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1"/>
  </p:notesMasterIdLst>
  <p:handoutMasterIdLst>
    <p:handoutMasterId r:id="rId12"/>
  </p:handoutMasterIdLst>
  <p:sldIdLst>
    <p:sldId id="258" r:id="rId5"/>
    <p:sldId id="604" r:id="rId6"/>
    <p:sldId id="607" r:id="rId7"/>
    <p:sldId id="609" r:id="rId8"/>
    <p:sldId id="611" r:id="rId9"/>
    <p:sldId id="614" r:id="rId10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86" autoAdjust="0"/>
  </p:normalViewPr>
  <p:slideViewPr>
    <p:cSldViewPr>
      <p:cViewPr>
        <p:scale>
          <a:sx n="100" d="100"/>
          <a:sy n="100" d="100"/>
        </p:scale>
        <p:origin x="-828" y="-192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google.co.kr/url?sa=i&amp;rct=j&amp;q=&amp;esrc=s&amp;source=images&amp;cd=&amp;cad=rja&amp;uact=8&amp;ved=0ahUKEwj24PD9zoDSAhUJG5QKHUkiCE0QjRwIBw&amp;url=https://thenounproject.com/term/think/734789/&amp;psig=AFQjCNHcORjHvjwUdfC14NE2F0uKcaErXg&amp;ust=1486647317740304" TargetMode="Externa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357290" y="714356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143389" y="928670"/>
            <a:ext cx="4132730" cy="1556571"/>
            <a:chOff x="4061845" y="1734569"/>
            <a:chExt cx="3643341" cy="2075425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집게봇 </a:t>
              </a:r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엔트</a:t>
              </a:r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리</a:t>
              </a:r>
              <a:endParaRPr lang="ko-KR" altLang="en-US" sz="4800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92015" y="1734569"/>
              <a:ext cx="3000386" cy="2071699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집게봇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엔트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리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5020" y="2100253"/>
            <a:ext cx="1618220" cy="357190"/>
          </a:xfrm>
          <a:prstGeom prst="rect">
            <a:avLst/>
          </a:prstGeom>
          <a:noFill/>
        </p:spPr>
      </p:pic>
      <p:sp>
        <p:nvSpPr>
          <p:cNvPr id="56" name="직사각형 55"/>
          <p:cNvSpPr/>
          <p:nvPr/>
        </p:nvSpPr>
        <p:spPr>
          <a:xfrm>
            <a:off x="4342168" y="2904649"/>
            <a:ext cx="4087484" cy="3453309"/>
          </a:xfrm>
          <a:prstGeom prst="rect">
            <a:avLst/>
          </a:prstGeom>
          <a:solidFill>
            <a:srgbClr val="1C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모서리가 접힌 도형 105"/>
          <p:cNvSpPr/>
          <p:nvPr/>
        </p:nvSpPr>
        <p:spPr>
          <a:xfrm>
            <a:off x="4286248" y="2714620"/>
            <a:ext cx="3929090" cy="3286148"/>
          </a:xfrm>
          <a:prstGeom prst="foldedCorner">
            <a:avLst>
              <a:gd name="adj" fmla="val 34786"/>
            </a:avLst>
          </a:prstGeom>
          <a:solidFill>
            <a:srgbClr val="60B9E8"/>
          </a:solidFill>
          <a:ln w="3175">
            <a:solidFill>
              <a:srgbClr val="B6D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D:\backup\191111_창업지원자료\기획\홈페이지\제이씨보드\사진\최종본\집게봇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285992"/>
            <a:ext cx="5194935" cy="3854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준비하기</a:t>
            </a:r>
            <a:r>
              <a:rPr lang="en-US" altLang="ko-KR" dirty="0" smtClean="0"/>
              <a:t>- </a:t>
            </a:r>
            <a:r>
              <a:rPr lang="ko-KR" altLang="en-US" dirty="0" smtClean="0"/>
              <a:t>움직임 관찰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14414" y="1214422"/>
            <a:ext cx="78581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집게작동 방법과 </a:t>
            </a:r>
            <a:r>
              <a:rPr lang="en-US" altLang="ko-KR" b="1" dirty="0" smtClean="0">
                <a:ln w="3175">
                  <a:noFill/>
                </a:ln>
              </a:rPr>
              <a:t>2wheel</a:t>
            </a:r>
            <a:r>
              <a:rPr lang="ko-KR" altLang="en-US" b="1" dirty="0" smtClean="0">
                <a:ln w="3175">
                  <a:noFill/>
                </a:ln>
                <a:effectLst/>
              </a:rPr>
              <a:t> 직진후진 움직임을 관찰하고 코딩을 준비한다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857224" y="1785926"/>
            <a:ext cx="7858180" cy="1785950"/>
          </a:xfrm>
          <a:prstGeom prst="roundRect">
            <a:avLst>
              <a:gd name="adj" fmla="val 7872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Picture 2" descr="think icon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884888"/>
            <a:ext cx="655319" cy="65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1500166" y="1785926"/>
            <a:ext cx="207263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rgbClr val="C00000"/>
                </a:solidFill>
                <a:latin typeface="+mn-ea"/>
              </a:rPr>
              <a:t>코딩 논리 생각</a:t>
            </a:r>
            <a:endParaRPr lang="en-US" altLang="ko-KR" sz="15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285852" y="2116967"/>
            <a:ext cx="72866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400" dirty="0" smtClean="0">
                <a:sym typeface="Wingdings 2"/>
              </a:rPr>
              <a:t>동일 방향 모터를 사용할 때 </a:t>
            </a:r>
            <a:r>
              <a:rPr lang="en-US" altLang="ko-KR" sz="1400" dirty="0" smtClean="0">
                <a:sym typeface="Wingdings 2"/>
              </a:rPr>
              <a:t>2wheel</a:t>
            </a:r>
            <a:r>
              <a:rPr lang="ko-KR" altLang="en-US" sz="1400" dirty="0" smtClean="0">
                <a:sym typeface="Wingdings 2"/>
              </a:rPr>
              <a:t> 로봇의 직진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후진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en-US" altLang="ko-KR" sz="1400" dirty="0" smtClean="0">
                <a:sym typeface="Wingdings 2"/>
              </a:rPr>
              <a:t>2wheel</a:t>
            </a:r>
            <a:r>
              <a:rPr lang="ko-KR" altLang="en-US" sz="1400" dirty="0" smtClean="0">
                <a:sym typeface="Wingdings 2"/>
              </a:rPr>
              <a:t> 로봇의 좌회전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우회전위한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집게발의 열림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닫힘의 작동 순서를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3" name="그룹 12"/>
          <p:cNvGrpSpPr/>
          <p:nvPr/>
        </p:nvGrpSpPr>
        <p:grpSpPr>
          <a:xfrm>
            <a:off x="2071670" y="3714752"/>
            <a:ext cx="4995632" cy="2786082"/>
            <a:chOff x="857223" y="1928802"/>
            <a:chExt cx="6805978" cy="379571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57223" y="1928802"/>
              <a:ext cx="3255145" cy="378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43438" y="1928802"/>
              <a:ext cx="3019763" cy="3795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미로봇 직진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후진 기능을 구현하기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1000100" y="2000240"/>
            <a:ext cx="7429552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142976" y="2214554"/>
            <a:ext cx="57150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DC1</a:t>
            </a:r>
            <a:r>
              <a:rPr lang="ko-KR" altLang="en-US" sz="1300" dirty="0" smtClean="0">
                <a:solidFill>
                  <a:srgbClr val="1555A6"/>
                </a:solidFill>
              </a:rPr>
              <a:t>번과 </a:t>
            </a:r>
            <a:r>
              <a:rPr lang="en-US" altLang="ko-KR" sz="1300" dirty="0" smtClean="0">
                <a:solidFill>
                  <a:srgbClr val="1555A6"/>
                </a:solidFill>
              </a:rPr>
              <a:t>DC2</a:t>
            </a:r>
            <a:r>
              <a:rPr lang="ko-KR" altLang="en-US" sz="1300" dirty="0" smtClean="0">
                <a:solidFill>
                  <a:srgbClr val="1555A6"/>
                </a:solidFill>
              </a:rPr>
              <a:t>번의 모터 방향이 동일하므로  바퀴가 마주보고 있으므로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반대로 움직여야 직진 </a:t>
            </a:r>
            <a:r>
              <a:rPr lang="en-US" altLang="ko-KR" sz="1300" dirty="0" smtClean="0">
                <a:solidFill>
                  <a:srgbClr val="1555A6"/>
                </a:solidFill>
              </a:rPr>
              <a:t>/ </a:t>
            </a:r>
            <a:r>
              <a:rPr lang="ko-KR" altLang="en-US" sz="1300" dirty="0" smtClean="0">
                <a:solidFill>
                  <a:srgbClr val="1555A6"/>
                </a:solidFill>
              </a:rPr>
              <a:t>후진한다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직진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후진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714348" y="1785926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DC1,DC2</a:t>
            </a:r>
            <a:r>
              <a:rPr lang="ko-KR" altLang="en-US" sz="1500" b="1" dirty="0" smtClean="0"/>
              <a:t>번 모터 방향 확인 하기</a:t>
            </a:r>
            <a:endParaRPr lang="ko-KR" altLang="en-US" sz="1500" b="1" dirty="0"/>
          </a:p>
        </p:txBody>
      </p:sp>
      <p:sp>
        <p:nvSpPr>
          <p:cNvPr id="67" name="모서리가 둥근 직사각형 66"/>
          <p:cNvSpPr/>
          <p:nvPr/>
        </p:nvSpPr>
        <p:spPr>
          <a:xfrm>
            <a:off x="1000100" y="3819227"/>
            <a:ext cx="7429552" cy="1395724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3962103"/>
            <a:ext cx="371474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위쪽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ko-KR" altLang="en-US" sz="1300" dirty="0" smtClean="0">
                <a:solidFill>
                  <a:srgbClr val="0070C0"/>
                </a:solidFill>
                <a:sym typeface="Wingdings"/>
              </a:rPr>
              <a:t></a:t>
            </a:r>
            <a:r>
              <a:rPr lang="en-US" altLang="ko-KR" sz="1300" dirty="0" smtClean="0">
                <a:solidFill>
                  <a:srgbClr val="0070C0"/>
                </a:solidFill>
              </a:rPr>
              <a:t>) </a:t>
            </a:r>
            <a:r>
              <a:rPr lang="ko-KR" altLang="en-US" sz="1300" dirty="0" smtClean="0">
                <a:solidFill>
                  <a:srgbClr val="0070C0"/>
                </a:solidFill>
              </a:rPr>
              <a:t>눌렀을때</a:t>
            </a:r>
            <a:r>
              <a:rPr lang="en-US" altLang="ko-KR" sz="1300" dirty="0" smtClean="0">
                <a:solidFill>
                  <a:srgbClr val="0070C0"/>
                </a:solidFill>
              </a:rPr>
              <a:t> </a:t>
            </a:r>
            <a:r>
              <a:rPr lang="ko-KR" altLang="en-US" sz="1300" dirty="0" smtClean="0">
                <a:solidFill>
                  <a:srgbClr val="0070C0"/>
                </a:solidFill>
              </a:rPr>
              <a:t>직진하기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눌렀을 때 </a:t>
            </a:r>
            <a:r>
              <a:rPr lang="en-US" altLang="ko-KR" sz="1300" dirty="0" smtClean="0">
                <a:solidFill>
                  <a:srgbClr val="0070C0"/>
                </a:solidFill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1300" dirty="0" smtClean="0"/>
              <a:t>   [</a:t>
            </a:r>
            <a:r>
              <a:rPr lang="ko-KR" altLang="en-US" sz="1300" dirty="0" smtClean="0"/>
              <a:t>앞뒤</a:t>
            </a:r>
            <a:r>
              <a:rPr lang="en-US" altLang="ko-KR" sz="1300" dirty="0" smtClean="0"/>
              <a:t>]</a:t>
            </a:r>
            <a:r>
              <a:rPr lang="ko-KR" altLang="en-US" sz="1300" dirty="0" smtClean="0"/>
              <a:t> 변수에 </a:t>
            </a:r>
            <a:r>
              <a:rPr lang="en-US" altLang="ko-KR" sz="1300" dirty="0" smtClean="0"/>
              <a:t>“100” </a:t>
            </a:r>
            <a:r>
              <a:rPr lang="ko-KR" altLang="en-US" sz="1300" dirty="0" smtClean="0"/>
              <a:t>저장함</a:t>
            </a:r>
            <a:endParaRPr lang="en-US" altLang="ko-KR" sz="1300" dirty="0" smtClean="0"/>
          </a:p>
        </p:txBody>
      </p:sp>
      <p:sp>
        <p:nvSpPr>
          <p:cNvPr id="69" name="직사각형 68"/>
          <p:cNvSpPr/>
          <p:nvPr/>
        </p:nvSpPr>
        <p:spPr>
          <a:xfrm>
            <a:off x="714348" y="3571876"/>
            <a:ext cx="342902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 조건 만들기</a:t>
            </a:r>
            <a:r>
              <a:rPr lang="en-US" altLang="ko-KR" sz="1500" b="1" dirty="0" smtClean="0"/>
              <a:t>(</a:t>
            </a:r>
            <a:r>
              <a:rPr lang="ko-KR" altLang="en-US" sz="1500" b="1" dirty="0" smtClean="0">
                <a:sym typeface="Wingdings"/>
              </a:rPr>
              <a:t>화살표</a:t>
            </a:r>
            <a:r>
              <a:rPr lang="ko-KR" altLang="en-US" sz="1500" b="1" dirty="0" smtClean="0"/>
              <a:t>로 방향제어</a:t>
            </a:r>
            <a:r>
              <a:rPr lang="en-US" altLang="ko-KR" sz="1500" b="1" dirty="0" smtClean="0"/>
              <a:t>)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5533738"/>
            <a:ext cx="7429552" cy="824219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5676615"/>
            <a:ext cx="4786314" cy="653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</a:t>
            </a:r>
            <a:r>
              <a:rPr lang="en-US" altLang="ko-KR" sz="1300" dirty="0" smtClean="0">
                <a:solidFill>
                  <a:srgbClr val="0070C0"/>
                </a:solidFill>
              </a:rPr>
              <a:t>DC </a:t>
            </a:r>
            <a:r>
              <a:rPr lang="ko-KR" altLang="en-US" sz="1300" dirty="0" smtClean="0">
                <a:solidFill>
                  <a:srgbClr val="0070C0"/>
                </a:solidFill>
              </a:rPr>
              <a:t>모터 세기를 변수를 이용하여 움직인다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1300" dirty="0" smtClean="0">
                <a:solidFill>
                  <a:srgbClr val="0070C0"/>
                </a:solidFill>
              </a:rPr>
              <a:t> </a:t>
            </a:r>
            <a:r>
              <a:rPr lang="ko-KR" altLang="en-US" sz="1300" dirty="0" smtClean="0">
                <a:solidFill>
                  <a:srgbClr val="0070C0"/>
                </a:solidFill>
              </a:rPr>
              <a:t>왼쪽모터</a:t>
            </a:r>
            <a:r>
              <a:rPr lang="en-US" altLang="ko-KR" sz="1300" dirty="0" smtClean="0">
                <a:solidFill>
                  <a:srgbClr val="0070C0"/>
                </a:solidFill>
              </a:rPr>
              <a:t>/</a:t>
            </a:r>
            <a:r>
              <a:rPr lang="ko-KR" altLang="en-US" sz="1300" dirty="0" smtClean="0">
                <a:solidFill>
                  <a:srgbClr val="0070C0"/>
                </a:solidFill>
              </a:rPr>
              <a:t>오른쪽모터 변수에 조건값으로 정한다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528638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 </a:t>
            </a:r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grpSp>
        <p:nvGrpSpPr>
          <p:cNvPr id="78" name="그룹 77"/>
          <p:cNvGrpSpPr/>
          <p:nvPr/>
        </p:nvGrpSpPr>
        <p:grpSpPr>
          <a:xfrm>
            <a:off x="6786578" y="3929066"/>
            <a:ext cx="1540359" cy="1214446"/>
            <a:chOff x="6010319" y="3786190"/>
            <a:chExt cx="1990705" cy="1569507"/>
          </a:xfrm>
        </p:grpSpPr>
        <p:pic>
          <p:nvPicPr>
            <p:cNvPr id="7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4451"/>
            <a:stretch>
              <a:fillRect/>
            </a:stretch>
          </p:blipFill>
          <p:spPr bwMode="auto">
            <a:xfrm>
              <a:off x="6010319" y="3786190"/>
              <a:ext cx="1990705" cy="1569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7" name="왼쪽/오른쪽 화살표 76"/>
            <p:cNvSpPr/>
            <p:nvPr/>
          </p:nvSpPr>
          <p:spPr>
            <a:xfrm>
              <a:off x="6148847" y="4410246"/>
              <a:ext cx="467532" cy="213811"/>
            </a:xfrm>
            <a:prstGeom prst="left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2289" name="_x146641936" descr="EMB00010b0822ea"/>
          <p:cNvPicPr>
            <a:picLocks noChangeAspect="1" noChangeArrowheads="1"/>
          </p:cNvPicPr>
          <p:nvPr/>
        </p:nvPicPr>
        <p:blipFill>
          <a:blip r:embed="rId3"/>
          <a:srcRect l="49369" t="58792" r="28415" b="10265"/>
          <a:stretch>
            <a:fillRect/>
          </a:stretch>
        </p:blipFill>
        <p:spPr bwMode="auto">
          <a:xfrm>
            <a:off x="6643702" y="2071678"/>
            <a:ext cx="1653279" cy="128588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4286256"/>
            <a:ext cx="30289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5643578"/>
            <a:ext cx="3714776" cy="5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19171"/>
            <a:ext cx="4339345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357422" y="1142984"/>
            <a:ext cx="55721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화살표키를 이용하여 집게봇의 움직임을 제어한다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cxnSp>
        <p:nvCxnSpPr>
          <p:cNvPr id="29" name="꺾인 연결선 28"/>
          <p:cNvCxnSpPr>
            <a:endCxn id="33" idx="1"/>
          </p:cNvCxnSpPr>
          <p:nvPr/>
        </p:nvCxnSpPr>
        <p:spPr>
          <a:xfrm flipV="1">
            <a:off x="3643306" y="3393281"/>
            <a:ext cx="2214578" cy="464347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오른쪽 중괄호 36"/>
          <p:cNvSpPr/>
          <p:nvPr/>
        </p:nvSpPr>
        <p:spPr>
          <a:xfrm>
            <a:off x="4572000" y="4857760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꺾인 연결선 13"/>
          <p:cNvCxnSpPr>
            <a:stCxn id="37" idx="1"/>
            <a:endCxn id="50" idx="1"/>
          </p:cNvCxnSpPr>
          <p:nvPr/>
        </p:nvCxnSpPr>
        <p:spPr>
          <a:xfrm rot="10800000" flipH="1">
            <a:off x="4786314" y="4672022"/>
            <a:ext cx="857256" cy="425381"/>
          </a:xfrm>
          <a:prstGeom prst="bentConnector3">
            <a:avLst>
              <a:gd name="adj1" fmla="val 38333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꺾인 연결선 16"/>
          <p:cNvCxnSpPr>
            <a:stCxn id="62" idx="1"/>
            <a:endCxn id="18" idx="1"/>
          </p:cNvCxnSpPr>
          <p:nvPr/>
        </p:nvCxnSpPr>
        <p:spPr>
          <a:xfrm rot="10800000" flipH="1" flipV="1">
            <a:off x="3643306" y="6134736"/>
            <a:ext cx="2000264" cy="151783"/>
          </a:xfrm>
          <a:prstGeom prst="bentConnector5">
            <a:avLst>
              <a:gd name="adj1" fmla="val 25715"/>
              <a:gd name="adj2" fmla="val -297676"/>
              <a:gd name="adj3" fmla="val 60714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5643570" y="6000768"/>
            <a:ext cx="2928958" cy="571504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왼쪽모터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오른쪽모터변수값으로 모터세기를 정의한다</a:t>
            </a:r>
            <a:r>
              <a:rPr lang="en-US" altLang="ko-KR" sz="1500" b="1" dirty="0" smtClean="0"/>
              <a:t>.</a:t>
            </a:r>
            <a:endParaRPr lang="ko-KR" altLang="en-US" sz="1500" b="1" dirty="0"/>
          </a:p>
        </p:txBody>
      </p:sp>
      <p:cxnSp>
        <p:nvCxnSpPr>
          <p:cNvPr id="23" name="꺾인 연결선 22"/>
          <p:cNvCxnSpPr>
            <a:endCxn id="24" idx="1"/>
          </p:cNvCxnSpPr>
          <p:nvPr/>
        </p:nvCxnSpPr>
        <p:spPr>
          <a:xfrm flipV="1">
            <a:off x="3643306" y="2107397"/>
            <a:ext cx="2214578" cy="321471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5857884" y="1857364"/>
            <a:ext cx="2428892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é"/>
            </a:pPr>
            <a:r>
              <a:rPr lang="ko-KR" altLang="en-US" sz="1500" b="1" dirty="0" smtClean="0">
                <a:sym typeface="Wingdings"/>
              </a:rPr>
              <a:t>키를 눌렀을 때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</a:t>
            </a:r>
            <a:r>
              <a:rPr lang="ko-KR" altLang="en-US" sz="1500" b="1" dirty="0" smtClean="0">
                <a:sym typeface="Wingdings"/>
              </a:rPr>
              <a:t>앞뒤 </a:t>
            </a:r>
            <a:r>
              <a:rPr lang="en-US" altLang="ko-KR" sz="1500" b="1" dirty="0" smtClean="0">
                <a:sym typeface="Wingdings"/>
              </a:rPr>
              <a:t>: 100</a:t>
            </a:r>
            <a:endParaRPr lang="ko-KR" altLang="en-US" sz="1500" b="1" dirty="0"/>
          </a:p>
        </p:txBody>
      </p:sp>
      <p:cxnSp>
        <p:nvCxnSpPr>
          <p:cNvPr id="42" name="꺾인 연결선 41"/>
          <p:cNvCxnSpPr>
            <a:endCxn id="32" idx="1"/>
          </p:cNvCxnSpPr>
          <p:nvPr/>
        </p:nvCxnSpPr>
        <p:spPr>
          <a:xfrm flipV="1">
            <a:off x="3714744" y="2750339"/>
            <a:ext cx="2143140" cy="321471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/>
          <p:cNvSpPr/>
          <p:nvPr/>
        </p:nvSpPr>
        <p:spPr>
          <a:xfrm>
            <a:off x="5857884" y="2500306"/>
            <a:ext cx="2428892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>
                <a:sym typeface="Wingdings"/>
              </a:rPr>
              <a:t>키를 눌렀을 때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</a:t>
            </a:r>
            <a:r>
              <a:rPr lang="ko-KR" altLang="en-US" sz="1500" b="1" dirty="0" smtClean="0">
                <a:sym typeface="Wingdings"/>
              </a:rPr>
              <a:t>앞뒤 </a:t>
            </a:r>
            <a:r>
              <a:rPr lang="en-US" altLang="ko-KR" sz="1500" b="1" dirty="0" smtClean="0">
                <a:sym typeface="Wingdings"/>
              </a:rPr>
              <a:t>: -100</a:t>
            </a:r>
            <a:endParaRPr lang="ko-KR" altLang="en-US" sz="1500" b="1" dirty="0"/>
          </a:p>
        </p:txBody>
      </p:sp>
      <p:sp>
        <p:nvSpPr>
          <p:cNvPr id="33" name="직사각형 32"/>
          <p:cNvSpPr/>
          <p:nvPr/>
        </p:nvSpPr>
        <p:spPr>
          <a:xfrm>
            <a:off x="5857884" y="3143248"/>
            <a:ext cx="2428892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>
                <a:sym typeface="Wingdings"/>
              </a:rPr>
              <a:t>키를 눌렀을 때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</a:t>
            </a:r>
            <a:r>
              <a:rPr lang="ko-KR" altLang="en-US" sz="1500" b="1" dirty="0" smtClean="0">
                <a:sym typeface="Wingdings"/>
              </a:rPr>
              <a:t>좌우 </a:t>
            </a:r>
            <a:r>
              <a:rPr lang="en-US" altLang="ko-KR" sz="1500" b="1" dirty="0" smtClean="0">
                <a:sym typeface="Wingdings"/>
              </a:rPr>
              <a:t>: 100</a:t>
            </a:r>
            <a:endParaRPr lang="ko-KR" altLang="en-US" sz="1500" b="1" dirty="0"/>
          </a:p>
        </p:txBody>
      </p:sp>
      <p:sp>
        <p:nvSpPr>
          <p:cNvPr id="36" name="직사각형 35"/>
          <p:cNvSpPr/>
          <p:nvPr/>
        </p:nvSpPr>
        <p:spPr>
          <a:xfrm>
            <a:off x="5857884" y="3786190"/>
            <a:ext cx="2428892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>
                <a:sym typeface="Wingdings"/>
              </a:rPr>
              <a:t>키를 눌렀을 때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</a:t>
            </a:r>
            <a:r>
              <a:rPr lang="ko-KR" altLang="en-US" sz="1500" b="1" dirty="0" smtClean="0">
                <a:sym typeface="Wingdings"/>
              </a:rPr>
              <a:t>좌우 </a:t>
            </a:r>
            <a:r>
              <a:rPr lang="en-US" altLang="ko-KR" sz="1500" b="1" dirty="0" smtClean="0">
                <a:sym typeface="Wingdings"/>
              </a:rPr>
              <a:t>: -100</a:t>
            </a:r>
            <a:endParaRPr lang="ko-KR" altLang="en-US" sz="1500" b="1" dirty="0"/>
          </a:p>
        </p:txBody>
      </p:sp>
      <p:cxnSp>
        <p:nvCxnSpPr>
          <p:cNvPr id="44" name="꺾인 연결선 43"/>
          <p:cNvCxnSpPr>
            <a:endCxn id="36" idx="1"/>
          </p:cNvCxnSpPr>
          <p:nvPr/>
        </p:nvCxnSpPr>
        <p:spPr>
          <a:xfrm flipV="1">
            <a:off x="3643306" y="4036223"/>
            <a:ext cx="2214578" cy="464347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5643570" y="4314831"/>
            <a:ext cx="2928958" cy="714380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>
                <a:sym typeface="Wingdings"/>
              </a:rPr>
              <a:t>직진</a:t>
            </a:r>
            <a:r>
              <a:rPr lang="en-US" altLang="ko-KR" sz="1500" b="1" dirty="0" smtClean="0">
                <a:sym typeface="Wingdings"/>
              </a:rPr>
              <a:t>/</a:t>
            </a:r>
            <a:r>
              <a:rPr lang="ko-KR" altLang="en-US" sz="1500" b="1" dirty="0" smtClean="0">
                <a:sym typeface="Wingdings"/>
              </a:rPr>
              <a:t>후진 모터세기 정하기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- </a:t>
            </a:r>
            <a:r>
              <a:rPr lang="ko-KR" altLang="en-US" sz="1500" b="1" dirty="0" smtClean="0">
                <a:sym typeface="Wingdings"/>
              </a:rPr>
              <a:t>직진 </a:t>
            </a:r>
            <a:r>
              <a:rPr lang="en-US" altLang="ko-KR" sz="1500" b="1" dirty="0" smtClean="0">
                <a:sym typeface="Wingdings"/>
              </a:rPr>
              <a:t>100 * 5 /10 =50</a:t>
            </a:r>
          </a:p>
          <a:p>
            <a:r>
              <a:rPr lang="en-US" altLang="ko-KR" sz="1500" b="1" dirty="0" smtClean="0">
                <a:sym typeface="Wingdings"/>
              </a:rPr>
              <a:t> - </a:t>
            </a:r>
            <a:r>
              <a:rPr lang="ko-KR" altLang="en-US" sz="1500" b="1" dirty="0" smtClean="0">
                <a:sym typeface="Wingdings"/>
              </a:rPr>
              <a:t>후진 </a:t>
            </a:r>
            <a:r>
              <a:rPr lang="en-US" altLang="ko-KR" sz="1500" b="1" dirty="0" smtClean="0">
                <a:sym typeface="Wingdings"/>
              </a:rPr>
              <a:t>-100*5 /10=-50</a:t>
            </a:r>
            <a:endParaRPr lang="ko-KR" altLang="en-US" sz="1500" b="1" dirty="0"/>
          </a:p>
        </p:txBody>
      </p:sp>
      <p:sp>
        <p:nvSpPr>
          <p:cNvPr id="51" name="오른쪽 중괄호 50"/>
          <p:cNvSpPr/>
          <p:nvPr/>
        </p:nvSpPr>
        <p:spPr>
          <a:xfrm>
            <a:off x="3428992" y="5357826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2" name="꺾인 연결선 51"/>
          <p:cNvCxnSpPr>
            <a:endCxn id="53" idx="1"/>
          </p:cNvCxnSpPr>
          <p:nvPr/>
        </p:nvCxnSpPr>
        <p:spPr>
          <a:xfrm flipV="1">
            <a:off x="3786182" y="5500702"/>
            <a:ext cx="1857388" cy="71438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직사각형 52"/>
          <p:cNvSpPr/>
          <p:nvPr/>
        </p:nvSpPr>
        <p:spPr>
          <a:xfrm>
            <a:off x="5643570" y="5143512"/>
            <a:ext cx="2928958" cy="714380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>
                <a:sym typeface="Wingdings"/>
              </a:rPr>
              <a:t>좌회전</a:t>
            </a:r>
            <a:r>
              <a:rPr lang="en-US" altLang="ko-KR" sz="1500" b="1" dirty="0" smtClean="0">
                <a:sym typeface="Wingdings"/>
              </a:rPr>
              <a:t>/</a:t>
            </a:r>
            <a:r>
              <a:rPr lang="ko-KR" altLang="en-US" sz="1500" b="1" dirty="0" smtClean="0">
                <a:sym typeface="Wingdings"/>
              </a:rPr>
              <a:t>우회전 모터세기 정하기</a:t>
            </a:r>
            <a:endParaRPr lang="en-US" altLang="ko-KR" sz="1500" b="1" dirty="0" smtClean="0">
              <a:sym typeface="Wingdings"/>
            </a:endParaRPr>
          </a:p>
          <a:p>
            <a:r>
              <a:rPr lang="en-US" altLang="ko-KR" sz="1500" b="1" dirty="0" smtClean="0">
                <a:sym typeface="Wingdings"/>
              </a:rPr>
              <a:t> - </a:t>
            </a:r>
            <a:r>
              <a:rPr lang="ko-KR" altLang="en-US" sz="1500" b="1" dirty="0" smtClean="0">
                <a:sym typeface="Wingdings"/>
              </a:rPr>
              <a:t>좌회전 </a:t>
            </a:r>
            <a:r>
              <a:rPr lang="en-US" altLang="ko-KR" sz="1500" b="1" dirty="0" smtClean="0">
                <a:sym typeface="Wingdings"/>
              </a:rPr>
              <a:t>: 100/3=33.333</a:t>
            </a:r>
          </a:p>
          <a:p>
            <a:r>
              <a:rPr lang="en-US" altLang="ko-KR" sz="1500" b="1" dirty="0" smtClean="0">
                <a:sym typeface="Wingdings"/>
              </a:rPr>
              <a:t> - </a:t>
            </a:r>
            <a:r>
              <a:rPr lang="ko-KR" altLang="en-US" sz="1500" b="1" dirty="0" smtClean="0">
                <a:sym typeface="Wingdings"/>
              </a:rPr>
              <a:t>우회전 </a:t>
            </a:r>
            <a:r>
              <a:rPr lang="en-US" altLang="ko-KR" sz="1500" b="1" dirty="0" smtClean="0">
                <a:sym typeface="Wingdings"/>
              </a:rPr>
              <a:t>: -100/3=-33.333</a:t>
            </a:r>
            <a:endParaRPr lang="ko-KR" altLang="en-US" sz="1500" b="1" dirty="0"/>
          </a:p>
        </p:txBody>
      </p:sp>
      <p:sp>
        <p:nvSpPr>
          <p:cNvPr id="62" name="오른쪽 중괄호 61"/>
          <p:cNvSpPr/>
          <p:nvPr/>
        </p:nvSpPr>
        <p:spPr>
          <a:xfrm>
            <a:off x="3428992" y="5929330"/>
            <a:ext cx="214314" cy="428628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오른쪽 중괄호 25"/>
          <p:cNvSpPr/>
          <p:nvPr/>
        </p:nvSpPr>
        <p:spPr>
          <a:xfrm>
            <a:off x="3286116" y="4257681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오른쪽 중괄호 27"/>
          <p:cNvSpPr/>
          <p:nvPr/>
        </p:nvSpPr>
        <p:spPr>
          <a:xfrm>
            <a:off x="3286116" y="3605214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오른쪽 중괄호 29"/>
          <p:cNvSpPr/>
          <p:nvPr/>
        </p:nvSpPr>
        <p:spPr>
          <a:xfrm>
            <a:off x="3314691" y="2838445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오른쪽 중괄호 30"/>
          <p:cNvSpPr/>
          <p:nvPr/>
        </p:nvSpPr>
        <p:spPr>
          <a:xfrm>
            <a:off x="3286116" y="2190742"/>
            <a:ext cx="214314" cy="500066"/>
          </a:xfrm>
          <a:prstGeom prst="rightBrace">
            <a:avLst>
              <a:gd name="adj1" fmla="val 16645"/>
              <a:gd name="adj2" fmla="val 47922"/>
            </a:avLst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집게발 열림</a:t>
            </a:r>
            <a:r>
              <a:rPr lang="en-US" altLang="ko-KR" dirty="0" smtClean="0"/>
              <a:t>/</a:t>
            </a:r>
            <a:r>
              <a:rPr lang="ko-KR" altLang="en-US" dirty="0" smtClean="0"/>
              <a:t>닫힘 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집게발을 서보모터 회전을 이용하여 열고 닫도록 코딩 한다</a:t>
            </a:r>
            <a:r>
              <a:rPr lang="en-US" altLang="ko-KR" b="1" dirty="0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1000100" y="2676219"/>
            <a:ext cx="7429552" cy="3110235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214446" y="3003811"/>
            <a:ext cx="4643438" cy="353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>
                <a:solidFill>
                  <a:srgbClr val="1555A6"/>
                </a:solidFill>
              </a:rPr>
              <a:t>서보모터를 </a:t>
            </a:r>
            <a:r>
              <a:rPr lang="en-US" altLang="ko-KR" sz="1300" dirty="0" smtClean="0">
                <a:solidFill>
                  <a:srgbClr val="1555A6"/>
                </a:solidFill>
              </a:rPr>
              <a:t>0</a:t>
            </a:r>
            <a:r>
              <a:rPr lang="ko-KR" altLang="en-US" sz="1300" dirty="0" smtClean="0">
                <a:solidFill>
                  <a:srgbClr val="1555A6"/>
                </a:solidFill>
              </a:rPr>
              <a:t>도</a:t>
            </a:r>
            <a:r>
              <a:rPr lang="en-US" altLang="ko-KR" sz="1300" dirty="0" smtClean="0">
                <a:solidFill>
                  <a:srgbClr val="1555A6"/>
                </a:solidFill>
              </a:rPr>
              <a:t>~60</a:t>
            </a:r>
            <a:r>
              <a:rPr lang="ko-KR" altLang="en-US" sz="1300" dirty="0" smtClean="0">
                <a:solidFill>
                  <a:srgbClr val="1555A6"/>
                </a:solidFill>
              </a:rPr>
              <a:t>도 회전하여 집게발 제어</a:t>
            </a:r>
            <a:endParaRPr lang="en-US" altLang="ko-KR" sz="1300" dirty="0" smtClean="0">
              <a:solidFill>
                <a:srgbClr val="1555A6"/>
              </a:solidFill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14348" y="2428868"/>
            <a:ext cx="414340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1</a:t>
            </a:r>
            <a:r>
              <a:rPr lang="ko-KR" altLang="en-US" sz="1500" b="1" dirty="0" smtClean="0"/>
              <a:t>번</a:t>
            </a:r>
            <a:r>
              <a:rPr lang="en-US" altLang="ko-KR" sz="1500" b="1" dirty="0" smtClean="0"/>
              <a:t>, 2</a:t>
            </a:r>
            <a:r>
              <a:rPr lang="ko-KR" altLang="en-US" sz="1500" b="1" dirty="0" smtClean="0"/>
              <a:t>번을 이용하여 집게발 열고 닫기</a:t>
            </a:r>
            <a:endParaRPr lang="ko-KR" altLang="en-US" sz="1500" b="1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2" name="_x169448584" descr="EMB0000632c2976"/>
          <p:cNvPicPr>
            <a:picLocks noChangeAspect="1" noChangeArrowheads="1"/>
          </p:cNvPicPr>
          <p:nvPr/>
        </p:nvPicPr>
        <p:blipFill>
          <a:blip r:embed="rId2" cstate="print"/>
          <a:srcRect l="-4592" r="-5613" b="7066"/>
          <a:stretch>
            <a:fillRect/>
          </a:stretch>
        </p:blipFill>
        <p:spPr bwMode="auto">
          <a:xfrm>
            <a:off x="4643438" y="3786190"/>
            <a:ext cx="1714512" cy="1357322"/>
          </a:xfrm>
          <a:prstGeom prst="rect">
            <a:avLst/>
          </a:prstGeom>
          <a:noFill/>
        </p:spPr>
      </p:pic>
      <p:pic>
        <p:nvPicPr>
          <p:cNvPr id="2051" name="_x169448984" descr="EMB0000632c2977"/>
          <p:cNvPicPr>
            <a:picLocks noChangeAspect="1" noChangeArrowheads="1"/>
          </p:cNvPicPr>
          <p:nvPr/>
        </p:nvPicPr>
        <p:blipFill>
          <a:blip r:embed="rId3" cstate="print"/>
          <a:srcRect r="688" b="3692"/>
          <a:stretch>
            <a:fillRect/>
          </a:stretch>
        </p:blipFill>
        <p:spPr bwMode="auto">
          <a:xfrm>
            <a:off x="6572264" y="3786190"/>
            <a:ext cx="1555750" cy="1357322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3857628"/>
            <a:ext cx="26289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9471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" name="오른쪽 중괄호 103"/>
          <p:cNvSpPr/>
          <p:nvPr/>
        </p:nvSpPr>
        <p:spPr>
          <a:xfrm>
            <a:off x="3071802" y="785794"/>
            <a:ext cx="142876" cy="2643206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5429256" y="1073335"/>
            <a:ext cx="192882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,,  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눌렀을 때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4103781" y="2621157"/>
            <a:ext cx="4897375" cy="1093595"/>
            <a:chOff x="3392511" y="4049917"/>
            <a:chExt cx="5537207" cy="1236471"/>
          </a:xfrm>
        </p:grpSpPr>
        <p:cxnSp>
          <p:nvCxnSpPr>
            <p:cNvPr id="172" name="직선 화살표 연결선 171"/>
            <p:cNvCxnSpPr/>
            <p:nvPr/>
          </p:nvCxnSpPr>
          <p:spPr>
            <a:xfrm rot="16200000" flipH="1">
              <a:off x="6659821" y="4762395"/>
              <a:ext cx="285752" cy="3803"/>
            </a:xfrm>
            <a:prstGeom prst="straightConnector1">
              <a:avLst/>
            </a:prstGeom>
            <a:ln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0" name="그룹 139"/>
            <p:cNvGrpSpPr/>
            <p:nvPr/>
          </p:nvGrpSpPr>
          <p:grpSpPr>
            <a:xfrm>
              <a:off x="3392511" y="4049917"/>
              <a:ext cx="5537207" cy="928694"/>
              <a:chOff x="3214678" y="1142984"/>
              <a:chExt cx="4429156" cy="742853"/>
            </a:xfrm>
          </p:grpSpPr>
          <p:pic>
            <p:nvPicPr>
              <p:cNvPr id="5125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14678" y="1142984"/>
                <a:ext cx="1079579" cy="7143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6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357686" y="1142984"/>
                <a:ext cx="1077949" cy="7143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7" name="Picture 7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5500694" y="1142984"/>
                <a:ext cx="1000132" cy="727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28" name="Picture 8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6643702" y="1142985"/>
                <a:ext cx="1000132" cy="7428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41" name="TextBox 140"/>
            <p:cNvSpPr txBox="1"/>
            <p:nvPr/>
          </p:nvSpPr>
          <p:spPr>
            <a:xfrm>
              <a:off x="3606825" y="4978611"/>
              <a:ext cx="731290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  <a:sym typeface="Wingdings"/>
                </a:rPr>
                <a:t> 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5107023" y="4978611"/>
              <a:ext cx="731290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  <a:sym typeface="Wingdings"/>
                </a:rPr>
                <a:t> 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6518873" y="4978611"/>
              <a:ext cx="763351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  <a:sym typeface="Wingdings"/>
                </a:rPr>
                <a:t> 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7964543" y="4978611"/>
              <a:ext cx="763351" cy="307777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  <a:sym typeface="Wingdings"/>
                </a:rPr>
                <a:t> </a:t>
              </a:r>
              <a:r>
                <a:rPr lang="ko-KR" altLang="en-US" sz="14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sp>
        <p:nvSpPr>
          <p:cNvPr id="150" name="TextBox 149"/>
          <p:cNvSpPr txBox="1"/>
          <p:nvPr/>
        </p:nvSpPr>
        <p:spPr>
          <a:xfrm>
            <a:off x="3786182" y="1738302"/>
            <a:ext cx="117211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앞뒤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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100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068606" y="1738302"/>
            <a:ext cx="1237839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앞뒤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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-100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6435312" y="1728777"/>
            <a:ext cx="1196161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좌우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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100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788965" y="1728777"/>
            <a:ext cx="1212191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좌우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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-100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58" name="꺾인 연결선 32"/>
          <p:cNvCxnSpPr>
            <a:stCxn id="63" idx="1"/>
            <a:endCxn id="150" idx="0"/>
          </p:cNvCxnSpPr>
          <p:nvPr/>
        </p:nvCxnSpPr>
        <p:spPr>
          <a:xfrm rot="10800000" flipV="1">
            <a:off x="4372240" y="1227224"/>
            <a:ext cx="1057016" cy="511078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꺾인 연결선 32"/>
          <p:cNvCxnSpPr>
            <a:stCxn id="63" idx="3"/>
            <a:endCxn id="155" idx="0"/>
          </p:cNvCxnSpPr>
          <p:nvPr/>
        </p:nvCxnSpPr>
        <p:spPr>
          <a:xfrm>
            <a:off x="7358082" y="1227224"/>
            <a:ext cx="1036979" cy="501553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5458900" y="1461303"/>
            <a:ext cx="1827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앞뒤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좌우 변수 값 저장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68" name="꺾인 연결선 167"/>
          <p:cNvCxnSpPr/>
          <p:nvPr/>
        </p:nvCxnSpPr>
        <p:spPr>
          <a:xfrm rot="10800000" flipV="1">
            <a:off x="3286116" y="1643050"/>
            <a:ext cx="857256" cy="333377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꺾인 연결선 174"/>
          <p:cNvCxnSpPr>
            <a:endCxn id="181" idx="1"/>
          </p:cNvCxnSpPr>
          <p:nvPr/>
        </p:nvCxnSpPr>
        <p:spPr>
          <a:xfrm rot="10800000" flipV="1">
            <a:off x="3500430" y="3714752"/>
            <a:ext cx="3071834" cy="1348698"/>
          </a:xfrm>
          <a:prstGeom prst="bentConnector3">
            <a:avLst>
              <a:gd name="adj1" fmla="val -108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오른쪽 중괄호 175"/>
          <p:cNvSpPr/>
          <p:nvPr/>
        </p:nvSpPr>
        <p:spPr>
          <a:xfrm>
            <a:off x="4500562" y="3978478"/>
            <a:ext cx="214314" cy="879281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오른쪽 중괄호 180"/>
          <p:cNvSpPr/>
          <p:nvPr/>
        </p:nvSpPr>
        <p:spPr>
          <a:xfrm>
            <a:off x="3357554" y="4857760"/>
            <a:ext cx="142876" cy="428628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4" name="꺾인 연결선 183"/>
          <p:cNvCxnSpPr>
            <a:stCxn id="190" idx="1"/>
            <a:endCxn id="176" idx="1"/>
          </p:cNvCxnSpPr>
          <p:nvPr/>
        </p:nvCxnSpPr>
        <p:spPr>
          <a:xfrm rot="10800000" flipV="1">
            <a:off x="4714877" y="2346417"/>
            <a:ext cx="407531" cy="2054009"/>
          </a:xfrm>
          <a:prstGeom prst="bentConnector3">
            <a:avLst>
              <a:gd name="adj1" fmla="val 3572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5122407" y="2192529"/>
            <a:ext cx="2807179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왼쪽모터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/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오른쪽모터  변수 값 저장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94" name="오른쪽 중괄호 193"/>
          <p:cNvSpPr/>
          <p:nvPr/>
        </p:nvSpPr>
        <p:spPr>
          <a:xfrm>
            <a:off x="2714612" y="5429264"/>
            <a:ext cx="142876" cy="1071570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9" name="TextBox 218"/>
          <p:cNvSpPr txBox="1"/>
          <p:nvPr/>
        </p:nvSpPr>
        <p:spPr>
          <a:xfrm>
            <a:off x="6861248" y="6072206"/>
            <a:ext cx="782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집게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=60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4714876" y="6072206"/>
            <a:ext cx="6928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집게</a:t>
            </a:r>
            <a:r>
              <a:rPr lang="en-US" altLang="ko-KR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=0</a:t>
            </a:r>
          </a:p>
        </p:txBody>
      </p:sp>
      <p:pic>
        <p:nvPicPr>
          <p:cNvPr id="48" name="_x169448584" descr="EMB0000632c2976"/>
          <p:cNvPicPr>
            <a:picLocks noChangeAspect="1" noChangeArrowheads="1"/>
          </p:cNvPicPr>
          <p:nvPr/>
        </p:nvPicPr>
        <p:blipFill>
          <a:blip r:embed="rId8" cstate="print"/>
          <a:srcRect l="-4592" r="-5613" b="7066"/>
          <a:stretch>
            <a:fillRect/>
          </a:stretch>
        </p:blipFill>
        <p:spPr bwMode="auto">
          <a:xfrm>
            <a:off x="3793702" y="5786454"/>
            <a:ext cx="992612" cy="785818"/>
          </a:xfrm>
          <a:prstGeom prst="rect">
            <a:avLst/>
          </a:prstGeom>
          <a:noFill/>
        </p:spPr>
      </p:pic>
      <p:pic>
        <p:nvPicPr>
          <p:cNvPr id="49" name="_x169448984" descr="EMB0000632c2977"/>
          <p:cNvPicPr>
            <a:picLocks noChangeAspect="1" noChangeArrowheads="1"/>
          </p:cNvPicPr>
          <p:nvPr/>
        </p:nvPicPr>
        <p:blipFill>
          <a:blip r:embed="rId9" cstate="print"/>
          <a:srcRect r="688" b="3692"/>
          <a:stretch>
            <a:fillRect/>
          </a:stretch>
        </p:blipFill>
        <p:spPr bwMode="auto">
          <a:xfrm>
            <a:off x="7715272" y="5786454"/>
            <a:ext cx="982579" cy="857256"/>
          </a:xfrm>
          <a:prstGeom prst="rect">
            <a:avLst/>
          </a:prstGeom>
          <a:noFill/>
        </p:spPr>
      </p:pic>
      <p:cxnSp>
        <p:nvCxnSpPr>
          <p:cNvPr id="64" name="꺾인 연결선 63"/>
          <p:cNvCxnSpPr/>
          <p:nvPr/>
        </p:nvCxnSpPr>
        <p:spPr>
          <a:xfrm rot="10800000">
            <a:off x="2928926" y="5929330"/>
            <a:ext cx="857256" cy="285752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224466" y="5357826"/>
            <a:ext cx="192882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번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, 2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/>
              </a:rPr>
              <a:t>번 눌렀을 때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71" name="꺾인 연결선 32"/>
          <p:cNvCxnSpPr>
            <a:stCxn id="66" idx="1"/>
            <a:endCxn id="48" idx="0"/>
          </p:cNvCxnSpPr>
          <p:nvPr/>
        </p:nvCxnSpPr>
        <p:spPr>
          <a:xfrm rot="10800000" flipV="1">
            <a:off x="4290008" y="5511714"/>
            <a:ext cx="934458" cy="274739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꺾인 연결선 32"/>
          <p:cNvCxnSpPr>
            <a:stCxn id="66" idx="3"/>
            <a:endCxn id="49" idx="0"/>
          </p:cNvCxnSpPr>
          <p:nvPr/>
        </p:nvCxnSpPr>
        <p:spPr>
          <a:xfrm>
            <a:off x="7153292" y="5511715"/>
            <a:ext cx="1053270" cy="274739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24238</TotalTime>
  <Words>365</Words>
  <Application>Microsoft Office PowerPoint</Application>
  <PresentationFormat>화면 슬라이드 쇼(4:3)</PresentationFormat>
  <Paragraphs>64</Paragraphs>
  <Slides>6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4106</cp:revision>
  <cp:lastPrinted>2016-04-11T08:38:53Z</cp:lastPrinted>
  <dcterms:created xsi:type="dcterms:W3CDTF">2016-03-30T04:54:04Z</dcterms:created>
  <dcterms:modified xsi:type="dcterms:W3CDTF">2024-05-22T07:06:25Z</dcterms:modified>
</cp:coreProperties>
</file>