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6"/>
  </p:notesMasterIdLst>
  <p:handoutMasterIdLst>
    <p:handoutMasterId r:id="rId17"/>
  </p:handoutMasterIdLst>
  <p:sldIdLst>
    <p:sldId id="258" r:id="rId5"/>
    <p:sldId id="604" r:id="rId6"/>
    <p:sldId id="607" r:id="rId7"/>
    <p:sldId id="609" r:id="rId8"/>
    <p:sldId id="611" r:id="rId9"/>
    <p:sldId id="612" r:id="rId10"/>
    <p:sldId id="608" r:id="rId11"/>
    <p:sldId id="610" r:id="rId12"/>
    <p:sldId id="613" r:id="rId13"/>
    <p:sldId id="614" r:id="rId14"/>
    <p:sldId id="615" r:id="rId15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555A6"/>
    <a:srgbClr val="FF9801"/>
    <a:srgbClr val="FFC000"/>
    <a:srgbClr val="CC3399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hyperlink" Target="https://www.google.co.kr/url?sa=i&amp;rct=j&amp;q=&amp;esrc=s&amp;source=images&amp;cd=&amp;cad=rja&amp;uact=8&amp;ved=0ahUKEwj24PD9zoDSAhUJG5QKHUkiCE0QjRwIBw&amp;url=https://thenounproject.com/term/think/734789/&amp;psig=AFQjCNHcORjHvjwUdfC14NE2F0uKcaErXg&amp;ust=1486647317740304" TargetMode="Externa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1701261" y="714356"/>
            <a:ext cx="3013615" cy="2992439"/>
            <a:chOff x="2066650" y="1907704"/>
            <a:chExt cx="3166796" cy="3195336"/>
          </a:xfrm>
        </p:grpSpPr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67203" y="1907704"/>
              <a:ext cx="2566243" cy="3195336"/>
            </a:xfrm>
            <a:prstGeom prst="rect">
              <a:avLst/>
            </a:prstGeom>
          </p:spPr>
        </p:pic>
        <p:sp>
          <p:nvSpPr>
            <p:cNvPr id="64" name="타원 63"/>
            <p:cNvSpPr/>
            <p:nvPr/>
          </p:nvSpPr>
          <p:spPr>
            <a:xfrm>
              <a:off x="2066650" y="2559968"/>
              <a:ext cx="2026098" cy="2026098"/>
            </a:xfrm>
            <a:prstGeom prst="ellipse">
              <a:avLst/>
            </a:prstGeom>
            <a:solidFill>
              <a:srgbClr val="31A4D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>
              <a:off x="2226342" y="2719660"/>
              <a:ext cx="1706714" cy="1706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4143372" y="785794"/>
            <a:ext cx="4132715" cy="1560220"/>
            <a:chOff x="4061845" y="1738292"/>
            <a:chExt cx="3643341" cy="2080292"/>
          </a:xfrm>
        </p:grpSpPr>
        <p:sp>
          <p:nvSpPr>
            <p:cNvPr id="67" name="TextBox 6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축구봇 엔트리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107408" y="1746882"/>
              <a:ext cx="3000396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축구봇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엔트리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pic>
        <p:nvPicPr>
          <p:cNvPr id="103" name="Picture 2" descr="C:\Users\이미선\Dropbox\창업지원자료\회사 설립 자료\CI_주니랩20140305\로고영문-대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8991" y="2100253"/>
            <a:ext cx="1618220" cy="357190"/>
          </a:xfrm>
          <a:prstGeom prst="rect">
            <a:avLst/>
          </a:prstGeom>
          <a:noFill/>
        </p:spPr>
      </p:pic>
      <p:sp>
        <p:nvSpPr>
          <p:cNvPr id="56" name="직사각형 55"/>
          <p:cNvSpPr/>
          <p:nvPr/>
        </p:nvSpPr>
        <p:spPr>
          <a:xfrm>
            <a:off x="4342168" y="2904649"/>
            <a:ext cx="4087484" cy="3453309"/>
          </a:xfrm>
          <a:prstGeom prst="rect">
            <a:avLst/>
          </a:prstGeom>
          <a:solidFill>
            <a:srgbClr val="1C8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모서리가 접힌 도형 105"/>
          <p:cNvSpPr/>
          <p:nvPr/>
        </p:nvSpPr>
        <p:spPr>
          <a:xfrm>
            <a:off x="4286248" y="2714620"/>
            <a:ext cx="3929090" cy="3286148"/>
          </a:xfrm>
          <a:prstGeom prst="foldedCorner">
            <a:avLst>
              <a:gd name="adj" fmla="val 34786"/>
            </a:avLst>
          </a:prstGeom>
          <a:solidFill>
            <a:srgbClr val="60B9E8"/>
          </a:solidFill>
          <a:ln w="3175">
            <a:solidFill>
              <a:srgbClr val="B6D8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D:\backup\191111_창업지원자료\기획\홈페이지\제이씨보드\사진\최종본\축구봇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2285992"/>
            <a:ext cx="5034495" cy="42148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571612"/>
            <a:ext cx="3087321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킥바 슈팅 </a:t>
            </a:r>
            <a:r>
              <a:rPr lang="en-US" altLang="ko-KR" dirty="0" smtClean="0"/>
              <a:t>- </a:t>
            </a:r>
            <a:r>
              <a:rPr lang="ko-KR" altLang="en-US" dirty="0" smtClean="0"/>
              <a:t>구현하기</a:t>
            </a:r>
            <a:endParaRPr lang="ko-KR" altLang="en-US" dirty="0"/>
          </a:p>
        </p:txBody>
      </p:sp>
      <p:cxnSp>
        <p:nvCxnSpPr>
          <p:cNvPr id="12" name="꺾인 연결선 11"/>
          <p:cNvCxnSpPr>
            <a:stCxn id="15" idx="1"/>
            <a:endCxn id="14" idx="1"/>
          </p:cNvCxnSpPr>
          <p:nvPr/>
        </p:nvCxnSpPr>
        <p:spPr>
          <a:xfrm rot="10800000" flipH="1">
            <a:off x="4214810" y="1833222"/>
            <a:ext cx="1000132" cy="167018"/>
          </a:xfrm>
          <a:prstGeom prst="bentConnector5">
            <a:avLst>
              <a:gd name="adj1" fmla="val 35795"/>
              <a:gd name="adj2" fmla="val 101363"/>
              <a:gd name="adj3" fmla="val 71429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14942" y="1571612"/>
            <a:ext cx="2928958" cy="523220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버튼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번 눌렀을 때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 값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 1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오른쪽 중괄호 14"/>
          <p:cNvSpPr/>
          <p:nvPr/>
        </p:nvSpPr>
        <p:spPr>
          <a:xfrm>
            <a:off x="4000496" y="1714488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꺾인 연결선 15"/>
          <p:cNvCxnSpPr>
            <a:endCxn id="18" idx="1"/>
          </p:cNvCxnSpPr>
          <p:nvPr/>
        </p:nvCxnSpPr>
        <p:spPr>
          <a:xfrm>
            <a:off x="4061301" y="2939342"/>
            <a:ext cx="1153641" cy="36888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오른쪽 중괄호 16"/>
          <p:cNvSpPr/>
          <p:nvPr/>
        </p:nvSpPr>
        <p:spPr>
          <a:xfrm>
            <a:off x="3786182" y="2726762"/>
            <a:ext cx="214314" cy="428628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214942" y="2714620"/>
            <a:ext cx="2928958" cy="523220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&lt;2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일때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즉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일때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서보모터 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-90 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슈킥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19" name="꺾인 연결선 18"/>
          <p:cNvCxnSpPr>
            <a:endCxn id="22" idx="1"/>
          </p:cNvCxnSpPr>
          <p:nvPr/>
        </p:nvCxnSpPr>
        <p:spPr>
          <a:xfrm flipV="1">
            <a:off x="4000496" y="3547734"/>
            <a:ext cx="1214446" cy="95580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오른쪽 중괄호 19"/>
          <p:cNvSpPr/>
          <p:nvPr/>
        </p:nvSpPr>
        <p:spPr>
          <a:xfrm>
            <a:off x="3786182" y="3433377"/>
            <a:ext cx="214314" cy="428628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5214942" y="3286124"/>
            <a:ext cx="2928958" cy="523220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&gt;2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일때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즉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3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이상 일때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서보모터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 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준비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23" name="꺾인 연결선 22"/>
          <p:cNvCxnSpPr/>
          <p:nvPr/>
        </p:nvCxnSpPr>
        <p:spPr>
          <a:xfrm flipV="1">
            <a:off x="3643306" y="2428868"/>
            <a:ext cx="1357322" cy="71438"/>
          </a:xfrm>
          <a:prstGeom prst="bentConnector3">
            <a:avLst>
              <a:gd name="adj1" fmla="val 5000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14942" y="2143116"/>
            <a:ext cx="2928958" cy="523220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버튼 눌렀을 때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=1&gt;0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참일때 조건 실행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25" name="꺾인 연결선 24"/>
          <p:cNvCxnSpPr>
            <a:endCxn id="26" idx="1"/>
          </p:cNvCxnSpPr>
          <p:nvPr/>
        </p:nvCxnSpPr>
        <p:spPr>
          <a:xfrm flipV="1">
            <a:off x="3643306" y="4119238"/>
            <a:ext cx="1571636" cy="66674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14942" y="3857628"/>
            <a:ext cx="2928958" cy="523220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반복하면서 카운트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씩 증가함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. MAX=8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27" name="꺾인 연결선 26"/>
          <p:cNvCxnSpPr>
            <a:endCxn id="28" idx="1"/>
          </p:cNvCxnSpPr>
          <p:nvPr/>
        </p:nvCxnSpPr>
        <p:spPr>
          <a:xfrm>
            <a:off x="4011129" y="4521836"/>
            <a:ext cx="1203812" cy="294876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214941" y="4447380"/>
            <a:ext cx="2928959" cy="738664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=8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 경우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8&gt;7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이므로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카운트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으로 초기화함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서보모터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-20 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재장전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29" name="꺾인 연결선 28"/>
          <p:cNvCxnSpPr/>
          <p:nvPr/>
        </p:nvCxnSpPr>
        <p:spPr>
          <a:xfrm flipV="1">
            <a:off x="2571736" y="5462302"/>
            <a:ext cx="2643206" cy="131863"/>
          </a:xfrm>
          <a:prstGeom prst="bentConnector3">
            <a:avLst>
              <a:gd name="adj1" fmla="val 5000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214942" y="5286388"/>
            <a:ext cx="2928958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0.1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 기다리기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2" name="오른쪽 중괄호 31"/>
          <p:cNvSpPr/>
          <p:nvPr/>
        </p:nvSpPr>
        <p:spPr>
          <a:xfrm>
            <a:off x="3786182" y="4357694"/>
            <a:ext cx="214314" cy="857256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4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실행하기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변수 값 확인하기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1285860"/>
            <a:ext cx="821537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앞서 코딩한 내용을 실행하고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, </a:t>
            </a:r>
            <a:r>
              <a:rPr lang="ko-KR" altLang="en-US" b="1" dirty="0" smtClean="0">
                <a:ln w="3175">
                  <a:noFill/>
                </a:ln>
              </a:rPr>
              <a:t>무대의 변수의 변화를 확인한다</a:t>
            </a:r>
            <a:r>
              <a:rPr lang="en-US" altLang="ko-KR" b="1" dirty="0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5482" y="1857364"/>
            <a:ext cx="3635278" cy="4305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96549" y="2786058"/>
            <a:ext cx="2790293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857364"/>
            <a:ext cx="1857388" cy="1535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준비하기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57224" y="1357298"/>
            <a:ext cx="78581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b="1" dirty="0" smtClean="0">
                <a:ln w="3175">
                  <a:noFill/>
                </a:ln>
                <a:effectLst/>
              </a:rPr>
              <a:t>2</a:t>
            </a:r>
            <a:r>
              <a:rPr lang="ko-KR" altLang="en-US" b="1" dirty="0" smtClean="0">
                <a:ln w="3175">
                  <a:noFill/>
                </a:ln>
                <a:effectLst/>
              </a:rPr>
              <a:t>족 축구봇  움직임을 관찰하고 코딩을 준비한다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785786" y="1928802"/>
            <a:ext cx="7572428" cy="1785950"/>
          </a:xfrm>
          <a:prstGeom prst="roundRect">
            <a:avLst>
              <a:gd name="adj" fmla="val 7872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1" name="Picture 2" descr="think icon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2027764"/>
            <a:ext cx="655319" cy="65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직사각형 31"/>
          <p:cNvSpPr/>
          <p:nvPr/>
        </p:nvSpPr>
        <p:spPr>
          <a:xfrm>
            <a:off x="1816065" y="2000240"/>
            <a:ext cx="207263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b="1" dirty="0" smtClean="0">
                <a:solidFill>
                  <a:srgbClr val="C00000"/>
                </a:solidFill>
                <a:latin typeface="+mn-ea"/>
              </a:rPr>
              <a:t>코딩 논리 생각</a:t>
            </a:r>
            <a:endParaRPr lang="en-US" altLang="ko-KR" sz="1500" b="1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214414" y="2259843"/>
            <a:ext cx="72152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200000"/>
              </a:lnSpc>
              <a:buAutoNum type="arabicPeriod"/>
            </a:pPr>
            <a:r>
              <a:rPr lang="ko-KR" altLang="en-US" sz="1400" dirty="0" smtClean="0">
                <a:sym typeface="Wingdings 2"/>
              </a:rPr>
              <a:t>동일 방향 모터를 사용할 때 </a:t>
            </a:r>
            <a:r>
              <a:rPr lang="en-US" altLang="ko-KR" sz="1400" dirty="0" smtClean="0">
                <a:sym typeface="Wingdings 2"/>
              </a:rPr>
              <a:t>2</a:t>
            </a:r>
            <a:r>
              <a:rPr lang="ko-KR" altLang="en-US" sz="1400" dirty="0" smtClean="0">
                <a:sym typeface="Wingdings 2"/>
              </a:rPr>
              <a:t>족 로봇의 직진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후진 모터 방향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en-US" altLang="ko-KR" sz="1400" dirty="0" smtClean="0">
                <a:sym typeface="Wingdings 2"/>
              </a:rPr>
              <a:t>2</a:t>
            </a:r>
            <a:r>
              <a:rPr lang="ko-KR" altLang="en-US" sz="1400" dirty="0" smtClean="0">
                <a:sym typeface="Wingdings 2"/>
              </a:rPr>
              <a:t>족 로봇의 좌회전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우회전위한 모터 방향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ko-KR" altLang="en-US" sz="1400" dirty="0" smtClean="0">
                <a:sym typeface="Wingdings 2"/>
              </a:rPr>
              <a:t>서보모터를 이용한 킥바 슈팅 움직임을 확인하고 서보모터 각도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85787" y="5621553"/>
            <a:ext cx="1037463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&amp;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4" cstate="print"/>
          <a:srcRect l="12499" t="20313" r="20313" b="5782"/>
          <a:stretch>
            <a:fillRect/>
          </a:stretch>
        </p:blipFill>
        <p:spPr bwMode="auto">
          <a:xfrm rot="16200000">
            <a:off x="642895" y="4049933"/>
            <a:ext cx="142879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타원 23"/>
          <p:cNvSpPr/>
          <p:nvPr/>
        </p:nvSpPr>
        <p:spPr>
          <a:xfrm>
            <a:off x="1285869" y="5203981"/>
            <a:ext cx="462425" cy="309064"/>
          </a:xfrm>
          <a:prstGeom prst="ellipse">
            <a:avLst/>
          </a:prstGeom>
          <a:noFill/>
          <a:ln w="349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400"/>
          </a:p>
        </p:txBody>
      </p:sp>
      <p:sp>
        <p:nvSpPr>
          <p:cNvPr id="27" name="타원 26"/>
          <p:cNvSpPr/>
          <p:nvPr/>
        </p:nvSpPr>
        <p:spPr>
          <a:xfrm>
            <a:off x="1310686" y="4155723"/>
            <a:ext cx="411044" cy="308283"/>
          </a:xfrm>
          <a:prstGeom prst="ellipse">
            <a:avLst/>
          </a:prstGeom>
          <a:noFill/>
          <a:ln w="3492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400"/>
          </a:p>
        </p:txBody>
      </p:sp>
      <p:sp>
        <p:nvSpPr>
          <p:cNvPr id="29" name="오른쪽 화살표 28"/>
          <p:cNvSpPr/>
          <p:nvPr/>
        </p:nvSpPr>
        <p:spPr>
          <a:xfrm rot="10800000">
            <a:off x="874825" y="4194696"/>
            <a:ext cx="308283" cy="205522"/>
          </a:xfrm>
          <a:prstGeom prst="rightArrow">
            <a:avLst/>
          </a:pr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0" name="오른쪽 화살표 29"/>
          <p:cNvSpPr/>
          <p:nvPr/>
        </p:nvSpPr>
        <p:spPr>
          <a:xfrm rot="10800000">
            <a:off x="874825" y="5306742"/>
            <a:ext cx="308283" cy="20552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5" cstate="print"/>
          <a:srcRect l="15686" t="25024" r="11764" b="1960"/>
          <a:stretch>
            <a:fillRect/>
          </a:stretch>
        </p:blipFill>
        <p:spPr bwMode="auto">
          <a:xfrm>
            <a:off x="2223385" y="4112161"/>
            <a:ext cx="1428760" cy="1437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Freeform 29"/>
          <p:cNvSpPr>
            <a:spLocks/>
          </p:cNvSpPr>
          <p:nvPr/>
        </p:nvSpPr>
        <p:spPr bwMode="auto">
          <a:xfrm rot="12058690" flipH="1">
            <a:off x="3189211" y="4127324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37" name="Freeform 29"/>
          <p:cNvSpPr>
            <a:spLocks/>
          </p:cNvSpPr>
          <p:nvPr/>
        </p:nvSpPr>
        <p:spPr bwMode="auto">
          <a:xfrm rot="888998" flipH="1">
            <a:off x="2244507" y="5214428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40" name="오른쪽 화살표 39"/>
          <p:cNvSpPr/>
          <p:nvPr/>
        </p:nvSpPr>
        <p:spPr>
          <a:xfrm>
            <a:off x="1785919" y="5264363"/>
            <a:ext cx="321471" cy="214314"/>
          </a:xfrm>
          <a:prstGeom prst="rightArrow">
            <a:avLst/>
          </a:pr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1" name="오른쪽 화살표 40"/>
          <p:cNvSpPr/>
          <p:nvPr/>
        </p:nvSpPr>
        <p:spPr>
          <a:xfrm>
            <a:off x="1785919" y="4192793"/>
            <a:ext cx="321471" cy="214314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43" name="TextBox 42"/>
          <p:cNvSpPr txBox="1"/>
          <p:nvPr/>
        </p:nvSpPr>
        <p:spPr>
          <a:xfrm>
            <a:off x="2294823" y="5621553"/>
            <a:ext cx="1324402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좌회전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&amp;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우회전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44" name="Picture 6"/>
          <p:cNvPicPr>
            <a:picLocks noChangeAspect="1" noChangeArrowheads="1"/>
          </p:cNvPicPr>
          <p:nvPr/>
        </p:nvPicPr>
        <p:blipFill>
          <a:blip r:embed="rId6" cstate="print"/>
          <a:srcRect l="8878" t="3645" r="16666" b="15625"/>
          <a:stretch>
            <a:fillRect/>
          </a:stretch>
        </p:blipFill>
        <p:spPr bwMode="auto">
          <a:xfrm rot="5400000">
            <a:off x="7204839" y="4060287"/>
            <a:ext cx="144950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7"/>
          <p:cNvPicPr>
            <a:picLocks noChangeAspect="1" noChangeArrowheads="1"/>
          </p:cNvPicPr>
          <p:nvPr/>
        </p:nvPicPr>
        <p:blipFill>
          <a:blip r:embed="rId7" cstate="print"/>
          <a:srcRect l="10417" t="13021" r="6746"/>
          <a:stretch>
            <a:fillRect/>
          </a:stretch>
        </p:blipFill>
        <p:spPr bwMode="auto">
          <a:xfrm rot="16200000">
            <a:off x="5536416" y="4085636"/>
            <a:ext cx="1428759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8" cstate="print"/>
          <a:srcRect l="17906" t="18229" r="5209" b="4886"/>
          <a:stretch>
            <a:fillRect/>
          </a:stretch>
        </p:blipFill>
        <p:spPr bwMode="auto">
          <a:xfrm rot="16200000">
            <a:off x="3857620" y="4121354"/>
            <a:ext cx="1428762" cy="142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TextBox 48"/>
          <p:cNvSpPr txBox="1"/>
          <p:nvPr/>
        </p:nvSpPr>
        <p:spPr>
          <a:xfrm>
            <a:off x="7215209" y="5621553"/>
            <a:ext cx="1441420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슈팅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553759" y="5621553"/>
            <a:ext cx="1375698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준비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69004" y="5621552"/>
            <a:ext cx="1417376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서보</a:t>
            </a:r>
            <a:r>
              <a:rPr lang="en-US" altLang="ko-KR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-20</a:t>
            </a:r>
            <a:r>
              <a:rPr lang="ko-KR" altLang="en-US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</a:t>
            </a:r>
            <a:r>
              <a:rPr lang="en-US" altLang="ko-KR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재장전</a:t>
            </a:r>
            <a:r>
              <a:rPr lang="en-US" altLang="ko-KR" sz="1400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sz="1400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54" name="직선 화살표 연결선 53"/>
          <p:cNvCxnSpPr/>
          <p:nvPr/>
        </p:nvCxnSpPr>
        <p:spPr>
          <a:xfrm>
            <a:off x="8215341" y="4549982"/>
            <a:ext cx="499272" cy="794"/>
          </a:xfrm>
          <a:prstGeom prst="straightConnector1">
            <a:avLst/>
          </a:prstGeom>
          <a:solidFill>
            <a:schemeClr val="accent5">
              <a:lumMod val="75000"/>
            </a:schemeClr>
          </a:solidFill>
          <a:ln w="88900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headEnd type="none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5" name="직선 화살표 연결선 54"/>
          <p:cNvCxnSpPr/>
          <p:nvPr/>
        </p:nvCxnSpPr>
        <p:spPr>
          <a:xfrm flipH="1">
            <a:off x="6215077" y="4478545"/>
            <a:ext cx="499272" cy="794"/>
          </a:xfrm>
          <a:prstGeom prst="straightConnector1">
            <a:avLst/>
          </a:prstGeom>
          <a:solidFill>
            <a:schemeClr val="accent5">
              <a:lumMod val="75000"/>
            </a:schemeClr>
          </a:solidFill>
          <a:ln w="88900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headEnd type="none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6" name="직선 화살표 연결선 55"/>
          <p:cNvCxnSpPr/>
          <p:nvPr/>
        </p:nvCxnSpPr>
        <p:spPr>
          <a:xfrm rot="16200000" flipH="1">
            <a:off x="4679159" y="4822040"/>
            <a:ext cx="428628" cy="214314"/>
          </a:xfrm>
          <a:prstGeom prst="straightConnector1">
            <a:avLst/>
          </a:prstGeom>
          <a:solidFill>
            <a:schemeClr val="accent5">
              <a:lumMod val="75000"/>
            </a:schemeClr>
          </a:solidFill>
          <a:ln w="88900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headEnd type="none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직진과 후진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키보드 화살표를 이용하여 축구봇 직진</a:t>
            </a:r>
            <a:r>
              <a:rPr lang="en-US" altLang="ko-KR" b="1" dirty="0" smtClean="0">
                <a:ln w="3175">
                  <a:noFill/>
                </a:ln>
              </a:rPr>
              <a:t>/</a:t>
            </a:r>
            <a:r>
              <a:rPr lang="ko-KR" altLang="en-US" b="1" dirty="0" smtClean="0">
                <a:ln w="3175">
                  <a:noFill/>
                </a:ln>
              </a:rPr>
              <a:t>후진 기능을 구현하기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1000100" y="1857364"/>
            <a:ext cx="7715304" cy="1500198"/>
          </a:xfrm>
          <a:prstGeom prst="roundRect">
            <a:avLst>
              <a:gd name="adj" fmla="val 27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1142976" y="2071678"/>
            <a:ext cx="571504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DC1</a:t>
            </a:r>
            <a:r>
              <a:rPr lang="ko-KR" altLang="en-US" sz="1300" dirty="0" smtClean="0">
                <a:solidFill>
                  <a:srgbClr val="1555A6"/>
                </a:solidFill>
              </a:rPr>
              <a:t>번과 </a:t>
            </a:r>
            <a:r>
              <a:rPr lang="en-US" altLang="ko-KR" sz="1300" dirty="0" smtClean="0">
                <a:solidFill>
                  <a:srgbClr val="1555A6"/>
                </a:solidFill>
              </a:rPr>
              <a:t>DC2</a:t>
            </a:r>
            <a:r>
              <a:rPr lang="ko-KR" altLang="en-US" sz="1300" dirty="0" smtClean="0">
                <a:solidFill>
                  <a:srgbClr val="1555A6"/>
                </a:solidFill>
              </a:rPr>
              <a:t>번의 모터 방향이 동일하므로  바퀴가 마주보고 있으므로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반대로 움직여야 직진 </a:t>
            </a:r>
            <a:r>
              <a:rPr lang="en-US" altLang="ko-KR" sz="1300" dirty="0" smtClean="0">
                <a:solidFill>
                  <a:srgbClr val="1555A6"/>
                </a:solidFill>
              </a:rPr>
              <a:t>/ </a:t>
            </a:r>
            <a:r>
              <a:rPr lang="ko-KR" altLang="en-US" sz="1300" dirty="0" smtClean="0">
                <a:solidFill>
                  <a:srgbClr val="1555A6"/>
                </a:solidFill>
              </a:rPr>
              <a:t>후진한다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직진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후진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</a:t>
            </a:r>
          </a:p>
        </p:txBody>
      </p:sp>
      <p:sp>
        <p:nvSpPr>
          <p:cNvPr id="43" name="직사각형 42"/>
          <p:cNvSpPr/>
          <p:nvPr/>
        </p:nvSpPr>
        <p:spPr>
          <a:xfrm>
            <a:off x="714348" y="1643050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DC1,DC2</a:t>
            </a:r>
            <a:r>
              <a:rPr lang="ko-KR" altLang="en-US" sz="1500" b="1" dirty="0" smtClean="0"/>
              <a:t>번 모터 방향 확인 하기</a:t>
            </a:r>
            <a:endParaRPr lang="ko-KR" altLang="en-US" sz="1500" b="1" dirty="0"/>
          </a:p>
        </p:txBody>
      </p:sp>
      <p:grpSp>
        <p:nvGrpSpPr>
          <p:cNvPr id="62" name="그룹 61"/>
          <p:cNvGrpSpPr/>
          <p:nvPr/>
        </p:nvGrpSpPr>
        <p:grpSpPr>
          <a:xfrm>
            <a:off x="6786578" y="1928802"/>
            <a:ext cx="1438155" cy="1357322"/>
            <a:chOff x="6643702" y="2143116"/>
            <a:chExt cx="1438155" cy="1357322"/>
          </a:xfrm>
        </p:grpSpPr>
        <p:pic>
          <p:nvPicPr>
            <p:cNvPr id="5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6643702" y="2143116"/>
              <a:ext cx="1438155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6" name="타원 55"/>
            <p:cNvSpPr/>
            <p:nvPr/>
          </p:nvSpPr>
          <p:spPr>
            <a:xfrm>
              <a:off x="7216093" y="3143248"/>
              <a:ext cx="462425" cy="309064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57" name="타원 56"/>
            <p:cNvSpPr/>
            <p:nvPr/>
          </p:nvSpPr>
          <p:spPr>
            <a:xfrm>
              <a:off x="7242303" y="2160368"/>
              <a:ext cx="411044" cy="308283"/>
            </a:xfrm>
            <a:prstGeom prst="ellipse">
              <a:avLst/>
            </a:prstGeom>
            <a:noFill/>
            <a:ln w="3492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58" name="오른쪽 화살표 57"/>
            <p:cNvSpPr/>
            <p:nvPr/>
          </p:nvSpPr>
          <p:spPr>
            <a:xfrm rot="10800000">
              <a:off x="6836372" y="2167550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오른쪽 화살표 58"/>
            <p:cNvSpPr/>
            <p:nvPr/>
          </p:nvSpPr>
          <p:spPr>
            <a:xfrm rot="10800000">
              <a:off x="6805928" y="3214686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60" name="오른쪽 화살표 59"/>
            <p:cNvSpPr/>
            <p:nvPr/>
          </p:nvSpPr>
          <p:spPr>
            <a:xfrm>
              <a:off x="7751878" y="3214686"/>
              <a:ext cx="321471" cy="214314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오른쪽 화살표 60"/>
            <p:cNvSpPr/>
            <p:nvPr/>
          </p:nvSpPr>
          <p:spPr>
            <a:xfrm>
              <a:off x="7751878" y="2165647"/>
              <a:ext cx="321471" cy="214314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</p:grpSp>
      <p:sp>
        <p:nvSpPr>
          <p:cNvPr id="67" name="모서리가 둥근 직사각형 66"/>
          <p:cNvSpPr/>
          <p:nvPr/>
        </p:nvSpPr>
        <p:spPr>
          <a:xfrm>
            <a:off x="1000100" y="3676351"/>
            <a:ext cx="7715304" cy="1395724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000132" y="3819227"/>
            <a:ext cx="37147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en-US" altLang="ko-KR" sz="1300" dirty="0" smtClean="0">
                <a:solidFill>
                  <a:srgbClr val="C00000"/>
                </a:solidFill>
                <a:sym typeface="Wingdings 3"/>
              </a:rPr>
              <a:t></a:t>
            </a:r>
            <a:r>
              <a:rPr lang="en-US" altLang="ko-KR" sz="1300" dirty="0" smtClean="0">
                <a:solidFill>
                  <a:srgbClr val="0070C0"/>
                </a:solidFill>
              </a:rPr>
              <a:t>)</a:t>
            </a:r>
            <a:r>
              <a:rPr lang="ko-KR" altLang="en-US" sz="1300" dirty="0" smtClean="0">
                <a:solidFill>
                  <a:srgbClr val="0070C0"/>
                </a:solidFill>
              </a:rPr>
              <a:t>키를 눌렀을 때  직진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/>
              <a:t>  : </a:t>
            </a:r>
            <a:r>
              <a:rPr lang="ko-KR" altLang="en-US" sz="1300" dirty="0" smtClean="0"/>
              <a:t>왼쪽모터</a:t>
            </a:r>
            <a:r>
              <a:rPr lang="ko-KR" altLang="en-US" sz="1300" b="1" dirty="0" smtClean="0"/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(+)</a:t>
            </a:r>
            <a:r>
              <a:rPr lang="ko-KR" altLang="en-US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/>
              <a:t>오른쪽모터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(-)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en-US" altLang="ko-KR" sz="1300" dirty="0" smtClean="0">
                <a:solidFill>
                  <a:srgbClr val="C00000"/>
                </a:solidFill>
                <a:sym typeface="Wingdings 3"/>
              </a:rPr>
              <a:t></a:t>
            </a:r>
            <a:r>
              <a:rPr lang="en-US" altLang="ko-KR" sz="1300" dirty="0" smtClean="0">
                <a:solidFill>
                  <a:srgbClr val="0070C0"/>
                </a:solidFill>
              </a:rPr>
              <a:t>)</a:t>
            </a:r>
            <a:r>
              <a:rPr lang="ko-KR" altLang="en-US" sz="1300" dirty="0" smtClean="0">
                <a:solidFill>
                  <a:srgbClr val="0070C0"/>
                </a:solidFill>
              </a:rPr>
              <a:t>키를 눌렀을 때  후진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  </a:t>
            </a:r>
            <a:r>
              <a:rPr lang="en-US" altLang="ko-KR" sz="1300" dirty="0" smtClean="0"/>
              <a:t>: </a:t>
            </a:r>
            <a:r>
              <a:rPr lang="ko-KR" altLang="en-US" sz="1300" dirty="0" smtClean="0"/>
              <a:t>왼쪽모터</a:t>
            </a:r>
            <a:r>
              <a:rPr lang="ko-KR" altLang="en-US" sz="1300" b="1" dirty="0" smtClean="0"/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(-)</a:t>
            </a:r>
            <a:r>
              <a:rPr lang="ko-KR" altLang="en-US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/>
              <a:t>오른쪽모터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(+)</a:t>
            </a:r>
            <a:endParaRPr lang="en-US" altLang="ko-KR" sz="1300" dirty="0" smtClean="0">
              <a:solidFill>
                <a:srgbClr val="1555A6"/>
              </a:solidFill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14348" y="3429000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직진</a:t>
            </a:r>
            <a:r>
              <a:rPr lang="en-US" altLang="ko-KR" sz="1500" b="1" dirty="0" smtClean="0"/>
              <a:t>/ </a:t>
            </a:r>
            <a:r>
              <a:rPr lang="ko-KR" altLang="en-US" sz="1500" b="1" dirty="0" smtClean="0"/>
              <a:t>후진 조건 만들기</a:t>
            </a:r>
            <a:endParaRPr lang="ko-KR" altLang="en-US" sz="1500" b="1" dirty="0"/>
          </a:p>
        </p:txBody>
      </p:sp>
      <p:sp>
        <p:nvSpPr>
          <p:cNvPr id="71" name="모서리가 둥근 직사각형 70"/>
          <p:cNvSpPr/>
          <p:nvPr/>
        </p:nvSpPr>
        <p:spPr>
          <a:xfrm>
            <a:off x="1000100" y="5462300"/>
            <a:ext cx="7715304" cy="895658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1000132" y="5605177"/>
            <a:ext cx="4786314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</a:t>
            </a:r>
            <a:r>
              <a:rPr lang="en-US" altLang="ko-KR" sz="1300" dirty="0" smtClean="0">
                <a:solidFill>
                  <a:srgbClr val="0070C0"/>
                </a:solidFill>
              </a:rPr>
              <a:t>DC </a:t>
            </a:r>
            <a:r>
              <a:rPr lang="ko-KR" altLang="en-US" sz="1300" dirty="0" smtClean="0">
                <a:solidFill>
                  <a:srgbClr val="0070C0"/>
                </a:solidFill>
              </a:rPr>
              <a:t>모터 세기를 변수를 이용하여 움직인다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3" name="직사각형 72"/>
          <p:cNvSpPr/>
          <p:nvPr/>
        </p:nvSpPr>
        <p:spPr>
          <a:xfrm>
            <a:off x="714348" y="5214950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 </a:t>
            </a:r>
            <a:r>
              <a:rPr lang="ko-KR" altLang="en-US" sz="1500" b="1" dirty="0" smtClean="0"/>
              <a:t>모터 돌리기</a:t>
            </a:r>
            <a:endParaRPr lang="ko-KR" altLang="en-US" sz="15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929066"/>
            <a:ext cx="2138366" cy="1020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143381"/>
            <a:ext cx="254258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5643578"/>
            <a:ext cx="2840711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000240"/>
            <a:ext cx="400205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직진과 후진 </a:t>
            </a:r>
            <a:r>
              <a:rPr lang="en-US" altLang="ko-KR" dirty="0" smtClean="0"/>
              <a:t>- </a:t>
            </a:r>
            <a:r>
              <a:rPr lang="ko-KR" altLang="en-US" dirty="0" smtClean="0"/>
              <a:t>구현하기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키보드 화살표를 이용하여 축구봇을 직진</a:t>
            </a:r>
            <a:r>
              <a:rPr lang="en-US" altLang="ko-KR" b="1" dirty="0" smtClean="0">
                <a:ln w="3175">
                  <a:noFill/>
                </a:ln>
              </a:rPr>
              <a:t>/</a:t>
            </a:r>
            <a:r>
              <a:rPr lang="ko-KR" altLang="en-US" b="1" dirty="0" smtClean="0">
                <a:ln w="3175">
                  <a:noFill/>
                </a:ln>
              </a:rPr>
              <a:t>후진 기능을 구현한다</a:t>
            </a:r>
            <a:r>
              <a:rPr lang="en-US" altLang="ko-KR" b="1" dirty="0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cxnSp>
        <p:nvCxnSpPr>
          <p:cNvPr id="9" name="꺾인 연결선 8"/>
          <p:cNvCxnSpPr>
            <a:endCxn id="13" idx="1"/>
          </p:cNvCxnSpPr>
          <p:nvPr/>
        </p:nvCxnSpPr>
        <p:spPr>
          <a:xfrm flipV="1">
            <a:off x="3500430" y="2500306"/>
            <a:ext cx="2286016" cy="71438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5786446" y="2285992"/>
            <a:ext cx="2428892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변수 </a:t>
            </a:r>
            <a:r>
              <a:rPr lang="en-US" altLang="ko-KR" sz="1500" b="1" dirty="0" smtClean="0"/>
              <a:t>: </a:t>
            </a:r>
            <a:r>
              <a:rPr lang="ko-KR" altLang="en-US" sz="1500" b="1" dirty="0" smtClean="0"/>
              <a:t>앞뒤</a:t>
            </a:r>
            <a:endParaRPr lang="ko-KR" altLang="en-US" sz="1500" b="1" dirty="0"/>
          </a:p>
        </p:txBody>
      </p:sp>
      <p:sp>
        <p:nvSpPr>
          <p:cNvPr id="27" name="직사각형 26"/>
          <p:cNvSpPr/>
          <p:nvPr/>
        </p:nvSpPr>
        <p:spPr>
          <a:xfrm>
            <a:off x="5786446" y="3000372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직진 하기</a:t>
            </a:r>
            <a:endParaRPr lang="ko-KR" altLang="en-US" sz="1500" b="1" dirty="0"/>
          </a:p>
        </p:txBody>
      </p:sp>
      <p:cxnSp>
        <p:nvCxnSpPr>
          <p:cNvPr id="29" name="꺾인 연결선 28"/>
          <p:cNvCxnSpPr>
            <a:stCxn id="30" idx="1"/>
            <a:endCxn id="27" idx="1"/>
          </p:cNvCxnSpPr>
          <p:nvPr/>
        </p:nvCxnSpPr>
        <p:spPr>
          <a:xfrm rot="10800000" flipH="1" flipV="1">
            <a:off x="4786314" y="3143248"/>
            <a:ext cx="1000132" cy="71438"/>
          </a:xfrm>
          <a:prstGeom prst="bentConnector5">
            <a:avLst>
              <a:gd name="adj1" fmla="val 33488"/>
              <a:gd name="adj2" fmla="val 98602"/>
              <a:gd name="adj3" fmla="val 71429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직사각형 34"/>
          <p:cNvSpPr/>
          <p:nvPr/>
        </p:nvSpPr>
        <p:spPr>
          <a:xfrm>
            <a:off x="5786446" y="3828201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후진 하기</a:t>
            </a:r>
            <a:endParaRPr lang="ko-KR" altLang="en-US" sz="1500" b="1" dirty="0"/>
          </a:p>
        </p:txBody>
      </p:sp>
      <p:cxnSp>
        <p:nvCxnSpPr>
          <p:cNvPr id="36" name="꺾인 연결선 35"/>
          <p:cNvCxnSpPr>
            <a:stCxn id="37" idx="1"/>
            <a:endCxn id="35" idx="1"/>
          </p:cNvCxnSpPr>
          <p:nvPr/>
        </p:nvCxnSpPr>
        <p:spPr>
          <a:xfrm rot="10800000" flipH="1" flipV="1">
            <a:off x="4786314" y="3857627"/>
            <a:ext cx="1000132" cy="184887"/>
          </a:xfrm>
          <a:prstGeom prst="bentConnector5">
            <a:avLst>
              <a:gd name="adj1" fmla="val 12226"/>
              <a:gd name="adj2" fmla="val -2159"/>
              <a:gd name="adj3" fmla="val 71429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직사각형 49"/>
          <p:cNvSpPr/>
          <p:nvPr/>
        </p:nvSpPr>
        <p:spPr>
          <a:xfrm>
            <a:off x="5786446" y="4500570"/>
            <a:ext cx="2357454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왼쪽모터 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오른쪽 모터</a:t>
            </a:r>
            <a:endParaRPr lang="en-US" altLang="ko-KR" sz="1500" b="1" dirty="0" smtClean="0"/>
          </a:p>
          <a:p>
            <a:r>
              <a:rPr lang="ko-KR" altLang="en-US" sz="1500" b="1" dirty="0" smtClean="0"/>
              <a:t>회전 방향 정하기</a:t>
            </a:r>
            <a:endParaRPr lang="ko-KR" altLang="en-US" sz="1500" b="1" dirty="0"/>
          </a:p>
        </p:txBody>
      </p:sp>
      <p:sp>
        <p:nvSpPr>
          <p:cNvPr id="30" name="오른쪽 중괄호 29"/>
          <p:cNvSpPr/>
          <p:nvPr/>
        </p:nvSpPr>
        <p:spPr>
          <a:xfrm>
            <a:off x="4572000" y="2857496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오른쪽 중괄호 36"/>
          <p:cNvSpPr/>
          <p:nvPr/>
        </p:nvSpPr>
        <p:spPr>
          <a:xfrm>
            <a:off x="4572000" y="3571876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오른쪽 중괄호 42"/>
          <p:cNvSpPr/>
          <p:nvPr/>
        </p:nvSpPr>
        <p:spPr>
          <a:xfrm>
            <a:off x="4572000" y="4429132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5" name="꺾인 연결선 24"/>
          <p:cNvCxnSpPr>
            <a:stCxn id="43" idx="1"/>
          </p:cNvCxnSpPr>
          <p:nvPr/>
        </p:nvCxnSpPr>
        <p:spPr>
          <a:xfrm rot="10800000" flipH="1" flipV="1">
            <a:off x="4786314" y="4714884"/>
            <a:ext cx="1000132" cy="71438"/>
          </a:xfrm>
          <a:prstGeom prst="bentConnector5">
            <a:avLst>
              <a:gd name="adj1" fmla="val 7973"/>
              <a:gd name="adj2" fmla="val -5584"/>
              <a:gd name="adj3" fmla="val 71429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/>
          <p:cNvSpPr/>
          <p:nvPr/>
        </p:nvSpPr>
        <p:spPr>
          <a:xfrm>
            <a:off x="5786446" y="5214950"/>
            <a:ext cx="2357454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모터 회전하기</a:t>
            </a:r>
            <a:endParaRPr lang="ko-KR" altLang="en-US" sz="1500" b="1" dirty="0"/>
          </a:p>
        </p:txBody>
      </p:sp>
      <p:sp>
        <p:nvSpPr>
          <p:cNvPr id="34" name="오른쪽 중괄호 33"/>
          <p:cNvSpPr/>
          <p:nvPr/>
        </p:nvSpPr>
        <p:spPr>
          <a:xfrm>
            <a:off x="4572000" y="5143512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8" name="꺾인 연결선 24"/>
          <p:cNvCxnSpPr>
            <a:stCxn id="34" idx="1"/>
          </p:cNvCxnSpPr>
          <p:nvPr/>
        </p:nvCxnSpPr>
        <p:spPr>
          <a:xfrm rot="10800000" flipH="1" flipV="1">
            <a:off x="4786314" y="5429264"/>
            <a:ext cx="1000132" cy="71438"/>
          </a:xfrm>
          <a:prstGeom prst="bentConnector5">
            <a:avLst>
              <a:gd name="adj1" fmla="val 7973"/>
              <a:gd name="adj2" fmla="val -5584"/>
              <a:gd name="adj3" fmla="val 71429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속도 제어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축구봇의 속도를 편리하게 제어 하기 위해 변수를 이용해 본다</a:t>
            </a:r>
            <a:r>
              <a:rPr lang="en-US" altLang="ko-KR" b="1" dirty="0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67" name="모서리가 둥근 직사각형 66"/>
          <p:cNvSpPr/>
          <p:nvPr/>
        </p:nvSpPr>
        <p:spPr>
          <a:xfrm>
            <a:off x="1000100" y="2461905"/>
            <a:ext cx="7429552" cy="752781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000132" y="2604781"/>
            <a:ext cx="4643438" cy="353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>
                <a:solidFill>
                  <a:srgbClr val="1555A6"/>
                </a:solidFill>
              </a:rPr>
              <a:t>속도 변수를 만들어 모터 회전 세기를 간단하게 조절한다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</a:p>
        </p:txBody>
      </p:sp>
      <p:sp>
        <p:nvSpPr>
          <p:cNvPr id="69" name="직사각형 68"/>
          <p:cNvSpPr/>
          <p:nvPr/>
        </p:nvSpPr>
        <p:spPr>
          <a:xfrm>
            <a:off x="714348" y="2214554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속도 변수 만들기</a:t>
            </a:r>
            <a:endParaRPr lang="ko-KR" altLang="en-US" sz="1500" b="1" dirty="0"/>
          </a:p>
        </p:txBody>
      </p:sp>
      <p:sp>
        <p:nvSpPr>
          <p:cNvPr id="71" name="모서리가 둥근 직사각형 70"/>
          <p:cNvSpPr/>
          <p:nvPr/>
        </p:nvSpPr>
        <p:spPr>
          <a:xfrm>
            <a:off x="1000100" y="4176416"/>
            <a:ext cx="7429552" cy="1752914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1000132" y="4319293"/>
            <a:ext cx="442912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왼쪽 모터와 오른쪽 모터의 속도 값을 연산 처리 한다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0070C0"/>
                </a:solidFill>
              </a:rPr>
              <a:t> </a:t>
            </a:r>
            <a:r>
              <a:rPr lang="ko-KR" altLang="en-US" sz="1300" dirty="0" smtClean="0">
                <a:solidFill>
                  <a:srgbClr val="0070C0"/>
                </a:solidFill>
              </a:rPr>
              <a:t>속도 변수를 곱하므로 모터 속도를 배속조절한다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3" name="직사각형 72"/>
          <p:cNvSpPr/>
          <p:nvPr/>
        </p:nvSpPr>
        <p:spPr>
          <a:xfrm>
            <a:off x="714348" y="3929066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 </a:t>
            </a:r>
            <a:r>
              <a:rPr lang="ko-KR" altLang="en-US" sz="1500" b="1" dirty="0" smtClean="0"/>
              <a:t>모터 돌리기</a:t>
            </a:r>
            <a:endParaRPr lang="ko-KR" altLang="en-US" sz="15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714620"/>
            <a:ext cx="20955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5072074"/>
            <a:ext cx="4600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857364"/>
            <a:ext cx="48291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속도제어 </a:t>
            </a:r>
            <a:r>
              <a:rPr lang="en-US" altLang="ko-KR" dirty="0" smtClean="0"/>
              <a:t>- </a:t>
            </a:r>
            <a:r>
              <a:rPr lang="ko-KR" altLang="en-US" dirty="0" smtClean="0"/>
              <a:t>구현하기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42976" y="1260196"/>
            <a:ext cx="6929486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속도 변수 값을 변경하면서 속도를 조절 해보도록 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cxnSp>
        <p:nvCxnSpPr>
          <p:cNvPr id="9" name="꺾인 연결선 8"/>
          <p:cNvCxnSpPr>
            <a:endCxn id="13" idx="1"/>
          </p:cNvCxnSpPr>
          <p:nvPr/>
        </p:nvCxnSpPr>
        <p:spPr>
          <a:xfrm>
            <a:off x="2786050" y="2357430"/>
            <a:ext cx="2428892" cy="285752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5214942" y="2428868"/>
            <a:ext cx="2428892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변수 </a:t>
            </a:r>
            <a:r>
              <a:rPr lang="en-US" altLang="ko-KR" sz="1500" b="1" dirty="0" smtClean="0"/>
              <a:t>: </a:t>
            </a:r>
            <a:r>
              <a:rPr lang="ko-KR" altLang="en-US" sz="1500" b="1" dirty="0" smtClean="0"/>
              <a:t>속도</a:t>
            </a:r>
            <a:endParaRPr lang="ko-KR" altLang="en-US" sz="1500" b="1" dirty="0"/>
          </a:p>
        </p:txBody>
      </p:sp>
      <p:sp>
        <p:nvSpPr>
          <p:cNvPr id="50" name="직사각형 49"/>
          <p:cNvSpPr/>
          <p:nvPr/>
        </p:nvSpPr>
        <p:spPr>
          <a:xfrm>
            <a:off x="6215074" y="4429132"/>
            <a:ext cx="2643206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왼쪽 모터와 오른쪽 모터에 속도 변수를 적용</a:t>
            </a:r>
            <a:endParaRPr lang="ko-KR" altLang="en-US" sz="1500" b="1" dirty="0"/>
          </a:p>
        </p:txBody>
      </p:sp>
      <p:sp>
        <p:nvSpPr>
          <p:cNvPr id="43" name="오른쪽 중괄호 42"/>
          <p:cNvSpPr/>
          <p:nvPr/>
        </p:nvSpPr>
        <p:spPr>
          <a:xfrm>
            <a:off x="5500694" y="4357694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1" name="꺾인 연결선 30"/>
          <p:cNvCxnSpPr>
            <a:endCxn id="50" idx="1"/>
          </p:cNvCxnSpPr>
          <p:nvPr/>
        </p:nvCxnSpPr>
        <p:spPr>
          <a:xfrm>
            <a:off x="5786446" y="4643446"/>
            <a:ext cx="428628" cy="35719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좌회전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우회전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1071538" y="1142984"/>
            <a:ext cx="73581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키보드 화살표를 이용하여 축구봇 좌회전</a:t>
            </a:r>
            <a:r>
              <a:rPr lang="en-US" altLang="ko-KR" b="1" dirty="0" smtClean="0">
                <a:ln w="3175">
                  <a:noFill/>
                </a:ln>
              </a:rPr>
              <a:t>/</a:t>
            </a:r>
            <a:r>
              <a:rPr lang="ko-KR" altLang="en-US" b="1" dirty="0" smtClean="0">
                <a:ln w="3175">
                  <a:noFill/>
                </a:ln>
              </a:rPr>
              <a:t>우회전 기능을 구현하기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1000100" y="1928802"/>
            <a:ext cx="7358114" cy="1500198"/>
          </a:xfrm>
          <a:prstGeom prst="roundRect">
            <a:avLst>
              <a:gd name="adj" fmla="val 27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071538" y="2143116"/>
            <a:ext cx="521497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DC1</a:t>
            </a:r>
            <a:r>
              <a:rPr lang="ko-KR" altLang="en-US" sz="1300" dirty="0" smtClean="0">
                <a:solidFill>
                  <a:srgbClr val="1555A6"/>
                </a:solidFill>
              </a:rPr>
              <a:t>번과 </a:t>
            </a:r>
            <a:r>
              <a:rPr lang="en-US" altLang="ko-KR" sz="1300" dirty="0" smtClean="0">
                <a:solidFill>
                  <a:srgbClr val="1555A6"/>
                </a:solidFill>
              </a:rPr>
              <a:t>DC2</a:t>
            </a:r>
            <a:r>
              <a:rPr lang="ko-KR" altLang="en-US" sz="1300" dirty="0" smtClean="0">
                <a:solidFill>
                  <a:srgbClr val="1555A6"/>
                </a:solidFill>
              </a:rPr>
              <a:t>번의 모터 를 한방향으로 돌려서 제자리 회전하면서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좌</a:t>
            </a:r>
            <a:r>
              <a:rPr lang="en-US" altLang="ko-KR" sz="1300" dirty="0" smtClean="0">
                <a:solidFill>
                  <a:srgbClr val="1555A6"/>
                </a:solidFill>
              </a:rPr>
              <a:t>/</a:t>
            </a:r>
            <a:r>
              <a:rPr lang="ko-KR" altLang="en-US" sz="1300" dirty="0" smtClean="0">
                <a:solidFill>
                  <a:srgbClr val="1555A6"/>
                </a:solidFill>
              </a:rPr>
              <a:t>우 방향제어 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좌회전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우회전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</a:t>
            </a:r>
          </a:p>
        </p:txBody>
      </p:sp>
      <p:sp>
        <p:nvSpPr>
          <p:cNvPr id="44" name="직사각형 43"/>
          <p:cNvSpPr/>
          <p:nvPr/>
        </p:nvSpPr>
        <p:spPr>
          <a:xfrm>
            <a:off x="642910" y="1714488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DC1,DC2</a:t>
            </a:r>
            <a:r>
              <a:rPr lang="ko-KR" altLang="en-US" sz="1500" b="1" dirty="0" smtClean="0"/>
              <a:t>번 모터 방향 확인 하기</a:t>
            </a:r>
            <a:endParaRPr lang="ko-KR" altLang="en-US" sz="1500" b="1" dirty="0"/>
          </a:p>
        </p:txBody>
      </p:sp>
      <p:sp>
        <p:nvSpPr>
          <p:cNvPr id="55" name="모서리가 둥근 직사각형 54"/>
          <p:cNvSpPr/>
          <p:nvPr/>
        </p:nvSpPr>
        <p:spPr>
          <a:xfrm>
            <a:off x="1000100" y="3819226"/>
            <a:ext cx="7429552" cy="2610170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1000132" y="3962103"/>
            <a:ext cx="37147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en-US" altLang="ko-KR" sz="1300" dirty="0" smtClean="0">
                <a:solidFill>
                  <a:srgbClr val="C00000"/>
                </a:solidFill>
                <a:sym typeface="Wingdings 3"/>
              </a:rPr>
              <a:t></a:t>
            </a:r>
            <a:r>
              <a:rPr lang="en-US" altLang="ko-KR" sz="1300" dirty="0" smtClean="0">
                <a:solidFill>
                  <a:srgbClr val="0070C0"/>
                </a:solidFill>
              </a:rPr>
              <a:t>)</a:t>
            </a:r>
            <a:r>
              <a:rPr lang="ko-KR" altLang="en-US" sz="1300" dirty="0" smtClean="0">
                <a:solidFill>
                  <a:srgbClr val="0070C0"/>
                </a:solidFill>
              </a:rPr>
              <a:t>키를 눌렀을 때  좌회전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  : </a:t>
            </a:r>
            <a:r>
              <a:rPr lang="ko-KR" altLang="en-US" sz="1300" dirty="0" smtClean="0">
                <a:solidFill>
                  <a:srgbClr val="1555A6"/>
                </a:solidFill>
              </a:rPr>
              <a:t>왼쪽모터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(+)</a:t>
            </a:r>
            <a:r>
              <a:rPr lang="ko-KR" altLang="en-US" sz="1300" dirty="0" smtClean="0">
                <a:solidFill>
                  <a:srgbClr val="1555A6"/>
                </a:solidFill>
              </a:rPr>
              <a:t> 오른쪽모터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(+)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en-US" altLang="ko-KR" sz="1300" dirty="0" smtClean="0">
                <a:solidFill>
                  <a:srgbClr val="C00000"/>
                </a:solidFill>
                <a:sym typeface="Wingdings 3"/>
              </a:rPr>
              <a:t></a:t>
            </a:r>
            <a:r>
              <a:rPr lang="en-US" altLang="ko-KR" sz="1300" dirty="0" smtClean="0">
                <a:solidFill>
                  <a:srgbClr val="0070C0"/>
                </a:solidFill>
              </a:rPr>
              <a:t>)</a:t>
            </a:r>
            <a:r>
              <a:rPr lang="ko-KR" altLang="en-US" sz="1300" dirty="0" smtClean="0">
                <a:solidFill>
                  <a:srgbClr val="0070C0"/>
                </a:solidFill>
              </a:rPr>
              <a:t>키를 눌렀을 때  우회전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  : </a:t>
            </a:r>
            <a:r>
              <a:rPr lang="ko-KR" altLang="en-US" sz="1300" dirty="0" smtClean="0">
                <a:solidFill>
                  <a:srgbClr val="1555A6"/>
                </a:solidFill>
              </a:rPr>
              <a:t>왼쪽모터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(-)</a:t>
            </a:r>
            <a:r>
              <a:rPr lang="ko-KR" altLang="en-US" sz="1300" dirty="0" smtClean="0">
                <a:solidFill>
                  <a:srgbClr val="1555A6"/>
                </a:solidFill>
              </a:rPr>
              <a:t> 오른쪽모터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(-)</a:t>
            </a:r>
            <a:endParaRPr lang="en-US" altLang="ko-KR" sz="1300" dirty="0" smtClean="0">
              <a:solidFill>
                <a:srgbClr val="1555A6"/>
              </a:solidFill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642910" y="3571876"/>
            <a:ext cx="3143272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좌회전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우회전 조건 만들기</a:t>
            </a:r>
            <a:endParaRPr lang="ko-KR" altLang="en-US" sz="1500" b="1" dirty="0"/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6714655" y="1929286"/>
            <a:ext cx="1377329" cy="1519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Freeform 29"/>
          <p:cNvSpPr>
            <a:spLocks/>
          </p:cNvSpPr>
          <p:nvPr/>
        </p:nvSpPr>
        <p:spPr bwMode="auto">
          <a:xfrm rot="1513504" flipH="1">
            <a:off x="6902152" y="3028856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64" name="Freeform 29"/>
          <p:cNvSpPr>
            <a:spLocks/>
          </p:cNvSpPr>
          <p:nvPr/>
        </p:nvSpPr>
        <p:spPr bwMode="auto">
          <a:xfrm rot="12058690" flipH="1">
            <a:off x="7691600" y="2021861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857628"/>
            <a:ext cx="3124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5715016"/>
            <a:ext cx="33147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2071678"/>
            <a:ext cx="5034357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좌회전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우회전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코딩 구현하기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75724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키보드 화살표를 이용하여 축구봇을 좌회전</a:t>
            </a:r>
            <a:r>
              <a:rPr lang="en-US" altLang="ko-KR" b="1" dirty="0" smtClean="0">
                <a:ln w="3175">
                  <a:noFill/>
                </a:ln>
              </a:rPr>
              <a:t>/</a:t>
            </a:r>
            <a:r>
              <a:rPr lang="ko-KR" altLang="en-US" b="1" dirty="0" smtClean="0">
                <a:ln w="3175">
                  <a:noFill/>
                </a:ln>
              </a:rPr>
              <a:t>우회전 기능을 구현한다</a:t>
            </a:r>
            <a:r>
              <a:rPr lang="en-US" altLang="ko-KR" b="1" dirty="0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cxnSp>
        <p:nvCxnSpPr>
          <p:cNvPr id="17" name="꺾인 연결선 16"/>
          <p:cNvCxnSpPr>
            <a:endCxn id="18" idx="1"/>
          </p:cNvCxnSpPr>
          <p:nvPr/>
        </p:nvCxnSpPr>
        <p:spPr>
          <a:xfrm flipV="1">
            <a:off x="3143240" y="2571744"/>
            <a:ext cx="2714644" cy="214314"/>
          </a:xfrm>
          <a:prstGeom prst="bentConnector3">
            <a:avLst>
              <a:gd name="adj1" fmla="val 5000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5857884" y="2357430"/>
            <a:ext cx="2428892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변수 </a:t>
            </a:r>
            <a:r>
              <a:rPr lang="en-US" altLang="ko-KR" sz="1500" b="1" dirty="0" smtClean="0"/>
              <a:t>: </a:t>
            </a:r>
            <a:r>
              <a:rPr lang="ko-KR" altLang="en-US" sz="1500" b="1" dirty="0" smtClean="0"/>
              <a:t>좌우</a:t>
            </a:r>
            <a:endParaRPr lang="ko-KR" altLang="en-US" sz="1500" b="1" dirty="0"/>
          </a:p>
        </p:txBody>
      </p:sp>
      <p:sp>
        <p:nvSpPr>
          <p:cNvPr id="19" name="직사각형 18"/>
          <p:cNvSpPr/>
          <p:nvPr/>
        </p:nvSpPr>
        <p:spPr>
          <a:xfrm>
            <a:off x="5857884" y="3071810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좌회전 하기</a:t>
            </a:r>
            <a:endParaRPr lang="ko-KR" altLang="en-US" sz="1500" b="1" dirty="0"/>
          </a:p>
        </p:txBody>
      </p:sp>
      <p:cxnSp>
        <p:nvCxnSpPr>
          <p:cNvPr id="20" name="꺾인 연결선 19"/>
          <p:cNvCxnSpPr>
            <a:stCxn id="25" idx="1"/>
            <a:endCxn id="19" idx="1"/>
          </p:cNvCxnSpPr>
          <p:nvPr/>
        </p:nvCxnSpPr>
        <p:spPr>
          <a:xfrm rot="10800000" flipH="1" flipV="1">
            <a:off x="4714876" y="3214686"/>
            <a:ext cx="1143008" cy="71438"/>
          </a:xfrm>
          <a:prstGeom prst="bentConnector5">
            <a:avLst>
              <a:gd name="adj1" fmla="val 5116"/>
              <a:gd name="adj2" fmla="val -5584"/>
              <a:gd name="adj3" fmla="val 6875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/>
          <p:cNvSpPr/>
          <p:nvPr/>
        </p:nvSpPr>
        <p:spPr>
          <a:xfrm>
            <a:off x="5857884" y="3857628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우회전 하기</a:t>
            </a:r>
            <a:endParaRPr lang="ko-KR" altLang="en-US" sz="1500" b="1" dirty="0"/>
          </a:p>
        </p:txBody>
      </p:sp>
      <p:sp>
        <p:nvSpPr>
          <p:cNvPr id="24" name="직사각형 23"/>
          <p:cNvSpPr/>
          <p:nvPr/>
        </p:nvSpPr>
        <p:spPr>
          <a:xfrm>
            <a:off x="5786446" y="5072074"/>
            <a:ext cx="2357454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왼쪽모터 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오른쪽 모터</a:t>
            </a:r>
            <a:endParaRPr lang="en-US" altLang="ko-KR" sz="1500" b="1" dirty="0" smtClean="0"/>
          </a:p>
          <a:p>
            <a:r>
              <a:rPr lang="ko-KR" altLang="en-US" sz="1500" b="1" dirty="0" smtClean="0"/>
              <a:t>회전 방향 정하기</a:t>
            </a:r>
            <a:endParaRPr lang="ko-KR" altLang="en-US" sz="1500" b="1" dirty="0"/>
          </a:p>
        </p:txBody>
      </p:sp>
      <p:sp>
        <p:nvSpPr>
          <p:cNvPr id="25" name="오른쪽 중괄호 24"/>
          <p:cNvSpPr/>
          <p:nvPr/>
        </p:nvSpPr>
        <p:spPr>
          <a:xfrm>
            <a:off x="4500562" y="2928934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오른쪽 중괄호 25"/>
          <p:cNvSpPr/>
          <p:nvPr/>
        </p:nvSpPr>
        <p:spPr>
          <a:xfrm>
            <a:off x="4511195" y="3696479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오른쪽 중괄호 27"/>
          <p:cNvSpPr/>
          <p:nvPr/>
        </p:nvSpPr>
        <p:spPr>
          <a:xfrm>
            <a:off x="4429124" y="5000636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2" name="꺾인 연결선 24"/>
          <p:cNvCxnSpPr/>
          <p:nvPr/>
        </p:nvCxnSpPr>
        <p:spPr>
          <a:xfrm rot="10800000" flipH="1" flipV="1">
            <a:off x="4786314" y="5286388"/>
            <a:ext cx="1000132" cy="71438"/>
          </a:xfrm>
          <a:prstGeom prst="bentConnector5">
            <a:avLst>
              <a:gd name="adj1" fmla="val -7974"/>
              <a:gd name="adj2" fmla="val -5584"/>
              <a:gd name="adj3" fmla="val 71429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/>
          <p:cNvSpPr/>
          <p:nvPr/>
        </p:nvSpPr>
        <p:spPr>
          <a:xfrm>
            <a:off x="5786446" y="5857892"/>
            <a:ext cx="2357454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모터 회전하기</a:t>
            </a:r>
            <a:endParaRPr lang="ko-KR" altLang="en-US" sz="1500" b="1" dirty="0"/>
          </a:p>
        </p:txBody>
      </p:sp>
      <p:sp>
        <p:nvSpPr>
          <p:cNvPr id="37" name="오른쪽 중괄호 36"/>
          <p:cNvSpPr/>
          <p:nvPr/>
        </p:nvSpPr>
        <p:spPr>
          <a:xfrm>
            <a:off x="4429124" y="5572140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0" name="꺾인 연결선 24"/>
          <p:cNvCxnSpPr/>
          <p:nvPr/>
        </p:nvCxnSpPr>
        <p:spPr>
          <a:xfrm rot="10800000" flipH="1" flipV="1">
            <a:off x="4786314" y="6072206"/>
            <a:ext cx="1000132" cy="71438"/>
          </a:xfrm>
          <a:prstGeom prst="bentConnector5">
            <a:avLst>
              <a:gd name="adj1" fmla="val -7974"/>
              <a:gd name="adj2" fmla="val -5584"/>
              <a:gd name="adj3" fmla="val 71429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꺾인 연결선 40"/>
          <p:cNvCxnSpPr/>
          <p:nvPr/>
        </p:nvCxnSpPr>
        <p:spPr>
          <a:xfrm>
            <a:off x="4724400" y="3982231"/>
            <a:ext cx="1133484" cy="71438"/>
          </a:xfrm>
          <a:prstGeom prst="bentConnector3">
            <a:avLst>
              <a:gd name="adj1" fmla="val 5000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킥바 슈팅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1071538" y="1142984"/>
            <a:ext cx="75724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축구봇의 킥바를 서보모터의 회전 각에 맞춰서 슈팅 할 수 있도록 한다</a:t>
            </a:r>
            <a:r>
              <a:rPr lang="en-US" altLang="ko-KR" b="1" dirty="0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1000100" y="2207776"/>
            <a:ext cx="7572428" cy="2007042"/>
          </a:xfrm>
          <a:prstGeom prst="roundRect">
            <a:avLst>
              <a:gd name="adj" fmla="val 27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071538" y="2422090"/>
            <a:ext cx="300039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서보모터 회전각에 따라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킥바가 움직이면서 기능을 수행한다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  <a:endParaRPr lang="en-US" altLang="ko-KR" sz="1300" dirty="0" smtClean="0"/>
          </a:p>
        </p:txBody>
      </p:sp>
      <p:sp>
        <p:nvSpPr>
          <p:cNvPr id="44" name="직사각형 43"/>
          <p:cNvSpPr/>
          <p:nvPr/>
        </p:nvSpPr>
        <p:spPr>
          <a:xfrm>
            <a:off x="642910" y="1993462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서보 모터 각도와 슈팅의 관계</a:t>
            </a:r>
            <a:endParaRPr lang="ko-KR" altLang="en-US" sz="1500" b="1" dirty="0"/>
          </a:p>
        </p:txBody>
      </p:sp>
      <p:grpSp>
        <p:nvGrpSpPr>
          <p:cNvPr id="42" name="그룹 41"/>
          <p:cNvGrpSpPr/>
          <p:nvPr/>
        </p:nvGrpSpPr>
        <p:grpSpPr>
          <a:xfrm>
            <a:off x="3976672" y="2285992"/>
            <a:ext cx="4595856" cy="1814856"/>
            <a:chOff x="3729666" y="2428868"/>
            <a:chExt cx="4595856" cy="1814856"/>
          </a:xfrm>
        </p:grpSpPr>
        <p:pic>
          <p:nvPicPr>
            <p:cNvPr id="27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>
              <a:off x="5291698" y="2444514"/>
              <a:ext cx="1418124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8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>
              <a:off x="6826117" y="2428868"/>
              <a:ext cx="1428760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>
              <a:off x="3744916" y="2420500"/>
              <a:ext cx="1433510" cy="1464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TextBox 31"/>
            <p:cNvSpPr txBox="1"/>
            <p:nvPr/>
          </p:nvSpPr>
          <p:spPr>
            <a:xfrm>
              <a:off x="6826118" y="3929067"/>
              <a:ext cx="1441420" cy="307777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8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서보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-90</a:t>
              </a:r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도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(</a:t>
              </a:r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슈팅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)</a:t>
              </a:r>
              <a:endParaRPr lang="ko-KR" altLang="en-US" sz="14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782730" y="3935947"/>
              <a:ext cx="1375698" cy="307777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8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서보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90</a:t>
              </a:r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도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(</a:t>
              </a:r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준비</a:t>
              </a:r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)</a:t>
              </a:r>
              <a:endParaRPr lang="ko-KR" altLang="en-US" sz="14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297764" y="3929067"/>
              <a:ext cx="1417376" cy="307777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8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서보</a:t>
              </a:r>
              <a:r>
                <a:rPr lang="en-US" altLang="ko-KR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-20</a:t>
              </a:r>
              <a:r>
                <a:rPr lang="ko-KR" altLang="en-US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도</a:t>
              </a:r>
              <a:r>
                <a:rPr lang="en-US" altLang="ko-KR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(</a:t>
              </a:r>
              <a:r>
                <a:rPr lang="ko-KR" altLang="en-US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재장전</a:t>
              </a:r>
              <a:r>
                <a:rPr lang="en-US" altLang="ko-KR" sz="1400" b="1" spc="-150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)</a:t>
              </a:r>
              <a:endParaRPr lang="ko-KR" altLang="en-US" sz="1400" b="1" spc="-15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cxnSp>
          <p:nvCxnSpPr>
            <p:cNvPr id="37" name="직선 화살표 연결선 36"/>
            <p:cNvCxnSpPr/>
            <p:nvPr/>
          </p:nvCxnSpPr>
          <p:spPr>
            <a:xfrm>
              <a:off x="7826250" y="2857496"/>
              <a:ext cx="499272" cy="794"/>
            </a:xfrm>
            <a:prstGeom prst="straightConnector1">
              <a:avLst/>
            </a:prstGeom>
            <a:solidFill>
              <a:schemeClr val="accent5">
                <a:lumMod val="75000"/>
              </a:schemeClr>
            </a:solidFill>
            <a:ln w="8890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headEnd type="none"/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" name="직선 화살표 연결선 37"/>
            <p:cNvCxnSpPr/>
            <p:nvPr/>
          </p:nvCxnSpPr>
          <p:spPr>
            <a:xfrm flipH="1">
              <a:off x="4444048" y="2792939"/>
              <a:ext cx="499272" cy="794"/>
            </a:xfrm>
            <a:prstGeom prst="straightConnector1">
              <a:avLst/>
            </a:prstGeom>
            <a:solidFill>
              <a:schemeClr val="accent5">
                <a:lumMod val="75000"/>
              </a:schemeClr>
            </a:solidFill>
            <a:ln w="8890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headEnd type="none"/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0" name="직선 화살표 연결선 39"/>
            <p:cNvCxnSpPr/>
            <p:nvPr/>
          </p:nvCxnSpPr>
          <p:spPr>
            <a:xfrm rot="16200000" flipH="1">
              <a:off x="6107919" y="3129555"/>
              <a:ext cx="428628" cy="214314"/>
            </a:xfrm>
            <a:prstGeom prst="straightConnector1">
              <a:avLst/>
            </a:prstGeom>
            <a:solidFill>
              <a:schemeClr val="accent5">
                <a:lumMod val="75000"/>
              </a:schemeClr>
            </a:solidFill>
            <a:ln w="8890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headEnd type="none"/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3" name="타원 42"/>
          <p:cNvSpPr/>
          <p:nvPr/>
        </p:nvSpPr>
        <p:spPr>
          <a:xfrm>
            <a:off x="4065087" y="2989739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타원 44"/>
          <p:cNvSpPr/>
          <p:nvPr/>
        </p:nvSpPr>
        <p:spPr>
          <a:xfrm>
            <a:off x="5676262" y="2989739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타원 46"/>
          <p:cNvSpPr/>
          <p:nvPr/>
        </p:nvSpPr>
        <p:spPr>
          <a:xfrm>
            <a:off x="7176460" y="2979106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모서리가 둥근 직사각형 48"/>
          <p:cNvSpPr/>
          <p:nvPr/>
        </p:nvSpPr>
        <p:spPr>
          <a:xfrm>
            <a:off x="1000100" y="4533607"/>
            <a:ext cx="7572428" cy="1895789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1000132" y="4676483"/>
            <a:ext cx="4429124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</a:t>
            </a:r>
            <a:r>
              <a:rPr lang="ko-KR" altLang="en-US" sz="1300" dirty="0" smtClean="0">
                <a:solidFill>
                  <a:srgbClr val="C00000"/>
                </a:solidFill>
              </a:rPr>
              <a:t>스페이스바</a:t>
            </a:r>
            <a:r>
              <a:rPr lang="ko-KR" altLang="en-US" sz="1300" dirty="0" smtClean="0">
                <a:solidFill>
                  <a:srgbClr val="0070C0"/>
                </a:solidFill>
              </a:rPr>
              <a:t>를 눌렀을 때  </a:t>
            </a:r>
            <a:r>
              <a:rPr lang="ko-KR" altLang="en-US" sz="1300" dirty="0" smtClean="0">
                <a:solidFill>
                  <a:srgbClr val="C00000"/>
                </a:solidFill>
              </a:rPr>
              <a:t>서보모터 회전</a:t>
            </a:r>
            <a:endParaRPr lang="en-US" altLang="ko-KR" sz="1300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0070C0"/>
                </a:solidFill>
              </a:rPr>
              <a:t>- </a:t>
            </a:r>
            <a:r>
              <a:rPr lang="ko-KR" altLang="en-US" sz="1300" dirty="0" smtClean="0">
                <a:solidFill>
                  <a:srgbClr val="0070C0"/>
                </a:solidFill>
              </a:rPr>
              <a:t>카운트 변수를 이용하여  서보모터 회전 시간에 맞춰서 카운트 증감한다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51" name="직사각형 50"/>
          <p:cNvSpPr/>
          <p:nvPr/>
        </p:nvSpPr>
        <p:spPr>
          <a:xfrm>
            <a:off x="642910" y="4286256"/>
            <a:ext cx="3143272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좌회전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우회전 조건 만들기</a:t>
            </a:r>
            <a:endParaRPr lang="ko-KR" altLang="en-US" sz="15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4643446"/>
            <a:ext cx="29337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5572140"/>
            <a:ext cx="27146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23603</TotalTime>
  <Words>629</Words>
  <Application>Microsoft Office PowerPoint</Application>
  <PresentationFormat>화면 슬라이드 쇼(4:3)</PresentationFormat>
  <Paragraphs>107</Paragraphs>
  <Slides>11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11</vt:i4>
      </vt:variant>
    </vt:vector>
  </HeadingPairs>
  <TitlesOfParts>
    <vt:vector size="15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4044</cp:revision>
  <cp:lastPrinted>2016-04-11T08:38:53Z</cp:lastPrinted>
  <dcterms:created xsi:type="dcterms:W3CDTF">2016-03-30T04:54:04Z</dcterms:created>
  <dcterms:modified xsi:type="dcterms:W3CDTF">2024-05-22T07:54:13Z</dcterms:modified>
</cp:coreProperties>
</file>