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1"/>
  </p:notesMasterIdLst>
  <p:handoutMasterIdLst>
    <p:handoutMasterId r:id="rId12"/>
  </p:handoutMasterIdLst>
  <p:sldIdLst>
    <p:sldId id="258" r:id="rId5"/>
    <p:sldId id="604" r:id="rId6"/>
    <p:sldId id="607" r:id="rId7"/>
    <p:sldId id="609" r:id="rId8"/>
    <p:sldId id="611" r:id="rId9"/>
    <p:sldId id="614" r:id="rId10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86" autoAdjust="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43389" y="928670"/>
            <a:ext cx="4132730" cy="1556571"/>
            <a:chOff x="4061845" y="1734569"/>
            <a:chExt cx="3643341" cy="2075425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집게봇 스크래치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92015" y="1734569"/>
              <a:ext cx="3000386" cy="2071699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집게봇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스크래치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홈페이지\제이씨보드\사진\최종본\집게봇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285992"/>
            <a:ext cx="5194935" cy="3854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r>
              <a:rPr lang="en-US" altLang="ko-KR" dirty="0" smtClean="0"/>
              <a:t>- </a:t>
            </a:r>
            <a:r>
              <a:rPr lang="ko-KR" altLang="en-US" dirty="0" smtClean="0"/>
              <a:t>움직임 관찰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4414" y="1214422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집게작동 방법과 </a:t>
            </a:r>
            <a:r>
              <a:rPr lang="en-US" altLang="ko-KR" b="1" dirty="0" smtClean="0">
                <a:ln w="3175">
                  <a:noFill/>
                </a:ln>
              </a:rPr>
              <a:t>2wheel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 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직진후진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57224" y="1785926"/>
            <a:ext cx="7858180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84888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500166" y="1785926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85852" y="2116967"/>
            <a:ext cx="7286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2wheel</a:t>
            </a:r>
            <a:r>
              <a:rPr lang="ko-KR" altLang="en-US" sz="1400" dirty="0" smtClean="0">
                <a:sym typeface="Wingdings 2"/>
              </a:rPr>
              <a:t> </a:t>
            </a:r>
            <a:r>
              <a:rPr lang="ko-KR" altLang="en-US" sz="1400" dirty="0" smtClean="0">
                <a:sym typeface="Wingdings 2"/>
              </a:rPr>
              <a:t>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en-US" altLang="ko-KR" sz="1400" dirty="0" smtClean="0">
                <a:sym typeface="Wingdings 2"/>
              </a:rPr>
              <a:t>wheel</a:t>
            </a:r>
            <a:r>
              <a:rPr lang="ko-KR" altLang="en-US" sz="1400" dirty="0" smtClean="0">
                <a:sym typeface="Wingdings 2"/>
              </a:rPr>
              <a:t> </a:t>
            </a:r>
            <a:r>
              <a:rPr lang="ko-KR" altLang="en-US" sz="1400" dirty="0" smtClean="0">
                <a:sym typeface="Wingdings 2"/>
              </a:rPr>
              <a:t>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집게발의 열림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닫힘의 </a:t>
            </a:r>
            <a:r>
              <a:rPr lang="ko-KR" altLang="en-US" sz="1400" dirty="0" smtClean="0">
                <a:sym typeface="Wingdings 2"/>
              </a:rPr>
              <a:t>작동 순서를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2071670" y="3714752"/>
            <a:ext cx="4995632" cy="2786082"/>
            <a:chOff x="857223" y="1928802"/>
            <a:chExt cx="6805978" cy="379571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57223" y="1928802"/>
              <a:ext cx="3255145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43438" y="1928802"/>
              <a:ext cx="3019763" cy="3795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미로봇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429552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3819227"/>
            <a:ext cx="7429552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위쪽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ko-KR" altLang="en-US" sz="1300" dirty="0" smtClean="0">
                <a:solidFill>
                  <a:srgbClr val="0070C0"/>
                </a:solidFill>
                <a:sym typeface="Wingdings"/>
              </a:rPr>
              <a:t></a:t>
            </a:r>
            <a:r>
              <a:rPr lang="en-US" altLang="ko-KR" sz="1300" dirty="0" smtClean="0">
                <a:solidFill>
                  <a:srgbClr val="0070C0"/>
                </a:solidFill>
              </a:rPr>
              <a:t>) </a:t>
            </a:r>
            <a:r>
              <a:rPr lang="ko-KR" altLang="en-US" sz="1300" dirty="0" smtClean="0">
                <a:solidFill>
                  <a:srgbClr val="0070C0"/>
                </a:solidFill>
              </a:rPr>
              <a:t>눌렀을때</a:t>
            </a: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직진하기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눌렀을 때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 [</a:t>
            </a:r>
            <a:r>
              <a:rPr lang="ko-KR" altLang="en-US" sz="1300" dirty="0" smtClean="0"/>
              <a:t>앞뒤</a:t>
            </a:r>
            <a:r>
              <a:rPr lang="en-US" altLang="ko-KR" sz="1300" dirty="0" smtClean="0"/>
              <a:t>]</a:t>
            </a:r>
            <a:r>
              <a:rPr lang="ko-KR" altLang="en-US" sz="1300" dirty="0" smtClean="0"/>
              <a:t> 변수에 </a:t>
            </a:r>
            <a:r>
              <a:rPr lang="en-US" altLang="ko-KR" sz="1300" dirty="0" smtClean="0"/>
              <a:t>“100” </a:t>
            </a:r>
            <a:r>
              <a:rPr lang="ko-KR" altLang="en-US" sz="1300" dirty="0" smtClean="0"/>
              <a:t>저장함</a:t>
            </a:r>
            <a:endParaRPr lang="en-US" altLang="ko-KR" sz="1300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342902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조건 만들기</a:t>
            </a:r>
            <a:r>
              <a:rPr lang="en-US" altLang="ko-KR" sz="1500" b="1" dirty="0" smtClean="0"/>
              <a:t>(</a:t>
            </a:r>
            <a:r>
              <a:rPr lang="ko-KR" altLang="en-US" sz="1500" b="1" dirty="0" smtClean="0">
                <a:sym typeface="Wingdings"/>
              </a:rPr>
              <a:t>화살표</a:t>
            </a:r>
            <a:r>
              <a:rPr lang="ko-KR" altLang="en-US" sz="1500" b="1" dirty="0" smtClean="0"/>
              <a:t>로 방향제어</a:t>
            </a:r>
            <a:r>
              <a:rPr lang="en-US" altLang="ko-KR" sz="1500" b="1" dirty="0" smtClean="0"/>
              <a:t>)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429552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653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왼쪽모터</a:t>
            </a:r>
            <a:r>
              <a:rPr lang="en-US" altLang="ko-KR" sz="1300" dirty="0" smtClean="0">
                <a:solidFill>
                  <a:srgbClr val="0070C0"/>
                </a:solidFill>
              </a:rPr>
              <a:t>/</a:t>
            </a:r>
            <a:r>
              <a:rPr lang="ko-KR" altLang="en-US" sz="1300" dirty="0" smtClean="0">
                <a:solidFill>
                  <a:srgbClr val="0070C0"/>
                </a:solidFill>
              </a:rPr>
              <a:t>오른쪽모터 변수에 조건값으로 정한다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grpSp>
        <p:nvGrpSpPr>
          <p:cNvPr id="78" name="그룹 77"/>
          <p:cNvGrpSpPr/>
          <p:nvPr/>
        </p:nvGrpSpPr>
        <p:grpSpPr>
          <a:xfrm>
            <a:off x="6786578" y="3929066"/>
            <a:ext cx="1540359" cy="1214446"/>
            <a:chOff x="6010319" y="3786190"/>
            <a:chExt cx="1990705" cy="1569507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451"/>
            <a:stretch>
              <a:fillRect/>
            </a:stretch>
          </p:blipFill>
          <p:spPr bwMode="auto">
            <a:xfrm>
              <a:off x="6010319" y="3786190"/>
              <a:ext cx="1990705" cy="156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7" name="왼쪽/오른쪽 화살표 76"/>
            <p:cNvSpPr/>
            <p:nvPr/>
          </p:nvSpPr>
          <p:spPr>
            <a:xfrm>
              <a:off x="6148847" y="4410246"/>
              <a:ext cx="467532" cy="213811"/>
            </a:xfrm>
            <a:prstGeom prst="left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89" name="_x146641936" descr="EMB00010b0822ea"/>
          <p:cNvPicPr>
            <a:picLocks noChangeAspect="1" noChangeArrowheads="1"/>
          </p:cNvPicPr>
          <p:nvPr/>
        </p:nvPicPr>
        <p:blipFill>
          <a:blip r:embed="rId3"/>
          <a:srcRect l="49369" t="58792" r="28415" b="10265"/>
          <a:stretch>
            <a:fillRect/>
          </a:stretch>
        </p:blipFill>
        <p:spPr bwMode="auto">
          <a:xfrm>
            <a:off x="6643702" y="2071678"/>
            <a:ext cx="1653279" cy="1285884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DDEDE"/>
              </a:clrFrom>
              <a:clrTo>
                <a:srgbClr val="DDDED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357694"/>
            <a:ext cx="2714644" cy="72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DDEDE"/>
              </a:clrFrom>
              <a:clrTo>
                <a:srgbClr val="DDDED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643578"/>
            <a:ext cx="278608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928670"/>
            <a:ext cx="2734527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57422" y="1142984"/>
            <a:ext cx="55721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화살표키를 이용하여 집게봇의 움직임을 제어한다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29" name="꺾인 연결선 28"/>
          <p:cNvCxnSpPr>
            <a:endCxn id="33" idx="1"/>
          </p:cNvCxnSpPr>
          <p:nvPr/>
        </p:nvCxnSpPr>
        <p:spPr>
          <a:xfrm flipV="1">
            <a:off x="3428992" y="3250405"/>
            <a:ext cx="2214578" cy="464347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오른쪽 중괄호 36"/>
          <p:cNvSpPr/>
          <p:nvPr/>
        </p:nvSpPr>
        <p:spPr>
          <a:xfrm>
            <a:off x="3786182" y="4757747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꺾인 연결선 13"/>
          <p:cNvCxnSpPr>
            <a:endCxn id="50" idx="1"/>
          </p:cNvCxnSpPr>
          <p:nvPr/>
        </p:nvCxnSpPr>
        <p:spPr>
          <a:xfrm flipV="1">
            <a:off x="4143372" y="4643446"/>
            <a:ext cx="1500198" cy="357190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stCxn id="62" idx="1"/>
            <a:endCxn id="18" idx="1"/>
          </p:cNvCxnSpPr>
          <p:nvPr/>
        </p:nvCxnSpPr>
        <p:spPr>
          <a:xfrm rot="10800000" flipH="1" flipV="1">
            <a:off x="3643306" y="6206174"/>
            <a:ext cx="2000264" cy="80345"/>
          </a:xfrm>
          <a:prstGeom prst="bentConnector5">
            <a:avLst>
              <a:gd name="adj1" fmla="val 13507"/>
              <a:gd name="adj2" fmla="val -696"/>
              <a:gd name="adj3" fmla="val 60714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643570" y="6000768"/>
            <a:ext cx="2928958" cy="571504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오른쪽모터변수값으로 모터세기를 정의한다</a:t>
            </a:r>
            <a:r>
              <a:rPr lang="en-US" altLang="ko-KR" sz="1500" b="1" dirty="0" smtClean="0"/>
              <a:t>.</a:t>
            </a:r>
            <a:endParaRPr lang="ko-KR" altLang="en-US" sz="1500" b="1" dirty="0"/>
          </a:p>
        </p:txBody>
      </p:sp>
      <p:cxnSp>
        <p:nvCxnSpPr>
          <p:cNvPr id="23" name="꺾인 연결선 22"/>
          <p:cNvCxnSpPr>
            <a:endCxn id="24" idx="1"/>
          </p:cNvCxnSpPr>
          <p:nvPr/>
        </p:nvCxnSpPr>
        <p:spPr>
          <a:xfrm flipV="1">
            <a:off x="3428992" y="1964521"/>
            <a:ext cx="2214578" cy="321471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643570" y="1714488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é"/>
            </a:pPr>
            <a:r>
              <a:rPr lang="ko-KR" altLang="en-US" sz="1500" b="1" dirty="0" smtClean="0">
                <a:sym typeface="Wingdings"/>
              </a:rPr>
              <a:t>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앞뒤 </a:t>
            </a:r>
            <a:r>
              <a:rPr lang="en-US" altLang="ko-KR" sz="1500" b="1" dirty="0" smtClean="0">
                <a:sym typeface="Wingdings"/>
              </a:rPr>
              <a:t>: 100</a:t>
            </a:r>
            <a:endParaRPr lang="ko-KR" altLang="en-US" sz="1500" b="1" dirty="0"/>
          </a:p>
        </p:txBody>
      </p:sp>
      <p:cxnSp>
        <p:nvCxnSpPr>
          <p:cNvPr id="42" name="꺾인 연결선 41"/>
          <p:cNvCxnSpPr>
            <a:endCxn id="32" idx="1"/>
          </p:cNvCxnSpPr>
          <p:nvPr/>
        </p:nvCxnSpPr>
        <p:spPr>
          <a:xfrm flipV="1">
            <a:off x="3500430" y="2607463"/>
            <a:ext cx="2143140" cy="321471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5643570" y="2357430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키를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앞뒤 </a:t>
            </a:r>
            <a:r>
              <a:rPr lang="en-US" altLang="ko-KR" sz="1500" b="1" dirty="0" smtClean="0">
                <a:sym typeface="Wingdings"/>
              </a:rPr>
              <a:t>: -100</a:t>
            </a:r>
            <a:endParaRPr lang="ko-KR" altLang="en-US" sz="1500" b="1" dirty="0"/>
          </a:p>
        </p:txBody>
      </p:sp>
      <p:sp>
        <p:nvSpPr>
          <p:cNvPr id="33" name="직사각형 32"/>
          <p:cNvSpPr/>
          <p:nvPr/>
        </p:nvSpPr>
        <p:spPr>
          <a:xfrm>
            <a:off x="5643570" y="3000372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키를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좌우 </a:t>
            </a:r>
            <a:r>
              <a:rPr lang="en-US" altLang="ko-KR" sz="1500" b="1" dirty="0" smtClean="0">
                <a:sym typeface="Wingdings"/>
              </a:rPr>
              <a:t>: 100</a:t>
            </a:r>
            <a:endParaRPr lang="ko-KR" altLang="en-US" sz="1500" b="1" dirty="0"/>
          </a:p>
        </p:txBody>
      </p:sp>
      <p:sp>
        <p:nvSpPr>
          <p:cNvPr id="36" name="직사각형 35"/>
          <p:cNvSpPr/>
          <p:nvPr/>
        </p:nvSpPr>
        <p:spPr>
          <a:xfrm>
            <a:off x="5643570" y="3643314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키를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좌우 </a:t>
            </a:r>
            <a:r>
              <a:rPr lang="en-US" altLang="ko-KR" sz="1500" b="1" dirty="0" smtClean="0">
                <a:sym typeface="Wingdings"/>
              </a:rPr>
              <a:t>: -100</a:t>
            </a:r>
            <a:endParaRPr lang="ko-KR" altLang="en-US" sz="1500" b="1" dirty="0"/>
          </a:p>
        </p:txBody>
      </p:sp>
      <p:cxnSp>
        <p:nvCxnSpPr>
          <p:cNvPr id="44" name="꺾인 연결선 43"/>
          <p:cNvCxnSpPr>
            <a:endCxn id="36" idx="1"/>
          </p:cNvCxnSpPr>
          <p:nvPr/>
        </p:nvCxnSpPr>
        <p:spPr>
          <a:xfrm flipV="1">
            <a:off x="3428992" y="3893347"/>
            <a:ext cx="2214578" cy="464347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5643570" y="4286256"/>
            <a:ext cx="2928958" cy="71438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직진</a:t>
            </a:r>
            <a:r>
              <a:rPr lang="en-US" altLang="ko-KR" sz="1500" b="1" dirty="0" smtClean="0">
                <a:sym typeface="Wingdings"/>
              </a:rPr>
              <a:t>/</a:t>
            </a:r>
            <a:r>
              <a:rPr lang="ko-KR" altLang="en-US" sz="1500" b="1" dirty="0" smtClean="0">
                <a:sym typeface="Wingdings"/>
              </a:rPr>
              <a:t>후진 모터세기 정하기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직진 </a:t>
            </a:r>
            <a:r>
              <a:rPr lang="en-US" altLang="ko-KR" sz="1500" b="1" dirty="0" smtClean="0">
                <a:sym typeface="Wingdings"/>
              </a:rPr>
              <a:t>100 * 5 /10 =50</a:t>
            </a: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후진 </a:t>
            </a:r>
            <a:r>
              <a:rPr lang="en-US" altLang="ko-KR" sz="1500" b="1" dirty="0" smtClean="0">
                <a:sym typeface="Wingdings"/>
              </a:rPr>
              <a:t>-100*5 /10=-50</a:t>
            </a:r>
            <a:endParaRPr lang="ko-KR" altLang="en-US" sz="1500" b="1" dirty="0"/>
          </a:p>
        </p:txBody>
      </p:sp>
      <p:sp>
        <p:nvSpPr>
          <p:cNvPr id="51" name="오른쪽 중괄호 50"/>
          <p:cNvSpPr/>
          <p:nvPr/>
        </p:nvSpPr>
        <p:spPr>
          <a:xfrm>
            <a:off x="3428992" y="5429264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2" name="꺾인 연결선 51"/>
          <p:cNvCxnSpPr>
            <a:endCxn id="53" idx="1"/>
          </p:cNvCxnSpPr>
          <p:nvPr/>
        </p:nvCxnSpPr>
        <p:spPr>
          <a:xfrm flipV="1">
            <a:off x="3786182" y="5500702"/>
            <a:ext cx="1857388" cy="142877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5643570" y="5143512"/>
            <a:ext cx="2928958" cy="71438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좌회전</a:t>
            </a:r>
            <a:r>
              <a:rPr lang="en-US" altLang="ko-KR" sz="1500" b="1" dirty="0" smtClean="0">
                <a:sym typeface="Wingdings"/>
              </a:rPr>
              <a:t>/</a:t>
            </a:r>
            <a:r>
              <a:rPr lang="ko-KR" altLang="en-US" sz="1500" b="1" dirty="0" smtClean="0">
                <a:sym typeface="Wingdings"/>
              </a:rPr>
              <a:t>우회전 모터세기 정하기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좌회전 </a:t>
            </a:r>
            <a:r>
              <a:rPr lang="en-US" altLang="ko-KR" sz="1500" b="1" dirty="0" smtClean="0">
                <a:sym typeface="Wingdings"/>
              </a:rPr>
              <a:t>: 100/3=33.333</a:t>
            </a: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우회전 </a:t>
            </a:r>
            <a:r>
              <a:rPr lang="en-US" altLang="ko-KR" sz="1500" b="1" dirty="0" smtClean="0">
                <a:sym typeface="Wingdings"/>
              </a:rPr>
              <a:t>: -100/3=-33.333</a:t>
            </a:r>
            <a:endParaRPr lang="ko-KR" altLang="en-US" sz="1500" b="1" dirty="0"/>
          </a:p>
        </p:txBody>
      </p:sp>
      <p:sp>
        <p:nvSpPr>
          <p:cNvPr id="62" name="오른쪽 중괄호 61"/>
          <p:cNvSpPr/>
          <p:nvPr/>
        </p:nvSpPr>
        <p:spPr>
          <a:xfrm>
            <a:off x="3428992" y="6000768"/>
            <a:ext cx="214314" cy="428628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3071802" y="4114805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중괄호 27"/>
          <p:cNvSpPr/>
          <p:nvPr/>
        </p:nvSpPr>
        <p:spPr>
          <a:xfrm>
            <a:off x="3071802" y="3462338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중괄호 29"/>
          <p:cNvSpPr/>
          <p:nvPr/>
        </p:nvSpPr>
        <p:spPr>
          <a:xfrm>
            <a:off x="3100377" y="2695569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중괄호 30"/>
          <p:cNvSpPr/>
          <p:nvPr/>
        </p:nvSpPr>
        <p:spPr>
          <a:xfrm>
            <a:off x="3071802" y="2047866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집게발 열림</a:t>
            </a:r>
            <a:r>
              <a:rPr lang="en-US" altLang="ko-KR" dirty="0" smtClean="0"/>
              <a:t>/</a:t>
            </a:r>
            <a:r>
              <a:rPr lang="ko-KR" altLang="en-US" dirty="0" smtClean="0"/>
              <a:t>닫힘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집게발을 서보모터 회전을 이용하여 열고 닫도록 코딩 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676219"/>
            <a:ext cx="7429552" cy="3110235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214446" y="3003811"/>
            <a:ext cx="4643438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서보모터를 </a:t>
            </a:r>
            <a:r>
              <a:rPr lang="en-US" altLang="ko-KR" sz="1300" dirty="0" smtClean="0">
                <a:solidFill>
                  <a:srgbClr val="1555A6"/>
                </a:solidFill>
              </a:rPr>
              <a:t>0</a:t>
            </a:r>
            <a:r>
              <a:rPr lang="ko-KR" altLang="en-US" sz="1300" dirty="0" smtClean="0">
                <a:solidFill>
                  <a:srgbClr val="1555A6"/>
                </a:solidFill>
              </a:rPr>
              <a:t>도</a:t>
            </a:r>
            <a:r>
              <a:rPr lang="en-US" altLang="ko-KR" sz="1300" dirty="0" smtClean="0">
                <a:solidFill>
                  <a:srgbClr val="1555A6"/>
                </a:solidFill>
              </a:rPr>
              <a:t>~60</a:t>
            </a:r>
            <a:r>
              <a:rPr lang="ko-KR" altLang="en-US" sz="1300" dirty="0" smtClean="0">
                <a:solidFill>
                  <a:srgbClr val="1555A6"/>
                </a:solidFill>
              </a:rPr>
              <a:t>도 회전하여 집게발 </a:t>
            </a:r>
            <a:r>
              <a:rPr lang="ko-KR" altLang="en-US" sz="1300" dirty="0" smtClean="0">
                <a:solidFill>
                  <a:srgbClr val="1555A6"/>
                </a:solidFill>
              </a:rPr>
              <a:t>제어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4348" y="2428868"/>
            <a:ext cx="414340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1</a:t>
            </a:r>
            <a:r>
              <a:rPr lang="ko-KR" altLang="en-US" sz="1500" b="1" dirty="0" smtClean="0"/>
              <a:t>번</a:t>
            </a:r>
            <a:r>
              <a:rPr lang="en-US" altLang="ko-KR" sz="1500" b="1" dirty="0" smtClean="0"/>
              <a:t>, 2</a:t>
            </a:r>
            <a:r>
              <a:rPr lang="ko-KR" altLang="en-US" sz="1500" b="1" dirty="0" smtClean="0"/>
              <a:t>번을</a:t>
            </a:r>
            <a:r>
              <a:rPr lang="ko-KR" altLang="en-US" sz="1500" b="1" dirty="0" smtClean="0"/>
              <a:t> </a:t>
            </a:r>
            <a:r>
              <a:rPr lang="ko-KR" altLang="en-US" sz="1500" b="1" dirty="0" smtClean="0"/>
              <a:t>이용하여 집게발 열고 닫기</a:t>
            </a:r>
            <a:endParaRPr lang="ko-KR" altLang="en-US" sz="15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52839"/>
            <a:ext cx="23526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2" name="_x169448584" descr="EMB0000632c2976"/>
          <p:cNvPicPr>
            <a:picLocks noChangeAspect="1" noChangeArrowheads="1"/>
          </p:cNvPicPr>
          <p:nvPr/>
        </p:nvPicPr>
        <p:blipFill>
          <a:blip r:embed="rId3" cstate="print"/>
          <a:srcRect l="-4592" r="-5613" b="7066"/>
          <a:stretch>
            <a:fillRect/>
          </a:stretch>
        </p:blipFill>
        <p:spPr bwMode="auto">
          <a:xfrm>
            <a:off x="4643438" y="3786190"/>
            <a:ext cx="1714512" cy="1357322"/>
          </a:xfrm>
          <a:prstGeom prst="rect">
            <a:avLst/>
          </a:prstGeom>
          <a:noFill/>
        </p:spPr>
      </p:pic>
      <p:pic>
        <p:nvPicPr>
          <p:cNvPr id="2051" name="_x169448984" descr="EMB0000632c2977"/>
          <p:cNvPicPr>
            <a:picLocks noChangeAspect="1" noChangeArrowheads="1"/>
          </p:cNvPicPr>
          <p:nvPr/>
        </p:nvPicPr>
        <p:blipFill>
          <a:blip r:embed="rId4" cstate="print"/>
          <a:srcRect r="688" b="3692"/>
          <a:stretch>
            <a:fillRect/>
          </a:stretch>
        </p:blipFill>
        <p:spPr bwMode="auto">
          <a:xfrm>
            <a:off x="6572264" y="3786190"/>
            <a:ext cx="155575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24"/>
            <a:ext cx="2672186" cy="685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" name="오른쪽 중괄호 103"/>
          <p:cNvSpPr/>
          <p:nvPr/>
        </p:nvSpPr>
        <p:spPr>
          <a:xfrm>
            <a:off x="2357422" y="785794"/>
            <a:ext cx="142876" cy="264320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2" name="직선 화살표 연결선 171"/>
          <p:cNvCxnSpPr/>
          <p:nvPr/>
        </p:nvCxnSpPr>
        <p:spPr>
          <a:xfrm rot="16200000" flipH="1">
            <a:off x="6659821" y="4427230"/>
            <a:ext cx="285752" cy="3803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072066" y="1073335"/>
            <a:ext cx="192882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,,  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눌렀을 때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40" name="그룹 139"/>
          <p:cNvGrpSpPr/>
          <p:nvPr/>
        </p:nvGrpSpPr>
        <p:grpSpPr>
          <a:xfrm>
            <a:off x="3392511" y="3714752"/>
            <a:ext cx="5537207" cy="928694"/>
            <a:chOff x="3214678" y="1142984"/>
            <a:chExt cx="4429156" cy="742853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14678" y="1142984"/>
              <a:ext cx="1079579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57686" y="1142984"/>
              <a:ext cx="1077949" cy="714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00694" y="1142984"/>
              <a:ext cx="1000132" cy="727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643702" y="1142985"/>
              <a:ext cx="1000132" cy="742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1" name="TextBox 140"/>
          <p:cNvSpPr txBox="1"/>
          <p:nvPr/>
        </p:nvSpPr>
        <p:spPr>
          <a:xfrm>
            <a:off x="3606825" y="4643446"/>
            <a:ext cx="73129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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107023" y="4643446"/>
            <a:ext cx="73129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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6518873" y="4643446"/>
            <a:ext cx="76335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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7964543" y="4643446"/>
            <a:ext cx="76335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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3428992" y="1738302"/>
            <a:ext cx="117211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앞뒤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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711416" y="1738302"/>
            <a:ext cx="123783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앞뒤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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078122" y="1728777"/>
            <a:ext cx="119616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좌우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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431775" y="1728777"/>
            <a:ext cx="121219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좌우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58" name="꺾인 연결선 32"/>
          <p:cNvCxnSpPr>
            <a:stCxn id="63" idx="1"/>
            <a:endCxn id="150" idx="0"/>
          </p:cNvCxnSpPr>
          <p:nvPr/>
        </p:nvCxnSpPr>
        <p:spPr>
          <a:xfrm rot="10800000" flipV="1">
            <a:off x="4015050" y="1227224"/>
            <a:ext cx="1057016" cy="511078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꺾인 연결선 32"/>
          <p:cNvCxnSpPr>
            <a:stCxn id="63" idx="3"/>
            <a:endCxn id="155" idx="0"/>
          </p:cNvCxnSpPr>
          <p:nvPr/>
        </p:nvCxnSpPr>
        <p:spPr>
          <a:xfrm>
            <a:off x="7000892" y="1227224"/>
            <a:ext cx="1036979" cy="501553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5101710" y="1461303"/>
            <a:ext cx="1827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앞뒤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좌우 변수 값 저장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68" name="꺾인 연결선 167"/>
          <p:cNvCxnSpPr/>
          <p:nvPr/>
        </p:nvCxnSpPr>
        <p:spPr>
          <a:xfrm rot="10800000" flipV="1">
            <a:off x="2571736" y="1738301"/>
            <a:ext cx="642942" cy="333377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꺾인 연결선 174"/>
          <p:cNvCxnSpPr>
            <a:stCxn id="5125" idx="1"/>
            <a:endCxn id="181" idx="1"/>
          </p:cNvCxnSpPr>
          <p:nvPr/>
        </p:nvCxnSpPr>
        <p:spPr>
          <a:xfrm rot="10800000" flipV="1">
            <a:off x="2428861" y="4161300"/>
            <a:ext cx="963651" cy="902149"/>
          </a:xfrm>
          <a:prstGeom prst="bentConnector3">
            <a:avLst>
              <a:gd name="adj1" fmla="val 23891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오른쪽 중괄호 175"/>
          <p:cNvSpPr/>
          <p:nvPr/>
        </p:nvSpPr>
        <p:spPr>
          <a:xfrm>
            <a:off x="2714612" y="3643314"/>
            <a:ext cx="214314" cy="642942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오른쪽 중괄호 180"/>
          <p:cNvSpPr/>
          <p:nvPr/>
        </p:nvSpPr>
        <p:spPr>
          <a:xfrm>
            <a:off x="2285984" y="4857760"/>
            <a:ext cx="142876" cy="42862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4" name="꺾인 연결선 183"/>
          <p:cNvCxnSpPr>
            <a:stCxn id="190" idx="1"/>
            <a:endCxn id="176" idx="1"/>
          </p:cNvCxnSpPr>
          <p:nvPr/>
        </p:nvCxnSpPr>
        <p:spPr>
          <a:xfrm rot="10800000" flipV="1">
            <a:off x="2928927" y="3225699"/>
            <a:ext cx="1479101" cy="726150"/>
          </a:xfrm>
          <a:prstGeom prst="bentConnector3">
            <a:avLst>
              <a:gd name="adj1" fmla="val 82291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4408027" y="3071810"/>
            <a:ext cx="280717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오른쪽모터  변수 값 저장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94" name="오른쪽 중괄호 193"/>
          <p:cNvSpPr/>
          <p:nvPr/>
        </p:nvSpPr>
        <p:spPr>
          <a:xfrm>
            <a:off x="1857356" y="5429264"/>
            <a:ext cx="142876" cy="1071570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TextBox 218"/>
          <p:cNvSpPr txBox="1"/>
          <p:nvPr/>
        </p:nvSpPr>
        <p:spPr>
          <a:xfrm>
            <a:off x="6861248" y="5857892"/>
            <a:ext cx="782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집게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=60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4714876" y="5857892"/>
            <a:ext cx="692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집게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=0</a:t>
            </a:r>
          </a:p>
        </p:txBody>
      </p:sp>
      <p:pic>
        <p:nvPicPr>
          <p:cNvPr id="48" name="_x169448584" descr="EMB0000632c2976"/>
          <p:cNvPicPr>
            <a:picLocks noChangeAspect="1" noChangeArrowheads="1"/>
          </p:cNvPicPr>
          <p:nvPr/>
        </p:nvPicPr>
        <p:blipFill>
          <a:blip r:embed="rId8" cstate="print"/>
          <a:srcRect l="-4592" r="-5613" b="7066"/>
          <a:stretch>
            <a:fillRect/>
          </a:stretch>
        </p:blipFill>
        <p:spPr bwMode="auto">
          <a:xfrm>
            <a:off x="3793702" y="5572140"/>
            <a:ext cx="992612" cy="785818"/>
          </a:xfrm>
          <a:prstGeom prst="rect">
            <a:avLst/>
          </a:prstGeom>
          <a:noFill/>
        </p:spPr>
      </p:pic>
      <p:pic>
        <p:nvPicPr>
          <p:cNvPr id="49" name="_x169448984" descr="EMB0000632c2977"/>
          <p:cNvPicPr>
            <a:picLocks noChangeAspect="1" noChangeArrowheads="1"/>
          </p:cNvPicPr>
          <p:nvPr/>
        </p:nvPicPr>
        <p:blipFill>
          <a:blip r:embed="rId9" cstate="print"/>
          <a:srcRect r="688" b="3692"/>
          <a:stretch>
            <a:fillRect/>
          </a:stretch>
        </p:blipFill>
        <p:spPr bwMode="auto">
          <a:xfrm>
            <a:off x="7715272" y="5572140"/>
            <a:ext cx="982579" cy="857256"/>
          </a:xfrm>
          <a:prstGeom prst="rect">
            <a:avLst/>
          </a:prstGeom>
          <a:noFill/>
        </p:spPr>
      </p:pic>
      <p:cxnSp>
        <p:nvCxnSpPr>
          <p:cNvPr id="64" name="꺾인 연결선 63"/>
          <p:cNvCxnSpPr/>
          <p:nvPr/>
        </p:nvCxnSpPr>
        <p:spPr>
          <a:xfrm rot="10800000" flipV="1">
            <a:off x="2071670" y="5786454"/>
            <a:ext cx="1428760" cy="14287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224466" y="5143512"/>
            <a:ext cx="192882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, 2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번 눌렀을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때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71" name="꺾인 연결선 32"/>
          <p:cNvCxnSpPr>
            <a:stCxn id="66" idx="1"/>
            <a:endCxn id="48" idx="0"/>
          </p:cNvCxnSpPr>
          <p:nvPr/>
        </p:nvCxnSpPr>
        <p:spPr>
          <a:xfrm rot="10800000" flipV="1">
            <a:off x="4290008" y="5297400"/>
            <a:ext cx="934458" cy="274739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꺾인 연결선 32"/>
          <p:cNvCxnSpPr>
            <a:stCxn id="66" idx="3"/>
            <a:endCxn id="49" idx="0"/>
          </p:cNvCxnSpPr>
          <p:nvPr/>
        </p:nvCxnSpPr>
        <p:spPr>
          <a:xfrm>
            <a:off x="7153292" y="5297401"/>
            <a:ext cx="1053270" cy="274739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24211</TotalTime>
  <Words>365</Words>
  <Application>Microsoft Office PowerPoint</Application>
  <PresentationFormat>화면 슬라이드 쇼(4:3)</PresentationFormat>
  <Paragraphs>64</Paragraphs>
  <Slides>6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4104</cp:revision>
  <cp:lastPrinted>2016-04-11T08:38:53Z</cp:lastPrinted>
  <dcterms:created xsi:type="dcterms:W3CDTF">2016-03-30T04:54:04Z</dcterms:created>
  <dcterms:modified xsi:type="dcterms:W3CDTF">2024-05-10T05:29:54Z</dcterms:modified>
</cp:coreProperties>
</file>