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7"/>
  </p:notesMasterIdLst>
  <p:handoutMasterIdLst>
    <p:handoutMasterId r:id="rId18"/>
  </p:handoutMasterIdLst>
  <p:sldIdLst>
    <p:sldId id="258" r:id="rId5"/>
    <p:sldId id="259" r:id="rId6"/>
    <p:sldId id="592" r:id="rId7"/>
    <p:sldId id="593" r:id="rId8"/>
    <p:sldId id="594" r:id="rId9"/>
    <p:sldId id="595" r:id="rId10"/>
    <p:sldId id="598" r:id="rId11"/>
    <p:sldId id="599" r:id="rId12"/>
    <p:sldId id="600" r:id="rId13"/>
    <p:sldId id="601" r:id="rId14"/>
    <p:sldId id="602" r:id="rId15"/>
    <p:sldId id="603" r:id="rId16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801"/>
    <a:srgbClr val="FFC000"/>
    <a:srgbClr val="CC3399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110" d="100"/>
          <a:sy n="110" d="100"/>
        </p:scale>
        <p:origin x="90" y="234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12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hyperlink" Target="http://www.google.co.kr/url?sa=i&amp;rct=j&amp;q=&amp;esrc=s&amp;source=images&amp;cd=&amp;cad=rja&amp;uact=8&amp;ved=0ahUKEwivusmZrcjRAhVHHpQKHdGRAPYQjRwIBw&amp;url=http://www.veryicon.com/icons/internet--web/smooth-social/book-11.html&amp;bvm=bv.144224172,d.dGo&amp;psig=AFQjCNHRnHS8QBgycgdYLt-ZdWiFLoIcXw&amp;ust=148471407923423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8.png"/><Relationship Id="rId3" Type="http://schemas.openxmlformats.org/officeDocument/2006/relationships/image" Target="../media/image44.png"/><Relationship Id="rId7" Type="http://schemas.openxmlformats.org/officeDocument/2006/relationships/image" Target="../media/image59.png"/><Relationship Id="rId12" Type="http://schemas.openxmlformats.org/officeDocument/2006/relationships/image" Target="../media/image6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3.png"/><Relationship Id="rId11" Type="http://schemas.openxmlformats.org/officeDocument/2006/relationships/image" Target="../media/image66.png"/><Relationship Id="rId5" Type="http://schemas.openxmlformats.org/officeDocument/2006/relationships/image" Target="../media/image62.png"/><Relationship Id="rId10" Type="http://schemas.openxmlformats.org/officeDocument/2006/relationships/image" Target="../media/image65.png"/><Relationship Id="rId4" Type="http://schemas.openxmlformats.org/officeDocument/2006/relationships/image" Target="../media/image61.pn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4022040" y="1071546"/>
            <a:ext cx="4857786" cy="1553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ko-KR" altLang="en-US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제이씨보드</a:t>
            </a:r>
            <a:r>
              <a:rPr lang="en-US" altLang="ko-KR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&amp;</a:t>
            </a:r>
          </a:p>
          <a:p>
            <a:r>
              <a:rPr lang="ko-KR" altLang="en-US" sz="41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스크래치기초코딩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37428" y="1071546"/>
            <a:ext cx="4857786" cy="1553777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ko-KR" altLang="en-US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제이씨보드</a:t>
            </a:r>
            <a:r>
              <a:rPr lang="en-US" altLang="ko-KR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&amp;</a:t>
            </a:r>
          </a:p>
          <a:p>
            <a:r>
              <a:rPr lang="ko-KR" altLang="en-US" sz="40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스크래치기초코딩</a:t>
            </a:r>
          </a:p>
        </p:txBody>
      </p:sp>
      <p:grpSp>
        <p:nvGrpSpPr>
          <p:cNvPr id="69" name="그룹 68"/>
          <p:cNvGrpSpPr/>
          <p:nvPr/>
        </p:nvGrpSpPr>
        <p:grpSpPr>
          <a:xfrm>
            <a:off x="4071934" y="2857496"/>
            <a:ext cx="4093766" cy="3293089"/>
            <a:chOff x="1835556" y="2912745"/>
            <a:chExt cx="4093766" cy="3293089"/>
          </a:xfrm>
        </p:grpSpPr>
        <p:grpSp>
          <p:nvGrpSpPr>
            <p:cNvPr id="72" name="그룹 1028"/>
            <p:cNvGrpSpPr/>
            <p:nvPr/>
          </p:nvGrpSpPr>
          <p:grpSpPr>
            <a:xfrm>
              <a:off x="1835556" y="2912745"/>
              <a:ext cx="4093766" cy="3267062"/>
              <a:chOff x="1068067" y="3875407"/>
              <a:chExt cx="4344758" cy="4356083"/>
            </a:xfrm>
          </p:grpSpPr>
          <p:grpSp>
            <p:nvGrpSpPr>
              <p:cNvPr id="83" name="그룹 1026"/>
              <p:cNvGrpSpPr/>
              <p:nvPr/>
            </p:nvGrpSpPr>
            <p:grpSpPr>
              <a:xfrm>
                <a:off x="1127015" y="3924419"/>
                <a:ext cx="4285810" cy="4307071"/>
                <a:chOff x="1127015" y="3924419"/>
                <a:chExt cx="4285810" cy="4307071"/>
              </a:xfrm>
            </p:grpSpPr>
            <p:sp>
              <p:nvSpPr>
                <p:cNvPr id="94" name="직사각형 93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직사각형 98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직사각형 99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직사각형 100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직사각형 101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1C88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4" name="그룹 52"/>
              <p:cNvGrpSpPr/>
              <p:nvPr/>
            </p:nvGrpSpPr>
            <p:grpSpPr>
              <a:xfrm>
                <a:off x="1068067" y="3875407"/>
                <a:ext cx="4285810" cy="4307071"/>
                <a:chOff x="1127015" y="3924419"/>
                <a:chExt cx="4285810" cy="4307071"/>
              </a:xfrm>
              <a:solidFill>
                <a:srgbClr val="60B9E8"/>
              </a:solidFill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1127015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2585844" y="3924419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ko-KR" altLang="en-US" sz="1200">
                    <a:latin typeface="나눔고딕" panose="020D0604000000000000" pitchFamily="50" charset="-127"/>
                    <a:ea typeface="나눔고딕" panose="020D0604000000000000" pitchFamily="50" charset="-127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4044673" y="3924419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1127015" y="539387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85844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4044673" y="539387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1127015" y="6863338"/>
                  <a:ext cx="1368152" cy="1368152"/>
                </a:xfrm>
                <a:prstGeom prst="rect">
                  <a:avLst/>
                </a:prstGeom>
                <a:grpFill/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85844" y="6863338"/>
                  <a:ext cx="1368152" cy="1368152"/>
                </a:xfrm>
                <a:prstGeom prst="rect">
                  <a:avLst/>
                </a:prstGeom>
                <a:solidFill>
                  <a:srgbClr val="60B9E8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4044673" y="6863338"/>
                  <a:ext cx="1368152" cy="1368152"/>
                </a:xfrm>
                <a:prstGeom prst="rect">
                  <a:avLst/>
                </a:prstGeom>
                <a:solidFill>
                  <a:srgbClr val="0379AF"/>
                </a:solidFill>
                <a:ln w="3175">
                  <a:solidFill>
                    <a:srgbClr val="B6D8E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3359861" y="3262692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01931" y="4396341"/>
              <a:ext cx="350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28769" y="5528726"/>
              <a:ext cx="35026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lang="en-US" altLang="ko-KR" sz="2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endParaRPr lang="ko-KR" altLang="en-US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6158" y="3066233"/>
              <a:ext cx="583370" cy="510134"/>
            </a:xfrm>
            <a:prstGeom prst="rect">
              <a:avLst/>
            </a:prstGeom>
          </p:spPr>
        </p:pic>
        <p:pic>
          <p:nvPicPr>
            <p:cNvPr id="77" name="그림 7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2335" y="4141275"/>
              <a:ext cx="583370" cy="510134"/>
            </a:xfrm>
            <a:prstGeom prst="rect">
              <a:avLst/>
            </a:prstGeom>
          </p:spPr>
        </p:pic>
        <p:pic>
          <p:nvPicPr>
            <p:cNvPr id="78" name="그림 7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496" y="5341758"/>
              <a:ext cx="583370" cy="510134"/>
            </a:xfrm>
            <a:prstGeom prst="rect">
              <a:avLst/>
            </a:prstGeom>
          </p:spPr>
        </p:pic>
        <p:pic>
          <p:nvPicPr>
            <p:cNvPr id="79" name="그림 78"/>
            <p:cNvPicPr/>
            <p:nvPr/>
          </p:nvPicPr>
          <p:blipFill>
            <a:blip r:embed="rId5" cstate="print"/>
            <a:srcRect l="1265" t="2817"/>
            <a:stretch>
              <a:fillRect/>
            </a:stretch>
          </p:blipFill>
          <p:spPr bwMode="auto">
            <a:xfrm>
              <a:off x="3291385" y="2964352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그림 79"/>
            <p:cNvPicPr preferRelativeResize="0"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30417" y="4081336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그림 80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90172" y="5190155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그림 81"/>
            <p:cNvPicPr/>
            <p:nvPr/>
          </p:nvPicPr>
          <p:blipFill>
            <a:blip r:embed="rId8" cstate="print"/>
            <a:srcRect l="4129" r="3902"/>
            <a:stretch>
              <a:fillRect/>
            </a:stretch>
          </p:blipFill>
          <p:spPr bwMode="auto">
            <a:xfrm>
              <a:off x="4663889" y="4085927"/>
              <a:ext cx="1119370" cy="891000"/>
            </a:xfrm>
            <a:prstGeom prst="foldedCorner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그룹 43"/>
          <p:cNvGrpSpPr/>
          <p:nvPr/>
        </p:nvGrpSpPr>
        <p:grpSpPr>
          <a:xfrm>
            <a:off x="1500166" y="1071546"/>
            <a:ext cx="2428892" cy="2411825"/>
            <a:chOff x="1285852" y="1071546"/>
            <a:chExt cx="3013615" cy="2992439"/>
          </a:xfrm>
        </p:grpSpPr>
        <p:grpSp>
          <p:nvGrpSpPr>
            <p:cNvPr id="42" name="그룹 41"/>
            <p:cNvGrpSpPr/>
            <p:nvPr/>
          </p:nvGrpSpPr>
          <p:grpSpPr>
            <a:xfrm>
              <a:off x="1285852" y="1071546"/>
              <a:ext cx="3013615" cy="2992439"/>
              <a:chOff x="2066650" y="1907704"/>
              <a:chExt cx="3166796" cy="3195336"/>
            </a:xfrm>
          </p:grpSpPr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7203" y="1907704"/>
                <a:ext cx="2566243" cy="3195336"/>
              </a:xfrm>
              <a:prstGeom prst="rect">
                <a:avLst/>
              </a:prstGeom>
            </p:spPr>
          </p:pic>
          <p:sp>
            <p:nvSpPr>
              <p:cNvPr id="64" name="타원 63"/>
              <p:cNvSpPr/>
              <p:nvPr/>
            </p:nvSpPr>
            <p:spPr>
              <a:xfrm>
                <a:off x="2066650" y="2559968"/>
                <a:ext cx="2026098" cy="2026098"/>
              </a:xfrm>
              <a:prstGeom prst="ellipse">
                <a:avLst/>
              </a:prstGeom>
              <a:solidFill>
                <a:srgbClr val="31A4D8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/>
              <p:cNvSpPr/>
              <p:nvPr/>
            </p:nvSpPr>
            <p:spPr>
              <a:xfrm>
                <a:off x="2226342" y="2719660"/>
                <a:ext cx="1706714" cy="17067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03" name="Picture 2" descr="C:\Users\이미선\Dropbox\창업지원자료\회사 설립 자료\CI_주니랩20140305\로고영문-대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53582" y="2457443"/>
              <a:ext cx="1618220" cy="357190"/>
            </a:xfrm>
            <a:prstGeom prst="rect">
              <a:avLst/>
            </a:prstGeom>
            <a:noFill/>
          </p:spPr>
        </p:pic>
      </p:grpSp>
      <p:pic>
        <p:nvPicPr>
          <p:cNvPr id="43" name="Picture 2" descr="스크래치 3.0 다운로드, 설치 최신버전 (2019년) - greenew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00100" y="3429000"/>
            <a:ext cx="2786082" cy="27860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71678"/>
            <a:ext cx="1428760" cy="445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57224" y="1643050"/>
            <a:ext cx="78581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제어는 프로그램 동작 흐름을 제어하는 것으로 코딩에서 가장 중요한 반복과 조건에 따른 선택 기능을 포함한다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5786" y="2143116"/>
            <a:ext cx="211932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파레트「제어」 선택 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제어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780141" y="2285992"/>
            <a:ext cx="3220883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주어진 시간 만큼 실행이 일시정지된다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0" name="직사각형 29"/>
          <p:cNvSpPr/>
          <p:nvPr/>
        </p:nvSpPr>
        <p:spPr>
          <a:xfrm>
            <a:off x="4753682" y="2903586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번 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1" name="직사각형 30"/>
          <p:cNvSpPr/>
          <p:nvPr/>
        </p:nvSpPr>
        <p:spPr>
          <a:xfrm>
            <a:off x="4768323" y="3496268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블록의 안쪽에 위치하는 블록들을 무한반복해서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7" name="직사각형 36"/>
          <p:cNvSpPr/>
          <p:nvPr/>
        </p:nvSpPr>
        <p:spPr>
          <a:xfrm>
            <a:off x="4758563" y="4007387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조건에 맞으면 블록의 안쪽에 위치하는 블록들을 실행한다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2" name="직사각형 41"/>
          <p:cNvSpPr/>
          <p:nvPr/>
        </p:nvSpPr>
        <p:spPr>
          <a:xfrm>
            <a:off x="4753682" y="4496250"/>
            <a:ext cx="3879700" cy="532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만약</a:t>
            </a:r>
            <a:r>
              <a:rPr lang="en-US" altLang="ko-KR" sz="1000" smtClean="0"/>
              <a:t>…</a:t>
            </a:r>
            <a:r>
              <a:rPr lang="ko-KR" altLang="en-US" sz="1000" smtClean="0"/>
              <a:t>라면 주어진 조건에 맞으면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참</a:t>
            </a:r>
            <a:r>
              <a:rPr lang="en-US" altLang="ko-KR" sz="1000" smtClean="0"/>
              <a:t>)</a:t>
            </a:r>
            <a:r>
              <a:rPr lang="ko-KR" altLang="en-US" sz="1000" smtClean="0"/>
              <a:t> 첫번째 블록의 안쪽에 위치하는 블록들을 실행하고</a:t>
            </a:r>
            <a:r>
              <a:rPr lang="en-US" altLang="ko-KR" sz="1000" smtClean="0"/>
              <a:t>, </a:t>
            </a:r>
            <a:r>
              <a:rPr lang="ko-KR" altLang="en-US" sz="1000" smtClean="0"/>
              <a:t>조건에 맞지 않으면</a:t>
            </a:r>
            <a:r>
              <a:rPr lang="en-US" altLang="ko-KR" sz="1000" smtClean="0"/>
              <a:t>(</a:t>
            </a:r>
            <a:r>
              <a:rPr lang="ko-KR" altLang="en-US" sz="1000" smtClean="0"/>
              <a:t>거짓</a:t>
            </a:r>
            <a:r>
              <a:rPr lang="en-US" altLang="ko-KR" sz="1000" smtClean="0"/>
              <a:t>)</a:t>
            </a:r>
            <a:r>
              <a:rPr lang="ko-KR" altLang="en-US" sz="1000" smtClean="0"/>
              <a:t> 두번째 홈의 블록들을 실행한다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4753682" y="5256715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주어진 조건이 참이 될때까지 기다린다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4753682" y="5706671"/>
            <a:ext cx="3879700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/>
              <a:t>주어진 조건이 참이 될때까지 반복한다</a:t>
            </a:r>
            <a:r>
              <a:rPr lang="en-US" altLang="ko-KR" sz="1000" smtClean="0"/>
              <a:t>.</a:t>
            </a:r>
            <a:endParaRPr lang="ko-KR" altLang="en-US" sz="1000"/>
          </a:p>
        </p:txBody>
      </p:sp>
      <p:sp>
        <p:nvSpPr>
          <p:cNvPr id="45" name="직사각형 44"/>
          <p:cNvSpPr/>
          <p:nvPr/>
        </p:nvSpPr>
        <p:spPr>
          <a:xfrm>
            <a:off x="4753682" y="6256847"/>
            <a:ext cx="4318912" cy="315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/>
              <a:t>선택한 스크립트 멈추기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모두멈추기를 실행하면 프로그램 종료된다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49" name="직선 화살표 연결선 48"/>
          <p:cNvCxnSpPr/>
          <p:nvPr/>
        </p:nvCxnSpPr>
        <p:spPr>
          <a:xfrm>
            <a:off x="3901718" y="2419515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3875259" y="3001571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>
            <a:off x="3875259" y="3595562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>
            <a:off x="3875259" y="4143380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3875259" y="4769492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4015905" y="5392681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4015905" y="5839064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3875259" y="6396386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57224" y="1214422"/>
            <a:ext cx="123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34" name="제목 8"/>
          <p:cNvSpPr txBox="1">
            <a:spLocks/>
          </p:cNvSpPr>
          <p:nvPr/>
        </p:nvSpPr>
        <p:spPr>
          <a:xfrm>
            <a:off x="1571604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반복하기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42875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571472" y="500042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[Ⅰ] -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반복하기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8690"/>
            <a:ext cx="7643866" cy="6357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4" name="사각형 설명선 63"/>
          <p:cNvSpPr/>
          <p:nvPr/>
        </p:nvSpPr>
        <p:spPr>
          <a:xfrm>
            <a:off x="857224" y="4274466"/>
            <a:ext cx="3714776" cy="1869178"/>
          </a:xfrm>
          <a:prstGeom prst="wedgeRectCallout">
            <a:avLst>
              <a:gd name="adj1" fmla="val 468"/>
              <a:gd name="adj2" fmla="val -6878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940445" y="4390337"/>
            <a:ext cx="34410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>
                <a:sym typeface="Wingdings 2"/>
              </a:rPr>
              <a:t></a:t>
            </a:r>
            <a:r>
              <a:rPr lang="en-US" altLang="ko-KR" sz="1000" smtClean="0">
                <a:sym typeface="Wingdings 2"/>
              </a:rPr>
              <a:t>~</a:t>
            </a:r>
            <a:r>
              <a:rPr lang="ko-KR" altLang="en-US" sz="1000" smtClean="0"/>
              <a:t> 명령어를 순서대로 </a:t>
            </a:r>
            <a:r>
              <a:rPr lang="en-US" altLang="ko-KR" sz="1000" smtClean="0">
                <a:sym typeface="Wingdings 2"/>
              </a:rPr>
              <a:t></a:t>
            </a:r>
            <a:r>
              <a:rPr lang="ko-KR" altLang="en-US" sz="1000" smtClean="0">
                <a:sym typeface="Wingdings 2"/>
              </a:rPr>
              <a:t>번 명령어 </a:t>
            </a:r>
            <a:r>
              <a:rPr lang="ko-KR" altLang="en-US" sz="1000" smtClean="0">
                <a:solidFill>
                  <a:srgbClr val="FF0000"/>
                </a:solidFill>
                <a:sym typeface="Wingdings 2"/>
              </a:rPr>
              <a:t>횟수만큼 반복</a:t>
            </a:r>
            <a:r>
              <a:rPr lang="ko-KR" altLang="en-US" sz="1000" smtClean="0">
                <a:sym typeface="Wingdings 2"/>
              </a:rPr>
              <a:t>한다</a:t>
            </a:r>
            <a:r>
              <a:rPr lang="en-US" altLang="ko-KR" sz="1000" smtClean="0">
                <a:sym typeface="Wingdings 2"/>
              </a:rPr>
              <a:t>.</a:t>
            </a:r>
            <a:endParaRPr lang="ko-KR" altLang="en-US" sz="1000"/>
          </a:p>
        </p:txBody>
      </p:sp>
      <p:sp>
        <p:nvSpPr>
          <p:cNvPr id="10" name="직사각형 9"/>
          <p:cNvSpPr/>
          <p:nvPr/>
        </p:nvSpPr>
        <p:spPr>
          <a:xfrm>
            <a:off x="924695" y="4574648"/>
            <a:ext cx="3036212" cy="526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번 </a:t>
            </a:r>
            <a:r>
              <a:rPr lang="en-US" altLang="ko-KR" sz="1000" dirty="0" smtClean="0">
                <a:sym typeface="Wingdings 2"/>
              </a:rPr>
              <a:t>- </a:t>
            </a:r>
            <a:r>
              <a:rPr lang="ko-KR" altLang="en-US" sz="1000" dirty="0" smtClean="0"/>
              <a:t>스프라이트 좌표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만큼 앞으로 움직인다</a:t>
            </a:r>
            <a:r>
              <a:rPr lang="en-US" altLang="ko-KR" sz="1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번 </a:t>
            </a:r>
            <a:r>
              <a:rPr lang="en-US" altLang="ko-KR" sz="1000" dirty="0" smtClean="0">
                <a:sym typeface="Wingdings 2"/>
              </a:rPr>
              <a:t>- </a:t>
            </a:r>
            <a:r>
              <a:rPr lang="ko-KR" altLang="en-US" sz="1000" dirty="0" smtClean="0"/>
              <a:t>스프라이트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초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1" name="사각형 설명선 10"/>
          <p:cNvSpPr/>
          <p:nvPr/>
        </p:nvSpPr>
        <p:spPr>
          <a:xfrm>
            <a:off x="5064016" y="4540100"/>
            <a:ext cx="3643337" cy="1674981"/>
          </a:xfrm>
          <a:prstGeom prst="wedgeRectCallout">
            <a:avLst>
              <a:gd name="adj1" fmla="val 10255"/>
              <a:gd name="adj2" fmla="val -69068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206892" y="4623328"/>
            <a:ext cx="35085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smtClean="0">
                <a:sym typeface="Wingdings 2"/>
              </a:rPr>
              <a:t></a:t>
            </a:r>
            <a:r>
              <a:rPr lang="en-US" altLang="ko-KR" sz="1000" smtClean="0">
                <a:sym typeface="Wingdings 2"/>
              </a:rPr>
              <a:t>~</a:t>
            </a:r>
            <a:r>
              <a:rPr lang="ko-KR" altLang="en-US" sz="1000" smtClean="0"/>
              <a:t> 명령어를 순서대로 </a:t>
            </a:r>
            <a:r>
              <a:rPr lang="en-US" altLang="ko-KR" sz="1000" smtClean="0">
                <a:sym typeface="Wingdings 2"/>
              </a:rPr>
              <a:t></a:t>
            </a:r>
            <a:r>
              <a:rPr lang="ko-KR" altLang="en-US" sz="1000" smtClean="0">
                <a:sym typeface="Wingdings 2"/>
              </a:rPr>
              <a:t>번 명령어 </a:t>
            </a:r>
            <a:r>
              <a:rPr lang="ko-KR" altLang="en-US" sz="1000" smtClean="0">
                <a:solidFill>
                  <a:srgbClr val="FF0000"/>
                </a:solidFill>
                <a:sym typeface="Wingdings 2"/>
              </a:rPr>
              <a:t>무한 반복</a:t>
            </a:r>
            <a:r>
              <a:rPr lang="ko-KR" altLang="en-US" sz="1000" smtClean="0">
                <a:sym typeface="Wingdings 2"/>
              </a:rPr>
              <a:t>한다</a:t>
            </a:r>
            <a:r>
              <a:rPr lang="en-US" altLang="ko-KR" sz="1000" smtClean="0">
                <a:sym typeface="Wingdings 2"/>
              </a:rPr>
              <a:t>.</a:t>
            </a:r>
            <a:endParaRPr lang="ko-KR" altLang="en-US" sz="1000"/>
          </a:p>
        </p:txBody>
      </p:sp>
      <p:sp>
        <p:nvSpPr>
          <p:cNvPr id="13" name="직사각형 12"/>
          <p:cNvSpPr/>
          <p:nvPr/>
        </p:nvSpPr>
        <p:spPr>
          <a:xfrm>
            <a:off x="5206893" y="4792037"/>
            <a:ext cx="2968740" cy="526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 </a:t>
            </a:r>
            <a:r>
              <a:rPr lang="ko-KR" altLang="en-US" sz="1000" dirty="0" smtClean="0"/>
              <a:t>스프라이트를 좌표 </a:t>
            </a:r>
            <a:r>
              <a:rPr lang="en-US" altLang="ko-KR" sz="1000" dirty="0" smtClean="0"/>
              <a:t>10</a:t>
            </a:r>
            <a:r>
              <a:rPr lang="ko-KR" altLang="en-US" sz="1000" dirty="0" smtClean="0"/>
              <a:t>만큼 앞으로 움직인다</a:t>
            </a:r>
            <a:r>
              <a:rPr lang="en-US" altLang="ko-KR" sz="1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000" dirty="0" smtClean="0">
                <a:sym typeface="Wingdings 2"/>
              </a:rPr>
              <a:t> </a:t>
            </a:r>
            <a:r>
              <a:rPr lang="ko-KR" altLang="en-US" sz="1000" dirty="0" smtClean="0"/>
              <a:t>스프라이트를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초 기다린다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1059638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3016308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1569890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2042190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2514489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원호 18"/>
          <p:cNvSpPr/>
          <p:nvPr/>
        </p:nvSpPr>
        <p:spPr>
          <a:xfrm rot="5183252">
            <a:off x="1402852" y="5316357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원호 19"/>
          <p:cNvSpPr/>
          <p:nvPr/>
        </p:nvSpPr>
        <p:spPr>
          <a:xfrm rot="5183252">
            <a:off x="1920768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원호 20"/>
          <p:cNvSpPr/>
          <p:nvPr/>
        </p:nvSpPr>
        <p:spPr>
          <a:xfrm rot="5183252">
            <a:off x="2393068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원호 21"/>
          <p:cNvSpPr/>
          <p:nvPr/>
        </p:nvSpPr>
        <p:spPr>
          <a:xfrm rot="5183252">
            <a:off x="2865368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369693" y="5534162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1889379" y="554214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388980" y="5542143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2849675" y="554438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1599409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rot="5400000">
            <a:off x="1667466" y="5690341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rot="5400000">
            <a:off x="2158564" y="569244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>
            <a:off x="2620820" y="570042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 rot="5400000">
            <a:off x="3124536" y="570839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/>
          <a:srcRect l="22959" t="9868" r="19642" b="11184"/>
          <a:stretch>
            <a:fillRect/>
          </a:stretch>
        </p:blipFill>
        <p:spPr bwMode="auto">
          <a:xfrm>
            <a:off x="3579189" y="5129464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원호 32"/>
          <p:cNvSpPr/>
          <p:nvPr/>
        </p:nvSpPr>
        <p:spPr>
          <a:xfrm rot="5183252">
            <a:off x="3375620" y="5316359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412556" y="554438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cxnSp>
        <p:nvCxnSpPr>
          <p:cNvPr id="35" name="직선 화살표 연결선 34"/>
          <p:cNvCxnSpPr/>
          <p:nvPr/>
        </p:nvCxnSpPr>
        <p:spPr>
          <a:xfrm rot="5400000">
            <a:off x="3675478" y="5716374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2139180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611479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101037" y="5825985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544063" y="5825985"/>
            <a:ext cx="7421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/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끝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107023" y="5825985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 rot="5400000">
            <a:off x="1175082" y="5692449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5341835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5852088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 l="22959" t="9868" r="19642" b="11184"/>
          <a:stretch>
            <a:fillRect/>
          </a:stretch>
        </p:blipFill>
        <p:spPr bwMode="auto">
          <a:xfrm>
            <a:off x="6324387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원호 46"/>
          <p:cNvSpPr/>
          <p:nvPr/>
        </p:nvSpPr>
        <p:spPr>
          <a:xfrm rot="5183252">
            <a:off x="5685049" y="5459233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원호 47"/>
          <p:cNvSpPr/>
          <p:nvPr/>
        </p:nvSpPr>
        <p:spPr>
          <a:xfrm rot="5183252">
            <a:off x="6202966" y="5459235"/>
            <a:ext cx="287242" cy="472300"/>
          </a:xfrm>
          <a:prstGeom prst="arc">
            <a:avLst>
              <a:gd name="adj1" fmla="val 16200000"/>
              <a:gd name="adj2" fmla="val 5685819"/>
            </a:avLst>
          </a:prstGeom>
          <a:ln w="15875">
            <a:solidFill>
              <a:srgbClr val="C00000"/>
            </a:solidFill>
            <a:head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5651891" y="5677038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6171577" y="5685019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10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5881606" y="5968861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56" name="직선 화살표 연결선 55"/>
          <p:cNvCxnSpPr/>
          <p:nvPr/>
        </p:nvCxnSpPr>
        <p:spPr>
          <a:xfrm rot="5400000">
            <a:off x="5949663" y="5833217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rot="5400000">
            <a:off x="6440761" y="5835325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 l="22959" t="9868" r="19642" b="11184"/>
          <a:stretch>
            <a:fillRect/>
          </a:stretch>
        </p:blipFill>
        <p:spPr bwMode="auto">
          <a:xfrm>
            <a:off x="7940875" y="5272340"/>
            <a:ext cx="569289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5" name="직선 화살표 연결선 64"/>
          <p:cNvCxnSpPr/>
          <p:nvPr/>
        </p:nvCxnSpPr>
        <p:spPr>
          <a:xfrm rot="5400000">
            <a:off x="8037163" y="5859250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/>
        </p:nvSpPr>
        <p:spPr>
          <a:xfrm>
            <a:off x="6421377" y="5968861"/>
            <a:ext cx="4048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smtClean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초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7905748" y="5968861"/>
            <a:ext cx="8016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rgbClr val="C00000"/>
                </a:solidFill>
                <a:latin typeface="+mn-ea"/>
              </a:rPr>
              <a:t>무한반복</a:t>
            </a:r>
            <a:endParaRPr lang="en-US" altLang="ko-KR" sz="10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389222" y="5968861"/>
            <a:ext cx="47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smtClean="0">
                <a:solidFill>
                  <a:srgbClr val="C00000"/>
                </a:solidFill>
                <a:latin typeface="+mn-ea"/>
              </a:rPr>
              <a:t>시작</a:t>
            </a:r>
            <a:endParaRPr lang="en-US" altLang="ko-KR" sz="1000" b="1" smtClean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72" name="직선 화살표 연결선 71"/>
          <p:cNvCxnSpPr/>
          <p:nvPr/>
        </p:nvCxnSpPr>
        <p:spPr>
          <a:xfrm rot="5400000">
            <a:off x="5457280" y="5835325"/>
            <a:ext cx="270000" cy="12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타원 72"/>
          <p:cNvSpPr/>
          <p:nvPr/>
        </p:nvSpPr>
        <p:spPr>
          <a:xfrm>
            <a:off x="6961148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7105086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74"/>
          <p:cNvSpPr/>
          <p:nvPr/>
        </p:nvSpPr>
        <p:spPr>
          <a:xfrm>
            <a:off x="7249024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75"/>
          <p:cNvSpPr/>
          <p:nvPr/>
        </p:nvSpPr>
        <p:spPr>
          <a:xfrm>
            <a:off x="7500919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76"/>
          <p:cNvSpPr/>
          <p:nvPr/>
        </p:nvSpPr>
        <p:spPr>
          <a:xfrm>
            <a:off x="7626867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7770805" y="5540232"/>
            <a:ext cx="67472" cy="5357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2428860" y="250030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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동작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만큼 움직이기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786182" y="3071810"/>
            <a:ext cx="4046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ym typeface="Wingdings 2"/>
              </a:rPr>
              <a:t> 팔레트 </a:t>
            </a:r>
            <a:r>
              <a:rPr lang="en-US" altLang="ko-KR" sz="1200" dirty="0" smtClean="0">
                <a:sym typeface="Wingdings" pitchFamily="2" charset="2"/>
              </a:rPr>
              <a:t> </a:t>
            </a:r>
            <a:r>
              <a:rPr lang="ko-KR" altLang="en-US" sz="1200" dirty="0" smtClean="0">
                <a:sym typeface="Wingdings" pitchFamily="2" charset="2"/>
              </a:rPr>
              <a:t>제어 </a:t>
            </a:r>
            <a:r>
              <a:rPr lang="en-US" altLang="ko-KR" sz="1200" dirty="0" smtClean="0">
                <a:sym typeface="Wingdings" pitchFamily="2" charset="2"/>
              </a:rPr>
              <a:t> “(1)</a:t>
            </a:r>
            <a:r>
              <a:rPr lang="ko-KR" altLang="en-US" sz="1200" dirty="0" smtClean="0">
                <a:sym typeface="Wingdings" pitchFamily="2" charset="2"/>
              </a:rPr>
              <a:t>초 기다리기</a:t>
            </a:r>
            <a:r>
              <a:rPr lang="en-US" altLang="ko-KR" sz="1200" dirty="0" smtClean="0">
                <a:sym typeface="Wingdings" pitchFamily="2" charset="2"/>
              </a:rPr>
              <a:t>”</a:t>
            </a:r>
            <a:r>
              <a:rPr lang="ko-KR" altLang="en-US" sz="1200" dirty="0" smtClean="0">
                <a:sym typeface="Wingdings" pitchFamily="2" charset="2"/>
              </a:rPr>
              <a:t> 블록 드래그 한다</a:t>
            </a:r>
            <a:r>
              <a:rPr lang="en-US" altLang="ko-KR" sz="1200" dirty="0" smtClean="0"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1888973" y="1857364"/>
            <a:ext cx="47168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제어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“(10)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786182" y="3397093"/>
            <a:ext cx="24109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ym typeface="Wingdings 2"/>
              </a:rPr>
              <a:t></a:t>
            </a:r>
            <a:r>
              <a:rPr lang="ko-KR" altLang="en-US" sz="1200" dirty="0" smtClean="0">
                <a:sym typeface="Wingdings 2"/>
              </a:rPr>
              <a:t> 반복 횟수를 입력한다</a:t>
            </a:r>
            <a:r>
              <a:rPr lang="en-US" altLang="ko-KR" sz="1200" dirty="0" smtClean="0"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286248" y="1134343"/>
            <a:ext cx="4071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어떤 동작을 반복시키고자 할 경우 반복하기 블록을 사용한다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스프라이트의 간단한 반복 동작을 만들어 본다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142984"/>
            <a:ext cx="785818" cy="52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5" y="1142984"/>
            <a:ext cx="857256" cy="27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1142984"/>
            <a:ext cx="857256" cy="52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785926"/>
            <a:ext cx="1000132" cy="61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6" y="2535573"/>
            <a:ext cx="1285884" cy="82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36" y="3000373"/>
            <a:ext cx="1285884" cy="110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46" y="3429000"/>
            <a:ext cx="125797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14348" y="1214422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제어 간단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[Ⅰ]- 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  <a:sym typeface="Wingdings"/>
              </a:rPr>
              <a:t>조건문 하기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  <a:sym typeface="Wingdings"/>
            </a:endParaRPr>
          </a:p>
        </p:txBody>
      </p:sp>
      <p:sp>
        <p:nvSpPr>
          <p:cNvPr id="31" name="제목 8"/>
          <p:cNvSpPr txBox="1">
            <a:spLocks/>
          </p:cNvSpPr>
          <p:nvPr/>
        </p:nvSpPr>
        <p:spPr>
          <a:xfrm>
            <a:off x="1500166" y="606561"/>
            <a:ext cx="5715024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조건문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286148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6" name="직사각형 45"/>
          <p:cNvSpPr/>
          <p:nvPr/>
        </p:nvSpPr>
        <p:spPr>
          <a:xfrm>
            <a:off x="1807350" y="2705016"/>
            <a:ext cx="333615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866550" y="3182779"/>
            <a:ext cx="37772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연산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비교 조건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(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그리고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, &lt;, &gt;)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블록 드래그 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4" name="사각형 설명선 53"/>
          <p:cNvSpPr/>
          <p:nvPr/>
        </p:nvSpPr>
        <p:spPr>
          <a:xfrm>
            <a:off x="4286248" y="4567843"/>
            <a:ext cx="3286148" cy="1339462"/>
          </a:xfrm>
          <a:prstGeom prst="wedgeRectCallout">
            <a:avLst>
              <a:gd name="adj1" fmla="val -64408"/>
              <a:gd name="adj2" fmla="val -53822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5241540" y="4732390"/>
            <a:ext cx="24367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임의 숫자 입력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5241540" y="5067555"/>
            <a:ext cx="2283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모든 조건이 참일 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buFont typeface="Wingdings 2" pitchFamily="18" charset="2"/>
              <a:buChar char="y"/>
            </a:pP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조건문이 거짓이다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6049"/>
          <a:stretch>
            <a:fillRect/>
          </a:stretch>
        </p:blipFill>
        <p:spPr bwMode="auto">
          <a:xfrm>
            <a:off x="4320752" y="4835735"/>
            <a:ext cx="98270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4829948" y="5978743"/>
            <a:ext cx="2028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“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거짓입니다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.”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3" y="3710587"/>
            <a:ext cx="295366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5" y="3165551"/>
            <a:ext cx="1071570" cy="3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5" y="3165552"/>
            <a:ext cx="2000264" cy="33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2665485"/>
            <a:ext cx="9783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1285860"/>
            <a:ext cx="928694" cy="982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0695" y="1285860"/>
            <a:ext cx="928694" cy="64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0" y="-7975"/>
            <a:ext cx="9144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000232" y="1607331"/>
            <a:ext cx="200026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887358" y="620688"/>
            <a:ext cx="8256641" cy="5724636"/>
            <a:chOff x="548680" y="719572"/>
            <a:chExt cx="6309320" cy="777686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48680" y="719572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548680" y="2915816"/>
              <a:ext cx="5580620" cy="5580620"/>
            </a:xfrm>
            <a:prstGeom prst="roundRect">
              <a:avLst>
                <a:gd name="adj" fmla="val 742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500174" y="719572"/>
              <a:ext cx="5357826" cy="7776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87691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smtClean="0">
                <a:ln w="139700">
                  <a:solidFill>
                    <a:schemeClr val="bg1"/>
                  </a:solidFill>
                </a:ln>
                <a:solidFill>
                  <a:srgbClr val="78C0D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>
              <a:ln w="139700">
                <a:solidFill>
                  <a:schemeClr val="bg1"/>
                </a:solidFill>
              </a:ln>
              <a:solidFill>
                <a:srgbClr val="78C0D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9926" y="413809"/>
            <a:ext cx="285965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4000" b="1" dirty="0" smtClean="0">
                <a:ln w="76200">
                  <a:noFill/>
                </a:ln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endParaRPr lang="ko-KR" altLang="en-US" sz="4000" b="1" dirty="0">
              <a:ln w="76200">
                <a:noFill/>
              </a:ln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rot="5400000">
            <a:off x="1179489" y="2964653"/>
            <a:ext cx="4071172" cy="794"/>
          </a:xfrm>
          <a:prstGeom prst="line">
            <a:avLst/>
          </a:prstGeom>
          <a:ln w="38100" cap="rnd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17825" y="1142984"/>
            <a:ext cx="244005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데이터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</a:t>
            </a: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만들기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변수 활용하기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US" altLang="ko-KR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4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칙연산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 연산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반복하기</a:t>
            </a:r>
            <a:endParaRPr lang="en-US" altLang="ko-KR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조건문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1262039" y="5357826"/>
            <a:ext cx="7524803" cy="482207"/>
          </a:xfrm>
          <a:prstGeom prst="roundRect">
            <a:avLst>
              <a:gd name="adj" fmla="val 948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100" dirty="0" smtClean="0"/>
          </a:p>
        </p:txBody>
      </p:sp>
      <p:pic>
        <p:nvPicPr>
          <p:cNvPr id="34" name="Picture 6" descr="book icon png에 대한 이미지 검색결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8551" y="5403430"/>
            <a:ext cx="504056" cy="428628"/>
          </a:xfrm>
          <a:prstGeom prst="rect">
            <a:avLst/>
          </a:prstGeom>
          <a:noFill/>
        </p:spPr>
      </p:pic>
      <p:sp>
        <p:nvSpPr>
          <p:cNvPr id="35" name="직사각형 34"/>
          <p:cNvSpPr/>
          <p:nvPr/>
        </p:nvSpPr>
        <p:spPr>
          <a:xfrm>
            <a:off x="2214545" y="5386035"/>
            <a:ext cx="63817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ko-KR" altLang="en-US" sz="1100" dirty="0" smtClean="0">
                <a:solidFill>
                  <a:prstClr val="white"/>
                </a:solidFill>
              </a:rPr>
              <a:t>본 교육은 제이씨보드를 위한 스크래치 교재입니다</a:t>
            </a:r>
            <a:r>
              <a:rPr lang="en-US" altLang="ko-KR" sz="1100" dirty="0" smtClean="0">
                <a:solidFill>
                  <a:prstClr val="white"/>
                </a:solidFill>
              </a:rPr>
              <a:t>.  </a:t>
            </a:r>
            <a:r>
              <a:rPr lang="ko-KR" altLang="en-US" sz="1100" dirty="0" smtClean="0">
                <a:solidFill>
                  <a:prstClr val="white"/>
                </a:solidFill>
              </a:rPr>
              <a:t>따라서</a:t>
            </a:r>
            <a:r>
              <a:rPr lang="en-US" altLang="ko-KR" sz="1100" dirty="0" smtClean="0">
                <a:solidFill>
                  <a:prstClr val="white"/>
                </a:solidFill>
              </a:rPr>
              <a:t>, </a:t>
            </a:r>
            <a:r>
              <a:rPr lang="ko-KR" altLang="en-US" sz="1100" dirty="0" smtClean="0">
                <a:solidFill>
                  <a:prstClr val="white"/>
                </a:solidFill>
              </a:rPr>
              <a:t>제이씨보드 교육에 필요한 블록과 스크래치 기능을 중심으로 선별하여 설명하므로 스크래치의 일부 기능만 사용하며 설명합니다</a:t>
            </a:r>
            <a:r>
              <a:rPr lang="en-US" altLang="ko-KR" sz="1100" dirty="0" smtClean="0">
                <a:solidFill>
                  <a:prstClr val="white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214421"/>
            <a:ext cx="4500594" cy="29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도넛 13"/>
          <p:cNvSpPr/>
          <p:nvPr/>
        </p:nvSpPr>
        <p:spPr>
          <a:xfrm>
            <a:off x="1047726" y="4214322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06560" y="4143380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 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코딩 실행창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프로그램 실행 창으로 편집한 코딩에 의해 스프라이트가 활동하는 무대이다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643702" y="2143116"/>
            <a:ext cx="846590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무대</a:t>
            </a:r>
            <a:endParaRPr lang="ko-KR" altLang="en-US" sz="1000" b="1"/>
          </a:p>
        </p:txBody>
      </p:sp>
      <p:sp>
        <p:nvSpPr>
          <p:cNvPr id="30" name="직사각형 29"/>
          <p:cNvSpPr/>
          <p:nvPr/>
        </p:nvSpPr>
        <p:spPr>
          <a:xfrm>
            <a:off x="3929058" y="2786058"/>
            <a:ext cx="634943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31" name="직사각형 30"/>
          <p:cNvSpPr/>
          <p:nvPr/>
        </p:nvSpPr>
        <p:spPr>
          <a:xfrm>
            <a:off x="4929190" y="2500306"/>
            <a:ext cx="1000132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3500431" y="1714488"/>
            <a:ext cx="285752" cy="2357454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33" name="직사각형 32"/>
          <p:cNvSpPr/>
          <p:nvPr/>
        </p:nvSpPr>
        <p:spPr>
          <a:xfrm>
            <a:off x="3214678" y="3571876"/>
            <a:ext cx="490289" cy="360768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pc="-300" dirty="0" smtClean="0"/>
              <a:t>블록 </a:t>
            </a:r>
            <a:endParaRPr lang="en-US" altLang="ko-KR" sz="1000" b="1" spc="-300" dirty="0" smtClean="0"/>
          </a:p>
          <a:p>
            <a:pPr algn="ctr"/>
            <a:r>
              <a:rPr lang="ko-KR" altLang="en-US" sz="1000" b="1" spc="-300" dirty="0" smtClean="0"/>
              <a:t>파레트</a:t>
            </a:r>
            <a:endParaRPr lang="ko-KR" altLang="en-US" sz="1000" b="1" spc="-300" dirty="0"/>
          </a:p>
        </p:txBody>
      </p:sp>
      <p:sp>
        <p:nvSpPr>
          <p:cNvPr id="34" name="도넛 33"/>
          <p:cNvSpPr/>
          <p:nvPr/>
        </p:nvSpPr>
        <p:spPr>
          <a:xfrm>
            <a:off x="1047726" y="4752789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206560" y="4681847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스프라이트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액세서리 선택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프로그램에서 실행할 캐릭터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사진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배경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툴 등을 선택하여 무대를 꾸민다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6" name="도넛 35"/>
          <p:cNvSpPr/>
          <p:nvPr/>
        </p:nvSpPr>
        <p:spPr>
          <a:xfrm>
            <a:off x="1047726" y="5285891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206560" y="521495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블록파레트</a:t>
            </a:r>
            <a:endParaRPr lang="en-US" altLang="ko-KR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 파레트란 컴퓨터에게 전달할 명령과 조립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실행하는 기능창입니다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팔레트 종류를 선택하면 지원되는 블록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기능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 나타난다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8" name="도넛 37"/>
          <p:cNvSpPr/>
          <p:nvPr/>
        </p:nvSpPr>
        <p:spPr>
          <a:xfrm>
            <a:off x="1047726" y="6029338"/>
            <a:ext cx="166688" cy="153748"/>
          </a:xfrm>
          <a:prstGeom prst="donu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206560" y="5955871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스크립트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코딩 편집</a:t>
            </a:r>
            <a:r>
              <a:rPr lang="en-US" altLang="ko-KR" sz="1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</a:p>
          <a:p>
            <a:r>
              <a:rPr lang="ko-KR" altLang="en-US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블록화된 기능을 선택하여 논리적 연산을 통해 순차적으로 블록 코딩한다</a:t>
            </a:r>
            <a:r>
              <a:rPr lang="en-US" altLang="ko-KR" sz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만들기</a:t>
            </a:r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14348" y="1571612"/>
            <a:ext cx="2625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스크래치 기본 이해하기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786314" y="1714488"/>
            <a:ext cx="1214446" cy="2357454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0" name="직사각형 39"/>
          <p:cNvSpPr/>
          <p:nvPr/>
        </p:nvSpPr>
        <p:spPr>
          <a:xfrm>
            <a:off x="3857620" y="1714488"/>
            <a:ext cx="857256" cy="2357454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6143636" y="1714488"/>
            <a:ext cx="1785950" cy="135732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7789" y="2495556"/>
            <a:ext cx="1986177" cy="229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928802"/>
            <a:ext cx="2166940" cy="189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857363"/>
            <a:ext cx="1928826" cy="28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8" name="표 27"/>
          <p:cNvGraphicFramePr>
            <a:graphicFrameLocks noGrp="1"/>
          </p:cNvGraphicFramePr>
          <p:nvPr/>
        </p:nvGraphicFramePr>
        <p:xfrm>
          <a:off x="1000100" y="4857760"/>
          <a:ext cx="7286676" cy="1628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725"/>
                <a:gridCol w="4771951"/>
              </a:tblGrid>
              <a:tr h="3571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정의한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변수이다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ko-KR" altLang="en-US" sz="1200" b="0" dirty="0" smtClean="0">
                          <a:solidFill>
                            <a:schemeClr val="tx1"/>
                          </a:solidFill>
                        </a:rPr>
                        <a:t>체크 시 무대에 변수가 표시된다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16">
                <a:tc>
                  <a:txBody>
                    <a:bodyPr/>
                    <a:lstStyle/>
                    <a:p>
                      <a:pPr latinLnBrk="1"/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변수에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특정 값을 넣는다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변수에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특정 값만큼 증가시킨다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무대에 변수 값을 표시한다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590">
                <a:tc>
                  <a:txBody>
                    <a:bodyPr/>
                    <a:lstStyle/>
                    <a:p>
                      <a:pPr latinLnBrk="1"/>
                      <a:endParaRPr lang="ko-KR" altLang="en-US" sz="8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</a:rPr>
                        <a:t>무대에 변수 값을 숨긴다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4951" y="4957871"/>
            <a:ext cx="569020" cy="168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887625" y="946530"/>
            <a:ext cx="78105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스크래치 프로젝트에서 사용할 값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저장하는 공간을 말한다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데이터를 저장하는 방법에는 하나의 값을 저장하는 변수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여러 개의 값을 관리 저장할 수 있는 리스트가 있다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  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87625" y="1500174"/>
            <a:ext cx="80010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「데이터」선택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변수만들기 선택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이름만들기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 블록 확인하기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500430" y="2571744"/>
            <a:ext cx="1285884" cy="25576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</a:t>
            </a:r>
            <a:endParaRPr lang="ko-KR" altLang="en-US" smtClean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051914" y="3406998"/>
            <a:ext cx="857256" cy="21431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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1500166" y="2285992"/>
            <a:ext cx="785818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sym typeface="Wingdings 2"/>
              </a:rPr>
              <a:t>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71538" y="4143380"/>
            <a:ext cx="428628" cy="2579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sym typeface="Wingdings 2"/>
              </a:rPr>
              <a:t>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786446" y="3857628"/>
            <a:ext cx="696192" cy="1843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24" name="꺾인 연결선 61"/>
          <p:cNvCxnSpPr>
            <a:stCxn id="21" idx="1"/>
          </p:cNvCxnSpPr>
          <p:nvPr/>
        </p:nvCxnSpPr>
        <p:spPr>
          <a:xfrm rot="10800000" flipV="1">
            <a:off x="5216834" y="3949789"/>
            <a:ext cx="569612" cy="522252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3500430" y="4357694"/>
            <a:ext cx="1647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무대창에 </a:t>
            </a:r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나타남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7224" y="428604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만들기</a:t>
            </a:r>
            <a:endParaRPr lang="en-US" altLang="ko-KR" sz="1600" b="1" spc="-150" dirty="0" smtClean="0">
              <a:ln w="3175">
                <a:noFill/>
              </a:ln>
              <a:solidFill>
                <a:srgbClr val="FF9801"/>
              </a:solidFill>
              <a:effectLst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857628"/>
            <a:ext cx="79506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5260510"/>
            <a:ext cx="1357322" cy="26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8" y="5590246"/>
            <a:ext cx="1571636" cy="27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89644" y="5880227"/>
            <a:ext cx="1196340" cy="2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1539" y="6224136"/>
            <a:ext cx="1214446" cy="25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571744"/>
            <a:ext cx="26574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모서리가 둥근 직사각형 49"/>
          <p:cNvSpPr/>
          <p:nvPr/>
        </p:nvSpPr>
        <p:spPr>
          <a:xfrm>
            <a:off x="1047725" y="4435197"/>
            <a:ext cx="7524803" cy="2089562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214678" y="1571612"/>
            <a:ext cx="61000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[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변수만들기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메뉴를 클릭하여 변수를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개 만든다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14678" y="2100196"/>
            <a:ext cx="4929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블록을 코딩 편집창으로 드래그하여 아래와 같은 명령어 순서대로 정렬하고  값을 입력한다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1809731" y="4542354"/>
            <a:ext cx="63817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명령어 실행 횟수에 따라 변수 값이 변하는 모습을 확인할 수 있다</a:t>
            </a:r>
            <a:r>
              <a:rPr lang="en-US" altLang="ko-KR" sz="11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4" name="타원형 설명선 53"/>
          <p:cNvSpPr/>
          <p:nvPr/>
        </p:nvSpPr>
        <p:spPr>
          <a:xfrm>
            <a:off x="857224" y="4214818"/>
            <a:ext cx="952507" cy="714380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55" name="직사각형 54"/>
          <p:cNvSpPr/>
          <p:nvPr/>
        </p:nvSpPr>
        <p:spPr>
          <a:xfrm>
            <a:off x="1069473" y="4303507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313921" y="3500438"/>
            <a:ext cx="37147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편집 창에서 블록을 클릭하여 실행한다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072066" y="2643182"/>
            <a:ext cx="164411" cy="21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5264845" y="2932966"/>
            <a:ext cx="164411" cy="2198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6479320" y="2828277"/>
            <a:ext cx="735886" cy="31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값입력</a:t>
            </a:r>
            <a:endParaRPr lang="en-US" altLang="ko-KR" sz="9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68" name="꺾인 연결선 61"/>
          <p:cNvCxnSpPr/>
          <p:nvPr/>
        </p:nvCxnSpPr>
        <p:spPr>
          <a:xfrm flipV="1">
            <a:off x="5429256" y="2929647"/>
            <a:ext cx="1143009" cy="7143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1047725" y="6254613"/>
            <a:ext cx="72390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 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바꾸기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블록설정하여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변수값이 더해진다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증가한다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).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1047725" y="5968861"/>
            <a:ext cx="75248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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제이디 코드 변수 </a:t>
            </a:r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: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제이디코드를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정하기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데이터 값을 정하였으므로 반복 실행해도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으로만 정의한다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52" name="제목 8"/>
          <p:cNvSpPr txBox="1">
            <a:spLocks/>
          </p:cNvSpPr>
          <p:nvPr/>
        </p:nvSpPr>
        <p:spPr>
          <a:xfrm>
            <a:off x="1571604" y="606561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데이터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변수 활용하기</a:t>
            </a:r>
            <a:endParaRPr lang="ko-KR" alt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7824" y="1071546"/>
            <a:ext cx="3864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[Ⅰ]</a:t>
            </a:r>
          </a:p>
        </p:txBody>
      </p:sp>
      <p:grpSp>
        <p:nvGrpSpPr>
          <p:cNvPr id="69" name="그룹 68"/>
          <p:cNvGrpSpPr/>
          <p:nvPr/>
        </p:nvGrpSpPr>
        <p:grpSpPr>
          <a:xfrm>
            <a:off x="1626932" y="4786322"/>
            <a:ext cx="6516968" cy="1071570"/>
            <a:chOff x="1282677" y="5003129"/>
            <a:chExt cx="7181931" cy="761648"/>
          </a:xfrm>
        </p:grpSpPr>
        <p:sp>
          <p:nvSpPr>
            <p:cNvPr id="43" name="직사각형 42"/>
            <p:cNvSpPr/>
            <p:nvPr/>
          </p:nvSpPr>
          <p:spPr>
            <a:xfrm>
              <a:off x="1282677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초기 값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333741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5257804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226317" y="5516756"/>
              <a:ext cx="12382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r>
                <a:rPr lang="ko-KR" altLang="en-US" sz="90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2533636" y="5518556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97" name="직사각형 96"/>
            <p:cNvSpPr/>
            <p:nvPr/>
          </p:nvSpPr>
          <p:spPr>
            <a:xfrm>
              <a:off x="4593987" y="551568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105" name="원호 104"/>
            <p:cNvSpPr/>
            <p:nvPr/>
          </p:nvSpPr>
          <p:spPr>
            <a:xfrm rot="5400000" flipH="1">
              <a:off x="2463257" y="4839898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원호 105"/>
            <p:cNvSpPr/>
            <p:nvPr/>
          </p:nvSpPr>
          <p:spPr>
            <a:xfrm rot="5400000" flipH="1">
              <a:off x="4523607" y="4837025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원호 106"/>
            <p:cNvSpPr/>
            <p:nvPr/>
          </p:nvSpPr>
          <p:spPr>
            <a:xfrm rot="5400000" flipH="1">
              <a:off x="6389622" y="4837025"/>
              <a:ext cx="27957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2362184" y="5003129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4419599" y="501027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6286512" y="501027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10</a:t>
              </a:r>
            </a:p>
          </p:txBody>
        </p:sp>
        <p:sp>
          <p:nvSpPr>
            <p:cNvPr id="94" name="원호 93"/>
            <p:cNvSpPr/>
            <p:nvPr/>
          </p:nvSpPr>
          <p:spPr>
            <a:xfrm rot="5183252">
              <a:off x="2660580" y="5202099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원호 95"/>
            <p:cNvSpPr/>
            <p:nvPr/>
          </p:nvSpPr>
          <p:spPr>
            <a:xfrm rot="5183252">
              <a:off x="4720931" y="5199226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6477013" y="5517483"/>
              <a:ext cx="571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b="1" smtClean="0">
                  <a:solidFill>
                    <a:srgbClr val="C00000"/>
                  </a:solidFill>
                  <a:latin typeface="+mn-ea"/>
                </a:rPr>
                <a:t>+5</a:t>
              </a:r>
            </a:p>
          </p:txBody>
        </p:sp>
        <p:sp>
          <p:nvSpPr>
            <p:cNvPr id="98" name="원호 97"/>
            <p:cNvSpPr/>
            <p:nvPr/>
          </p:nvSpPr>
          <p:spPr>
            <a:xfrm rot="5183252">
              <a:off x="6586946" y="5199226"/>
              <a:ext cx="287242" cy="666755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31600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50"/>
            <a:ext cx="928694" cy="46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214554"/>
            <a:ext cx="2286016" cy="172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5072075"/>
            <a:ext cx="1214446" cy="46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5072074"/>
            <a:ext cx="1214446" cy="44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5072074"/>
            <a:ext cx="1214446" cy="45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5000636"/>
            <a:ext cx="1285884" cy="48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모서리가 둥근 직사각형 129"/>
          <p:cNvSpPr/>
          <p:nvPr/>
        </p:nvSpPr>
        <p:spPr>
          <a:xfrm>
            <a:off x="857224" y="2125256"/>
            <a:ext cx="7786742" cy="4447016"/>
          </a:xfrm>
          <a:prstGeom prst="roundRect">
            <a:avLst>
              <a:gd name="adj" fmla="val 1934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86190"/>
            <a:ext cx="154416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643446"/>
            <a:ext cx="168453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4906" y="746431"/>
            <a:ext cx="238642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85786" y="857232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예제 보기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[Ⅰ]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하기 블록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줄을 추가 하여 변수값의 변화를 확인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1" name="직사각형 130"/>
          <p:cNvSpPr/>
          <p:nvPr/>
        </p:nvSpPr>
        <p:spPr>
          <a:xfrm>
            <a:off x="1762105" y="2160974"/>
            <a:ext cx="6381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아래와 같이 변수 예제 보기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[Ⅰ]</a:t>
            </a:r>
            <a:r>
              <a:rPr lang="ko-KR" alt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다른 결과를 확인 할 수 있다</a:t>
            </a:r>
            <a:r>
              <a:rPr lang="en-US" altLang="ko-KR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6" name="타원형 설명선 135"/>
          <p:cNvSpPr/>
          <p:nvPr/>
        </p:nvSpPr>
        <p:spPr>
          <a:xfrm>
            <a:off x="738161" y="1714488"/>
            <a:ext cx="952507" cy="660802"/>
          </a:xfrm>
          <a:prstGeom prst="wedgeEllipseCallout">
            <a:avLst>
              <a:gd name="adj1" fmla="val 55074"/>
              <a:gd name="adj2" fmla="val 5588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/>
          </a:p>
        </p:txBody>
      </p:sp>
      <p:sp>
        <p:nvSpPr>
          <p:cNvPr id="137" name="직사각형 136"/>
          <p:cNvSpPr/>
          <p:nvPr/>
        </p:nvSpPr>
        <p:spPr>
          <a:xfrm>
            <a:off x="952475" y="1785925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1142976" y="3296783"/>
            <a:ext cx="7358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값이 변화 없이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고정되어 보이지만 사실상 명령어가 실행되면서 제이디코드는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사이언스창작소는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계속 반복하면서 변수 값이 정의된다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63" name="직사각형 262"/>
          <p:cNvSpPr/>
          <p:nvPr/>
        </p:nvSpPr>
        <p:spPr>
          <a:xfrm>
            <a:off x="1071538" y="5786454"/>
            <a:ext cx="7405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 창작소가 예제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같이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씩 증가하지 않는 이유는 두번째줄 블록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‘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사이언스창작소를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정하기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’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값이 계속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지정되므로 증가하더라도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에서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5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만큼만 증가한다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즉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1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2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3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차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….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순으로 변수값이 지정된다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6821" y="357166"/>
            <a:ext cx="7936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FF9801"/>
                </a:solidFill>
                <a:effectLst/>
              </a:rPr>
              <a:t>변수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FF9801"/>
                </a:solidFill>
              </a:rPr>
              <a:t>[Ⅱ]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7019210" y="1357298"/>
            <a:ext cx="14104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변수 예제 보기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[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Yu Gothic"/>
                <a:ea typeface="Yu Gothic"/>
              </a:rPr>
              <a:t>Ⅰ]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4590318" y="857232"/>
            <a:ext cx="2187509" cy="4546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77759" y="857232"/>
            <a:ext cx="10288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추가 블록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cxnSp>
        <p:nvCxnSpPr>
          <p:cNvPr id="71" name="꺾인 연결선 61"/>
          <p:cNvCxnSpPr>
            <a:stCxn id="63" idx="3"/>
          </p:cNvCxnSpPr>
          <p:nvPr/>
        </p:nvCxnSpPr>
        <p:spPr>
          <a:xfrm flipV="1">
            <a:off x="6777827" y="1000108"/>
            <a:ext cx="428629" cy="8442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그룹 77"/>
          <p:cNvGrpSpPr/>
          <p:nvPr/>
        </p:nvGrpSpPr>
        <p:grpSpPr>
          <a:xfrm>
            <a:off x="1282129" y="2595556"/>
            <a:ext cx="6455412" cy="476253"/>
            <a:chOff x="1282129" y="2714620"/>
            <a:chExt cx="6008238" cy="357190"/>
          </a:xfrm>
        </p:grpSpPr>
        <p:sp>
          <p:nvSpPr>
            <p:cNvPr id="132" name="직사각형 131"/>
            <p:cNvSpPr/>
            <p:nvPr/>
          </p:nvSpPr>
          <p:spPr>
            <a:xfrm>
              <a:off x="1282129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초기 값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3" name="직사각형 132"/>
            <p:cNvSpPr/>
            <p:nvPr/>
          </p:nvSpPr>
          <p:spPr>
            <a:xfrm>
              <a:off x="3139517" y="2714620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1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4714876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2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6429388" y="2739201"/>
              <a:ext cx="860979" cy="332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3</a:t>
              </a:r>
              <a:r>
                <a:rPr lang="ko-KR" altLang="en-US" sz="9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rPr>
                <a:t>번 실행</a:t>
              </a:r>
              <a:endParaRPr lang="en-US" altLang="ko-KR" sz="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sp>
        <p:nvSpPr>
          <p:cNvPr id="172" name="직사각형 171"/>
          <p:cNvSpPr/>
          <p:nvPr/>
        </p:nvSpPr>
        <p:spPr>
          <a:xfrm>
            <a:off x="1142976" y="3982645"/>
            <a:ext cx="857256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 실행</a:t>
            </a:r>
            <a:endParaRPr lang="en-US" altLang="ko-KR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15" name="오른쪽 대괄호 214"/>
          <p:cNvSpPr/>
          <p:nvPr/>
        </p:nvSpPr>
        <p:spPr>
          <a:xfrm>
            <a:off x="3585949" y="3823740"/>
            <a:ext cx="54309" cy="237403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6" name="오른쪽 대괄호 215"/>
          <p:cNvSpPr/>
          <p:nvPr/>
        </p:nvSpPr>
        <p:spPr>
          <a:xfrm>
            <a:off x="3661981" y="4224686"/>
            <a:ext cx="54309" cy="237403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30" name="직선 화살표 연결선 229"/>
          <p:cNvCxnSpPr/>
          <p:nvPr/>
        </p:nvCxnSpPr>
        <p:spPr>
          <a:xfrm>
            <a:off x="3723531" y="4360343"/>
            <a:ext cx="720000" cy="15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직사각형 230"/>
          <p:cNvSpPr/>
          <p:nvPr/>
        </p:nvSpPr>
        <p:spPr>
          <a:xfrm>
            <a:off x="3802626" y="3736424"/>
            <a:ext cx="4836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1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32" name="직사각형 231"/>
          <p:cNvSpPr/>
          <p:nvPr/>
        </p:nvSpPr>
        <p:spPr>
          <a:xfrm>
            <a:off x="3869602" y="4165052"/>
            <a:ext cx="4880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2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83" name="그룹 82"/>
          <p:cNvGrpSpPr/>
          <p:nvPr/>
        </p:nvGrpSpPr>
        <p:grpSpPr>
          <a:xfrm>
            <a:off x="5753803" y="3767914"/>
            <a:ext cx="1269657" cy="699366"/>
            <a:chOff x="3901567" y="3866671"/>
            <a:chExt cx="863771" cy="451733"/>
          </a:xfrm>
        </p:grpSpPr>
        <p:sp>
          <p:nvSpPr>
            <p:cNvPr id="209" name="오른쪽 대괄호 208"/>
            <p:cNvSpPr/>
            <p:nvPr/>
          </p:nvSpPr>
          <p:spPr>
            <a:xfrm>
              <a:off x="3909449" y="3868344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0" name="오른쪽 대괄호 209"/>
            <p:cNvSpPr/>
            <p:nvPr/>
          </p:nvSpPr>
          <p:spPr>
            <a:xfrm>
              <a:off x="3901567" y="4157668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3930617" y="3866671"/>
              <a:ext cx="834721" cy="1590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1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3919205" y="4148851"/>
              <a:ext cx="846133" cy="1590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2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</p:grpSp>
      <p:sp>
        <p:nvSpPr>
          <p:cNvPr id="74" name="직사각형 73"/>
          <p:cNvSpPr/>
          <p:nvPr/>
        </p:nvSpPr>
        <p:spPr>
          <a:xfrm>
            <a:off x="4590319" y="1357298"/>
            <a:ext cx="2187509" cy="454608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75" name="꺾인 연결선 61"/>
          <p:cNvCxnSpPr/>
          <p:nvPr/>
        </p:nvCxnSpPr>
        <p:spPr>
          <a:xfrm flipV="1">
            <a:off x="6777828" y="1500174"/>
            <a:ext cx="428628" cy="84428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타원 263"/>
          <p:cNvSpPr/>
          <p:nvPr/>
        </p:nvSpPr>
        <p:spPr>
          <a:xfrm>
            <a:off x="5243952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5" name="타원 264"/>
          <p:cNvSpPr/>
          <p:nvPr/>
        </p:nvSpPr>
        <p:spPr>
          <a:xfrm>
            <a:off x="5365907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6" name="타원 265"/>
          <p:cNvSpPr/>
          <p:nvPr/>
        </p:nvSpPr>
        <p:spPr>
          <a:xfrm>
            <a:off x="5472621" y="5648042"/>
            <a:ext cx="57167" cy="66974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1" name="오른쪽 대괄호 240"/>
          <p:cNvSpPr/>
          <p:nvPr/>
        </p:nvSpPr>
        <p:spPr>
          <a:xfrm>
            <a:off x="5186784" y="4728279"/>
            <a:ext cx="57167" cy="200920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2" name="오른쪽 대괄호 241"/>
          <p:cNvSpPr/>
          <p:nvPr/>
        </p:nvSpPr>
        <p:spPr>
          <a:xfrm>
            <a:off x="5190766" y="5192291"/>
            <a:ext cx="57167" cy="200920"/>
          </a:xfrm>
          <a:prstGeom prst="rightBracket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0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44" name="직선 화살표 연결선 243"/>
          <p:cNvCxnSpPr/>
          <p:nvPr/>
        </p:nvCxnSpPr>
        <p:spPr>
          <a:xfrm>
            <a:off x="5273185" y="5288816"/>
            <a:ext cx="720000" cy="12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직사각형 244"/>
          <p:cNvSpPr/>
          <p:nvPr/>
        </p:nvSpPr>
        <p:spPr>
          <a:xfrm>
            <a:off x="5377002" y="4665118"/>
            <a:ext cx="4094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3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246" name="직사각형 245"/>
          <p:cNvSpPr/>
          <p:nvPr/>
        </p:nvSpPr>
        <p:spPr>
          <a:xfrm>
            <a:off x="5429256" y="5069286"/>
            <a:ext cx="4719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4</a:t>
            </a:r>
            <a:r>
              <a:rPr lang="ko-KR" altLang="en-US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차 </a:t>
            </a:r>
            <a:endParaRPr lang="en-US" altLang="ko-KR" sz="10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7294992" y="4709034"/>
            <a:ext cx="1277540" cy="863106"/>
            <a:chOff x="7715054" y="3786189"/>
            <a:chExt cx="924724" cy="528642"/>
          </a:xfrm>
        </p:grpSpPr>
        <p:sp>
          <p:nvSpPr>
            <p:cNvPr id="236" name="오른쪽 대괄호 235"/>
            <p:cNvSpPr/>
            <p:nvPr/>
          </p:nvSpPr>
          <p:spPr>
            <a:xfrm>
              <a:off x="7722935" y="3787861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7" name="오른쪽 대괄호 236"/>
            <p:cNvSpPr/>
            <p:nvPr/>
          </p:nvSpPr>
          <p:spPr>
            <a:xfrm>
              <a:off x="7715054" y="4154095"/>
              <a:ext cx="52964" cy="160736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0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7744102" y="3786189"/>
              <a:ext cx="895676" cy="150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3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7732687" y="4145282"/>
              <a:ext cx="907087" cy="1508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4</a:t>
              </a:r>
              <a:r>
                <a:rPr lang="ko-KR" altLang="en-US" sz="1000" dirty="0" smtClean="0">
                  <a:solidFill>
                    <a:schemeClr val="accent5">
                      <a:lumMod val="75000"/>
                    </a:schemeClr>
                  </a:solidFill>
                  <a:latin typeface="+mn-ea"/>
                </a:rPr>
                <a:t>차 변수 값 삽입</a:t>
              </a:r>
              <a:endParaRPr lang="en-US" altLang="ko-KR" sz="1000" dirty="0" smtClean="0">
                <a:solidFill>
                  <a:schemeClr val="accent5">
                    <a:lumMod val="75000"/>
                  </a:schemeClr>
                </a:solidFill>
                <a:latin typeface="+mn-ea"/>
              </a:endParaRPr>
            </a:p>
          </p:txBody>
        </p:sp>
      </p:grpSp>
      <p:cxnSp>
        <p:nvCxnSpPr>
          <p:cNvPr id="84" name="직선 화살표 연결선 83"/>
          <p:cNvCxnSpPr/>
          <p:nvPr/>
        </p:nvCxnSpPr>
        <p:spPr>
          <a:xfrm>
            <a:off x="5279778" y="4853111"/>
            <a:ext cx="720000" cy="127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>
            <a:off x="3660558" y="3955258"/>
            <a:ext cx="720000" cy="150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직사각형 91"/>
          <p:cNvSpPr/>
          <p:nvPr/>
        </p:nvSpPr>
        <p:spPr>
          <a:xfrm>
            <a:off x="2500298" y="4857760"/>
            <a:ext cx="857256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  실행</a:t>
            </a:r>
            <a:endParaRPr lang="en-US" altLang="ko-KR" sz="1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43314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197637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660627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5214950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571744"/>
            <a:ext cx="1071570" cy="38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571744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571744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2571744"/>
            <a:ext cx="1019839" cy="37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857224" y="1568223"/>
            <a:ext cx="792961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연산은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(+, -, </a:t>
            </a:r>
            <a:r>
              <a:rPr lang="en-US" altLang="ko-KR" sz="1200" dirty="0" smtClean="0"/>
              <a:t>×,÷), </a:t>
            </a:r>
            <a:r>
              <a:rPr lang="ko-KR" altLang="en-US" sz="1200" dirty="0" smtClean="0"/>
              <a:t>비교연산 </a:t>
            </a:r>
            <a:r>
              <a:rPr lang="en-US" altLang="ko-KR" sz="1200" dirty="0" smtClean="0"/>
              <a:t>(&lt;, &gt;, =)</a:t>
            </a:r>
            <a:r>
              <a:rPr lang="ko-KR" altLang="en-US" sz="1200" dirty="0" smtClean="0"/>
              <a:t>을 기본으로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문자열 조합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난수발생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수학 함수 사용까지 가능하다</a:t>
            </a:r>
            <a:r>
              <a:rPr lang="en-US" altLang="ko-KR" sz="12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 smtClean="0"/>
              <a:t>본 교재는 기본적인 연산과 비교문을 통해 논리제어한다</a:t>
            </a:r>
            <a:r>
              <a:rPr lang="en-US" altLang="ko-KR" sz="1200" dirty="0" smtClean="0"/>
              <a:t>.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857224" y="2500306"/>
            <a:ext cx="3333773" cy="700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 「연산」선택 </a:t>
            </a:r>
            <a:endParaRPr lang="en-US" altLang="ko-K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연산 블록 확인하기</a:t>
            </a:r>
            <a:endParaRPr lang="en-US" altLang="ko-KR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063367" y="2500306"/>
            <a:ext cx="5866351" cy="3929090"/>
            <a:chOff x="1923994" y="2500306"/>
            <a:chExt cx="5866351" cy="392909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3994" y="2500306"/>
              <a:ext cx="1947897" cy="3929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직사각형 59"/>
            <p:cNvSpPr/>
            <p:nvPr/>
          </p:nvSpPr>
          <p:spPr>
            <a:xfrm>
              <a:off x="4643438" y="3065972"/>
              <a:ext cx="2816158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두 값을 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덧셈</a:t>
              </a:r>
              <a:r>
                <a:rPr lang="en-US" altLang="ko-KR" sz="900" b="1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뺄셈</a:t>
              </a:r>
              <a:r>
                <a:rPr lang="en-US" altLang="ko-KR" sz="900" b="1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곱셈</a:t>
              </a:r>
              <a:r>
                <a:rPr lang="en-US" altLang="ko-KR" sz="900" b="1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나눗셈</a:t>
              </a:r>
              <a:r>
                <a:rPr lang="ko-KR" altLang="en-US" sz="900" b="1" dirty="0" smtClean="0"/>
                <a:t> </a:t>
              </a:r>
              <a:r>
                <a:rPr lang="en-US" altLang="ko-KR" sz="900" b="1" dirty="0" smtClean="0"/>
                <a:t> </a:t>
              </a:r>
              <a:r>
                <a:rPr lang="ko-KR" altLang="en-US" sz="900" b="1" dirty="0" smtClean="0"/>
                <a:t>한다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4286248" y="4071942"/>
              <a:ext cx="2934254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범위 안의 숫자 중 임의의 수를 만든다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4711652" y="4751691"/>
              <a:ext cx="276231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앞뒤 두 값을 </a:t>
              </a:r>
              <a:r>
                <a:rPr lang="ko-KR" altLang="en-US" sz="900" b="1" dirty="0" smtClean="0">
                  <a:solidFill>
                    <a:srgbClr val="FF0000"/>
                  </a:solidFill>
                </a:rPr>
                <a:t>비교연산</a:t>
              </a:r>
              <a:r>
                <a:rPr lang="ko-KR" altLang="en-US" sz="900" b="1" dirty="0" smtClean="0"/>
                <a:t>하여 참이면 실행한다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4408870" y="5608379"/>
              <a:ext cx="2339228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두 조건 모두 만족해야 참이다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4408870" y="5852069"/>
              <a:ext cx="2407361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두 조건중 하나라도 만족하면 참이다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4429124" y="6137806"/>
              <a:ext cx="3361221" cy="220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 smtClean="0"/>
                <a:t>조건이 참이면 거짓이되고</a:t>
              </a:r>
              <a:r>
                <a:rPr lang="en-US" altLang="ko-KR" sz="900" b="1" dirty="0" smtClean="0"/>
                <a:t>, </a:t>
              </a:r>
              <a:r>
                <a:rPr lang="ko-KR" altLang="en-US" sz="900" b="1" dirty="0" smtClean="0"/>
                <a:t>조건이 거짓이면 참이 된다</a:t>
              </a:r>
              <a:r>
                <a:rPr lang="en-US" altLang="ko-KR" sz="900" b="1" dirty="0" smtClean="0"/>
                <a:t>.</a:t>
              </a:r>
              <a:endParaRPr lang="ko-KR" altLang="en-US" sz="900" b="1" dirty="0"/>
            </a:p>
          </p:txBody>
        </p:sp>
        <p:cxnSp>
          <p:nvCxnSpPr>
            <p:cNvPr id="71" name="직선 화살표 연결선 70"/>
            <p:cNvCxnSpPr/>
            <p:nvPr/>
          </p:nvCxnSpPr>
          <p:spPr>
            <a:xfrm>
              <a:off x="3305522" y="3142446"/>
              <a:ext cx="1327598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화살표 연결선 72"/>
            <p:cNvCxnSpPr/>
            <p:nvPr/>
          </p:nvCxnSpPr>
          <p:spPr>
            <a:xfrm>
              <a:off x="3810286" y="4220496"/>
              <a:ext cx="457792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화살표 연결선 73"/>
            <p:cNvCxnSpPr/>
            <p:nvPr/>
          </p:nvCxnSpPr>
          <p:spPr>
            <a:xfrm>
              <a:off x="3428992" y="4929198"/>
              <a:ext cx="1281819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화살표 연결선 75"/>
            <p:cNvCxnSpPr/>
            <p:nvPr/>
          </p:nvCxnSpPr>
          <p:spPr>
            <a:xfrm>
              <a:off x="3584842" y="5709345"/>
              <a:ext cx="824026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오른쪽 대괄호 81"/>
            <p:cNvSpPr/>
            <p:nvPr/>
          </p:nvSpPr>
          <p:spPr>
            <a:xfrm>
              <a:off x="3214678" y="2857496"/>
              <a:ext cx="90844" cy="572629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오른쪽 대괄호 82"/>
            <p:cNvSpPr/>
            <p:nvPr/>
          </p:nvSpPr>
          <p:spPr>
            <a:xfrm>
              <a:off x="3342938" y="4686864"/>
              <a:ext cx="90844" cy="501051"/>
            </a:xfrm>
            <a:prstGeom prst="rightBracke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5" name="직선 화살표 연결선 84"/>
            <p:cNvCxnSpPr/>
            <p:nvPr/>
          </p:nvCxnSpPr>
          <p:spPr>
            <a:xfrm>
              <a:off x="3500430" y="5988327"/>
              <a:ext cx="915585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화살표 연결선 86"/>
            <p:cNvCxnSpPr/>
            <p:nvPr/>
          </p:nvCxnSpPr>
          <p:spPr>
            <a:xfrm>
              <a:off x="3722180" y="6213717"/>
              <a:ext cx="686689" cy="1365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제목 8"/>
          <p:cNvSpPr txBox="1">
            <a:spLocks/>
          </p:cNvSpPr>
          <p:nvPr/>
        </p:nvSpPr>
        <p:spPr>
          <a:xfrm>
            <a:off x="1457036" y="608414"/>
            <a:ext cx="781700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연산 </a:t>
            </a:r>
            <a:r>
              <a:rPr lang="en-US" altLang="ko-KR" dirty="0" smtClean="0"/>
              <a:t>- 4</a:t>
            </a:r>
            <a:r>
              <a:rPr lang="ko-KR" altLang="en-US" dirty="0" smtClean="0"/>
              <a:t>칙 연산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4348" y="285728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224" y="1181385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</a:t>
            </a:r>
            <a:endParaRPr lang="en-US" altLang="ko-KR" sz="1600" b="1" spc="-150" dirty="0">
              <a:ln w="3175">
                <a:noFill/>
              </a:ln>
              <a:solidFill>
                <a:srgbClr val="CC33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4000504"/>
            <a:ext cx="7858179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929617" cy="428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57422" y="2357430"/>
            <a:ext cx="1000132" cy="11351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직사각형 5"/>
          <p:cNvSpPr/>
          <p:nvPr/>
        </p:nvSpPr>
        <p:spPr>
          <a:xfrm>
            <a:off x="642910" y="42860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[Ⅰ]- 4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칙 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626318" y="939853"/>
            <a:ext cx="31432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기본적인 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4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칙 연산의 결과 값을 확인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963175"/>
            <a:ext cx="487749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96371" y="963175"/>
            <a:ext cx="487749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64013" y="963175"/>
            <a:ext cx="50456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1656" y="963176"/>
            <a:ext cx="479339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/>
          <a:srcRect r="78181" b="79730"/>
          <a:stretch>
            <a:fillRect/>
          </a:stretch>
        </p:blipFill>
        <p:spPr bwMode="auto">
          <a:xfrm>
            <a:off x="1443007" y="2357430"/>
            <a:ext cx="914415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429124" y="2428868"/>
            <a:ext cx="924838" cy="1035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사각형 설명선 112"/>
          <p:cNvSpPr/>
          <p:nvPr/>
        </p:nvSpPr>
        <p:spPr>
          <a:xfrm rot="10800000" flipH="1" flipV="1">
            <a:off x="5643570" y="2732478"/>
            <a:ext cx="2952771" cy="625084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2214546" y="1571612"/>
            <a:ext cx="4071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2214546" y="1917015"/>
            <a:ext cx="30718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블록안에 연산 조건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28" y="1541964"/>
            <a:ext cx="785818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728" y="1917014"/>
            <a:ext cx="785818" cy="29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" name="직사각형 117"/>
          <p:cNvSpPr/>
          <p:nvPr/>
        </p:nvSpPr>
        <p:spPr>
          <a:xfrm>
            <a:off x="5643570" y="2786058"/>
            <a:ext cx="28813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20" name="직사각형 119"/>
          <p:cNvSpPr/>
          <p:nvPr/>
        </p:nvSpPr>
        <p:spPr>
          <a:xfrm>
            <a:off x="5643570" y="3071810"/>
            <a:ext cx="302420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무대의 스프라이트가 연산 결과값을 출력한다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21" name="직사각형 120"/>
          <p:cNvSpPr/>
          <p:nvPr/>
        </p:nvSpPr>
        <p:spPr>
          <a:xfrm>
            <a:off x="571472" y="3643314"/>
            <a:ext cx="74295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[Ⅱ]-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비교연산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4169250" y="4086764"/>
            <a:ext cx="4572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간단한 비교문을 이용하여 조건에 따른 실행 결과를 확인한다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99485" y="4097820"/>
            <a:ext cx="487279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13"/>
          <a:srcRect b="14010"/>
          <a:stretch>
            <a:fillRect/>
          </a:stretch>
        </p:blipFill>
        <p:spPr bwMode="auto">
          <a:xfrm>
            <a:off x="2810786" y="4098056"/>
            <a:ext cx="473743" cy="19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85918" y="4097820"/>
            <a:ext cx="480511" cy="20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" name="Picture 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00373" y="4610201"/>
            <a:ext cx="645654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" name="직사각형 137"/>
          <p:cNvSpPr/>
          <p:nvPr/>
        </p:nvSpPr>
        <p:spPr>
          <a:xfrm>
            <a:off x="2008858" y="4634820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00373" y="5152873"/>
            <a:ext cx="928127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357421" y="5142381"/>
            <a:ext cx="96012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00562" y="5142381"/>
            <a:ext cx="928694" cy="104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500430" y="5142381"/>
            <a:ext cx="1013533" cy="3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" name="Picture 9"/>
          <p:cNvPicPr>
            <a:picLocks noChangeAspect="1" noChangeArrowheads="1"/>
          </p:cNvPicPr>
          <p:nvPr/>
        </p:nvPicPr>
        <p:blipFill>
          <a:blip r:embed="rId8"/>
          <a:srcRect l="24364" t="-540" r="52272" b="79730"/>
          <a:stretch>
            <a:fillRect/>
          </a:stretch>
        </p:blipFill>
        <p:spPr bwMode="auto">
          <a:xfrm>
            <a:off x="3428992" y="2368149"/>
            <a:ext cx="952507" cy="27503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사각형 설명선 144"/>
          <p:cNvSpPr/>
          <p:nvPr/>
        </p:nvSpPr>
        <p:spPr>
          <a:xfrm rot="10800000" flipH="1" flipV="1">
            <a:off x="5829530" y="5357826"/>
            <a:ext cx="2786082" cy="856125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/>
          <p:cNvSpPr/>
          <p:nvPr/>
        </p:nvSpPr>
        <p:spPr>
          <a:xfrm>
            <a:off x="5829529" y="5429264"/>
            <a:ext cx="28144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5829530" y="5715016"/>
            <a:ext cx="2643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 무대의 스프라이트가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인지 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(false)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인지 출력한다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857224" y="1285860"/>
            <a:ext cx="46395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연산 예제 보기</a:t>
            </a:r>
            <a:r>
              <a:rPr lang="en-US" altLang="ko-KR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[Ⅲ]-</a:t>
            </a:r>
            <a:r>
              <a:rPr lang="ko-KR" altLang="en-US" sz="1600" b="1" spc="-150" dirty="0" smtClean="0">
                <a:ln w="3175">
                  <a:noFill/>
                </a:ln>
                <a:solidFill>
                  <a:srgbClr val="CC3399"/>
                </a:solidFill>
              </a:rPr>
              <a:t>조건연산</a:t>
            </a:r>
            <a:endParaRPr lang="en-US" altLang="ko-KR" sz="1600" b="1" spc="-150" dirty="0" smtClean="0">
              <a:ln w="3175">
                <a:noFill/>
              </a:ln>
              <a:solidFill>
                <a:srgbClr val="CC3399"/>
              </a:solidFill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1928794" y="2073966"/>
            <a:ext cx="4292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팔레트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형태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(…)</a:t>
            </a:r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말하기 블록을 드래그 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24" y="2044318"/>
            <a:ext cx="836428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8" name="그룹 27"/>
          <p:cNvGrpSpPr/>
          <p:nvPr/>
        </p:nvGrpSpPr>
        <p:grpSpPr>
          <a:xfrm>
            <a:off x="3428992" y="1357298"/>
            <a:ext cx="5089545" cy="339331"/>
            <a:chOff x="3428992" y="1357298"/>
            <a:chExt cx="5089545" cy="339331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28992" y="1357298"/>
              <a:ext cx="5089545" cy="3393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35842" name="Picture 2"/>
            <p:cNvPicPr>
              <a:picLocks noChangeAspect="1" noChangeArrowheads="1"/>
            </p:cNvPicPr>
            <p:nvPr/>
          </p:nvPicPr>
          <p:blipFill>
            <a:blip r:embed="rId4"/>
            <a:srcRect t="9868" b="9868"/>
            <a:stretch>
              <a:fillRect/>
            </a:stretch>
          </p:blipFill>
          <p:spPr bwMode="auto">
            <a:xfrm>
              <a:off x="4095746" y="1432628"/>
              <a:ext cx="1022307" cy="185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5"/>
            <a:srcRect b="6250"/>
            <a:stretch>
              <a:fillRect/>
            </a:stretch>
          </p:blipFill>
          <p:spPr bwMode="auto">
            <a:xfrm>
              <a:off x="6689689" y="1431166"/>
              <a:ext cx="1180943" cy="196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45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73667" y="1410842"/>
              <a:ext cx="960617" cy="21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9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9" y="4517822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사각형 설명선 40"/>
          <p:cNvSpPr/>
          <p:nvPr/>
        </p:nvSpPr>
        <p:spPr>
          <a:xfrm rot="10800000" flipH="1" flipV="1">
            <a:off x="4691064" y="3487537"/>
            <a:ext cx="2738470" cy="747469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4691063" y="3484907"/>
            <a:ext cx="28098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/>
              <a:buChar char="x"/>
            </a:pP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pPr>
              <a:buFont typeface="Wingdings 2"/>
              <a:buChar char="x"/>
            </a:pP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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모든 조건이 참일 경우에만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    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10&gt;20(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8"/>
          <a:srcRect t="11568" b="16316"/>
          <a:stretch>
            <a:fillRect/>
          </a:stretch>
        </p:blipFill>
        <p:spPr bwMode="auto">
          <a:xfrm>
            <a:off x="1047724" y="3661173"/>
            <a:ext cx="2491858" cy="26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3500438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10"/>
          <a:srcRect t="13889" b="16666"/>
          <a:stretch>
            <a:fillRect/>
          </a:stretch>
        </p:blipFill>
        <p:spPr bwMode="auto">
          <a:xfrm>
            <a:off x="1047724" y="4572008"/>
            <a:ext cx="2422156" cy="26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사각형 설명선 46"/>
          <p:cNvSpPr/>
          <p:nvPr/>
        </p:nvSpPr>
        <p:spPr>
          <a:xfrm rot="10800000" flipH="1" flipV="1">
            <a:off x="4714878" y="4460260"/>
            <a:ext cx="2744548" cy="774878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4714876" y="4485039"/>
            <a:ext cx="28098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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모든 조건이 참일 경우에만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30&gt;20(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11"/>
          <a:srcRect t="15306" b="8163"/>
          <a:stretch>
            <a:fillRect/>
          </a:stretch>
        </p:blipFill>
        <p:spPr bwMode="auto">
          <a:xfrm>
            <a:off x="1047724" y="5643578"/>
            <a:ext cx="2335028" cy="26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사각형 설명선 50"/>
          <p:cNvSpPr/>
          <p:nvPr/>
        </p:nvSpPr>
        <p:spPr>
          <a:xfrm rot="10800000" flipH="1" flipV="1">
            <a:off x="4714878" y="5429264"/>
            <a:ext cx="2744548" cy="803678"/>
          </a:xfrm>
          <a:prstGeom prst="wedgeRectCallout">
            <a:avLst>
              <a:gd name="adj1" fmla="val -55694"/>
              <a:gd name="adj2" fmla="val -23634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4714876" y="5454044"/>
            <a:ext cx="28098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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임의의 숫자를 입력한 후 블록을 클릭한다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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조건 중 하나만 참이더라도 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이다</a:t>
            </a:r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   4&lt;40 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 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그리고 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10&gt;20(</a:t>
            </a:r>
            <a:r>
              <a:rPr lang="ko-KR" alt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)</a:t>
            </a:r>
          </a:p>
          <a:p>
            <a:endParaRPr lang="en-US" altLang="ko-KR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2571736" y="2528007"/>
            <a:ext cx="32916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블록안에 연산 조건을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47724" y="2500306"/>
            <a:ext cx="1533451" cy="3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47725" y="2908444"/>
            <a:ext cx="211720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3143239" y="2923065"/>
            <a:ext cx="40719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 그리고 조건에 앞뒤 비교 연산 블록을 삽입한다</a:t>
            </a:r>
            <a:r>
              <a:rPr lang="en-US" altLang="ko-KR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30" name="제목 8"/>
          <p:cNvSpPr txBox="1">
            <a:spLocks/>
          </p:cNvSpPr>
          <p:nvPr/>
        </p:nvSpPr>
        <p:spPr>
          <a:xfrm>
            <a:off x="1571604" y="606561"/>
            <a:ext cx="6500858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연산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조건 연산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40226" y="268476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32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5572140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직사각형 32"/>
          <p:cNvSpPr/>
          <p:nvPr/>
        </p:nvSpPr>
        <p:spPr>
          <a:xfrm>
            <a:off x="7403642" y="3738200"/>
            <a:ext cx="1491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거짓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(false)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sp>
        <p:nvSpPr>
          <p:cNvPr id="34" name="직사각형 33"/>
          <p:cNvSpPr/>
          <p:nvPr/>
        </p:nvSpPr>
        <p:spPr>
          <a:xfrm>
            <a:off x="7429520" y="4727363"/>
            <a:ext cx="1262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  <p:sp>
        <p:nvSpPr>
          <p:cNvPr id="35" name="직사각형 34"/>
          <p:cNvSpPr/>
          <p:nvPr/>
        </p:nvSpPr>
        <p:spPr>
          <a:xfrm>
            <a:off x="7429520" y="5643578"/>
            <a:ext cx="1262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참</a:t>
            </a:r>
            <a:r>
              <a:rPr lang="en-US" altLang="ko-K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(true)</a:t>
            </a:r>
            <a:r>
              <a:rPr lang="ko-KR" alt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출력</a:t>
            </a:r>
            <a:endParaRPr lang="ko-KR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22854</TotalTime>
  <Words>1191</Words>
  <Application>Microsoft Office PowerPoint</Application>
  <PresentationFormat>화면 슬라이드 쇼(4:3)</PresentationFormat>
  <Paragraphs>197</Paragraphs>
  <Slides>12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3944</cp:revision>
  <cp:lastPrinted>2016-04-11T08:38:53Z</cp:lastPrinted>
  <dcterms:created xsi:type="dcterms:W3CDTF">2016-03-30T04:54:04Z</dcterms:created>
  <dcterms:modified xsi:type="dcterms:W3CDTF">2024-05-08T06:41:18Z</dcterms:modified>
</cp:coreProperties>
</file>