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7"/>
  </p:notesMasterIdLst>
  <p:handoutMasterIdLst>
    <p:handoutMasterId r:id="rId18"/>
  </p:handoutMasterIdLst>
  <p:sldIdLst>
    <p:sldId id="258" r:id="rId5"/>
    <p:sldId id="259" r:id="rId6"/>
    <p:sldId id="608" r:id="rId7"/>
    <p:sldId id="609" r:id="rId8"/>
    <p:sldId id="610" r:id="rId9"/>
    <p:sldId id="604" r:id="rId10"/>
    <p:sldId id="605" r:id="rId11"/>
    <p:sldId id="598" r:id="rId12"/>
    <p:sldId id="600" r:id="rId13"/>
    <p:sldId id="601" r:id="rId14"/>
    <p:sldId id="603" r:id="rId15"/>
    <p:sldId id="606" r:id="rId16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555A6"/>
    <a:srgbClr val="FF9801"/>
    <a:srgbClr val="FFC000"/>
    <a:srgbClr val="CC3399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kr/url?sa=i&amp;rct=j&amp;q=&amp;esrc=s&amp;source=images&amp;cd=&amp;cad=rja&amp;uact=8&amp;ved=0ahUKEwjXw9jJ0frRAhXGF5QKHXVNAmMQjRwIBw&amp;url=http://www.russian-learning.com/russian-test/&amp;bvm=bv.146094739,d.dGo&amp;psig=AFQjCNFMLmguud1_YEyTCXyw87Pvpckg8A&amp;ust=1486441684300152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iconexperience.com/g_collection/icons/?icon=keyboard&amp;psig=AOvVaw30wRkOeZPs4cPbRqNOHzV6&amp;ust=1596008907986000&amp;source=images&amp;cd=vfe&amp;ved=0CAIQjRxqFwoTCOD879K67-oCFQAAAAAdAAAAABAI" TargetMode="External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1285852" y="571480"/>
            <a:ext cx="3013615" cy="2992439"/>
            <a:chOff x="2066650" y="1907704"/>
            <a:chExt cx="3166796" cy="3195336"/>
          </a:xfrm>
        </p:grpSpPr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67203" y="1907704"/>
              <a:ext cx="2566243" cy="3195336"/>
            </a:xfrm>
            <a:prstGeom prst="rect">
              <a:avLst/>
            </a:prstGeom>
          </p:spPr>
        </p:pic>
        <p:sp>
          <p:nvSpPr>
            <p:cNvPr id="64" name="타원 63"/>
            <p:cNvSpPr/>
            <p:nvPr/>
          </p:nvSpPr>
          <p:spPr>
            <a:xfrm>
              <a:off x="2066650" y="2559968"/>
              <a:ext cx="2026098" cy="2026098"/>
            </a:xfrm>
            <a:prstGeom prst="ellipse">
              <a:avLst/>
            </a:prstGeom>
            <a:solidFill>
              <a:srgbClr val="31A4D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>
              <a:off x="2226342" y="2719660"/>
              <a:ext cx="1706714" cy="1706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4008570" y="1225838"/>
            <a:ext cx="4918533" cy="1560220"/>
            <a:chOff x="4061845" y="1738292"/>
            <a:chExt cx="3688902" cy="2080293"/>
          </a:xfrm>
        </p:grpSpPr>
        <p:sp>
          <p:nvSpPr>
            <p:cNvPr id="67" name="TextBox 6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1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제이씨보드 기본코딩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107408" y="1746883"/>
              <a:ext cx="3643339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0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제이씨보드</a:t>
              </a:r>
              <a:r>
                <a:rPr lang="en-US" altLang="ko-KR" sz="40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0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기본코딩</a:t>
              </a:r>
              <a:endParaRPr lang="en-US" altLang="ko-KR" sz="40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grpSp>
        <p:nvGrpSpPr>
          <p:cNvPr id="69" name="그룹 68"/>
          <p:cNvGrpSpPr/>
          <p:nvPr/>
        </p:nvGrpSpPr>
        <p:grpSpPr>
          <a:xfrm>
            <a:off x="4071934" y="2857496"/>
            <a:ext cx="4093766" cy="3293089"/>
            <a:chOff x="1835556" y="2912745"/>
            <a:chExt cx="4093766" cy="3293089"/>
          </a:xfrm>
        </p:grpSpPr>
        <p:grpSp>
          <p:nvGrpSpPr>
            <p:cNvPr id="72" name="그룹 1028"/>
            <p:cNvGrpSpPr/>
            <p:nvPr/>
          </p:nvGrpSpPr>
          <p:grpSpPr>
            <a:xfrm>
              <a:off x="1835556" y="2912745"/>
              <a:ext cx="4093766" cy="3267062"/>
              <a:chOff x="1068067" y="3875407"/>
              <a:chExt cx="4344758" cy="4356083"/>
            </a:xfrm>
          </p:grpSpPr>
          <p:grpSp>
            <p:nvGrpSpPr>
              <p:cNvPr id="83" name="그룹 1026"/>
              <p:cNvGrpSpPr/>
              <p:nvPr/>
            </p:nvGrpSpPr>
            <p:grpSpPr>
              <a:xfrm>
                <a:off x="1127015" y="3924419"/>
                <a:ext cx="4285810" cy="4307071"/>
                <a:chOff x="1127015" y="3924419"/>
                <a:chExt cx="4285810" cy="4307071"/>
              </a:xfrm>
            </p:grpSpPr>
            <p:sp>
              <p:nvSpPr>
                <p:cNvPr id="94" name="직사각형 93"/>
                <p:cNvSpPr/>
                <p:nvPr/>
              </p:nvSpPr>
              <p:spPr>
                <a:xfrm>
                  <a:off x="1127015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" name="직사각형 94"/>
                <p:cNvSpPr/>
                <p:nvPr/>
              </p:nvSpPr>
              <p:spPr>
                <a:xfrm>
                  <a:off x="2585844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" name="직사각형 95"/>
                <p:cNvSpPr/>
                <p:nvPr/>
              </p:nvSpPr>
              <p:spPr>
                <a:xfrm>
                  <a:off x="4044673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" name="직사각형 96"/>
                <p:cNvSpPr/>
                <p:nvPr/>
              </p:nvSpPr>
              <p:spPr>
                <a:xfrm>
                  <a:off x="1127015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직사각형 97"/>
                <p:cNvSpPr/>
                <p:nvPr/>
              </p:nvSpPr>
              <p:spPr>
                <a:xfrm>
                  <a:off x="2585844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직사각형 98"/>
                <p:cNvSpPr/>
                <p:nvPr/>
              </p:nvSpPr>
              <p:spPr>
                <a:xfrm>
                  <a:off x="4044673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직사각형 99"/>
                <p:cNvSpPr/>
                <p:nvPr/>
              </p:nvSpPr>
              <p:spPr>
                <a:xfrm>
                  <a:off x="1127015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1" name="직사각형 100"/>
                <p:cNvSpPr/>
                <p:nvPr/>
              </p:nvSpPr>
              <p:spPr>
                <a:xfrm>
                  <a:off x="2585844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" name="직사각형 101"/>
                <p:cNvSpPr/>
                <p:nvPr/>
              </p:nvSpPr>
              <p:spPr>
                <a:xfrm>
                  <a:off x="4044673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4" name="그룹 52"/>
              <p:cNvGrpSpPr/>
              <p:nvPr/>
            </p:nvGrpSpPr>
            <p:grpSpPr>
              <a:xfrm>
                <a:off x="1068067" y="3875407"/>
                <a:ext cx="4285810" cy="4307071"/>
                <a:chOff x="1127015" y="3924419"/>
                <a:chExt cx="4285810" cy="4307071"/>
              </a:xfrm>
              <a:solidFill>
                <a:srgbClr val="60B9E8"/>
              </a:solidFill>
            </p:grpSpPr>
            <p:sp>
              <p:nvSpPr>
                <p:cNvPr id="85" name="직사각형 84"/>
                <p:cNvSpPr/>
                <p:nvPr/>
              </p:nvSpPr>
              <p:spPr>
                <a:xfrm>
                  <a:off x="1127015" y="3924419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6" name="직사각형 85"/>
                <p:cNvSpPr/>
                <p:nvPr/>
              </p:nvSpPr>
              <p:spPr>
                <a:xfrm>
                  <a:off x="2585844" y="3924419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ko-KR" altLang="en-US" sz="1200">
                    <a:latin typeface="나눔고딕" panose="020D0604000000000000" pitchFamily="50" charset="-127"/>
                    <a:ea typeface="나눔고딕" panose="020D0604000000000000" pitchFamily="50" charset="-127"/>
                  </a:endParaRPr>
                </a:p>
              </p:txBody>
            </p:sp>
            <p:sp>
              <p:nvSpPr>
                <p:cNvPr id="87" name="직사각형 86"/>
                <p:cNvSpPr/>
                <p:nvPr/>
              </p:nvSpPr>
              <p:spPr>
                <a:xfrm>
                  <a:off x="4044673" y="3924419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" name="직사각형 87"/>
                <p:cNvSpPr/>
                <p:nvPr/>
              </p:nvSpPr>
              <p:spPr>
                <a:xfrm>
                  <a:off x="1127015" y="5393878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" name="직사각형 88"/>
                <p:cNvSpPr/>
                <p:nvPr/>
              </p:nvSpPr>
              <p:spPr>
                <a:xfrm>
                  <a:off x="2585844" y="539387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" name="직사각형 89"/>
                <p:cNvSpPr/>
                <p:nvPr/>
              </p:nvSpPr>
              <p:spPr>
                <a:xfrm>
                  <a:off x="4044673" y="539387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" name="직사각형 90"/>
                <p:cNvSpPr/>
                <p:nvPr/>
              </p:nvSpPr>
              <p:spPr>
                <a:xfrm>
                  <a:off x="1127015" y="686333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" name="직사각형 91"/>
                <p:cNvSpPr/>
                <p:nvPr/>
              </p:nvSpPr>
              <p:spPr>
                <a:xfrm>
                  <a:off x="2585844" y="6863338"/>
                  <a:ext cx="1368152" cy="1368152"/>
                </a:xfrm>
                <a:prstGeom prst="rect">
                  <a:avLst/>
                </a:prstGeom>
                <a:solidFill>
                  <a:srgbClr val="60B9E8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" name="직사각형 92"/>
                <p:cNvSpPr/>
                <p:nvPr/>
              </p:nvSpPr>
              <p:spPr>
                <a:xfrm>
                  <a:off x="4044673" y="6863338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sp>
          <p:nvSpPr>
            <p:cNvPr id="73" name="TextBox 72"/>
            <p:cNvSpPr txBox="1"/>
            <p:nvPr/>
          </p:nvSpPr>
          <p:spPr>
            <a:xfrm>
              <a:off x="3359861" y="3262692"/>
              <a:ext cx="35026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01</a:t>
              </a:r>
            </a:p>
            <a:p>
              <a:endParaRPr lang="ko-KR" altLang="en-US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901931" y="4396341"/>
              <a:ext cx="3502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02</a:t>
              </a:r>
              <a:endParaRPr lang="en-US" altLang="ko-KR" sz="2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628769" y="5528726"/>
              <a:ext cx="35026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03</a:t>
              </a:r>
              <a:endParaRPr lang="en-US" altLang="ko-KR" sz="2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endParaRPr lang="ko-KR" altLang="en-US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pic>
          <p:nvPicPr>
            <p:cNvPr id="76" name="그림 7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706158" y="3066233"/>
              <a:ext cx="583370" cy="510134"/>
            </a:xfrm>
            <a:prstGeom prst="rect">
              <a:avLst/>
            </a:prstGeom>
          </p:spPr>
        </p:pic>
        <p:pic>
          <p:nvPicPr>
            <p:cNvPr id="77" name="그림 7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292335" y="4141275"/>
              <a:ext cx="583370" cy="510134"/>
            </a:xfrm>
            <a:prstGeom prst="rect">
              <a:avLst/>
            </a:prstGeom>
          </p:spPr>
        </p:pic>
        <p:pic>
          <p:nvPicPr>
            <p:cNvPr id="78" name="그림 7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026496" y="5341758"/>
              <a:ext cx="583370" cy="510134"/>
            </a:xfrm>
            <a:prstGeom prst="rect">
              <a:avLst/>
            </a:prstGeom>
          </p:spPr>
        </p:pic>
        <p:pic>
          <p:nvPicPr>
            <p:cNvPr id="79" name="그림 78"/>
            <p:cNvPicPr/>
            <p:nvPr/>
          </p:nvPicPr>
          <p:blipFill>
            <a:blip r:embed="rId6" cstate="print"/>
            <a:srcRect l="1265" t="2817"/>
            <a:stretch>
              <a:fillRect/>
            </a:stretch>
          </p:blipFill>
          <p:spPr bwMode="auto">
            <a:xfrm>
              <a:off x="3291385" y="2964352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0" name="그림 79"/>
            <p:cNvPicPr preferRelativeResize="0"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930417" y="4081336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" name="그림 80"/>
            <p:cNvPicPr/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690172" y="5190155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" name="그림 81"/>
            <p:cNvPicPr/>
            <p:nvPr/>
          </p:nvPicPr>
          <p:blipFill>
            <a:blip r:embed="rId9" cstate="print"/>
            <a:srcRect l="4129" r="3902"/>
            <a:stretch>
              <a:fillRect/>
            </a:stretch>
          </p:blipFill>
          <p:spPr bwMode="auto">
            <a:xfrm>
              <a:off x="4663889" y="4085927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" name="Picture 2" descr="C:\Users\이미선\Dropbox\창업지원자료\회사 설립 자료\CI_주니랩20140305\로고영문-대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53582" y="1957377"/>
            <a:ext cx="1618220" cy="357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제목 8"/>
          <p:cNvSpPr txBox="1">
            <a:spLocks/>
          </p:cNvSpPr>
          <p:nvPr/>
        </p:nvSpPr>
        <p:spPr>
          <a:xfrm>
            <a:off x="1571604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부저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소리내기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42875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/>
          <a:srcRect l="2670" b="10685"/>
          <a:stretch>
            <a:fillRect/>
          </a:stretch>
        </p:blipFill>
        <p:spPr bwMode="auto">
          <a:xfrm>
            <a:off x="6500826" y="3857628"/>
            <a:ext cx="161662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모서리가 둥근 직사각형 39"/>
          <p:cNvSpPr/>
          <p:nvPr/>
        </p:nvSpPr>
        <p:spPr>
          <a:xfrm>
            <a:off x="1071538" y="3714752"/>
            <a:ext cx="7429552" cy="2643206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타원형 설명선 45"/>
          <p:cNvSpPr/>
          <p:nvPr/>
        </p:nvSpPr>
        <p:spPr>
          <a:xfrm>
            <a:off x="928662" y="3500438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47" name="직사각형 46"/>
          <p:cNvSpPr/>
          <p:nvPr/>
        </p:nvSpPr>
        <p:spPr>
          <a:xfrm>
            <a:off x="1000100" y="3582509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1571604" y="4214818"/>
            <a:ext cx="437367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도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를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초 간격으로 </a:t>
            </a:r>
            <a:r>
              <a:rPr lang="ko-KR" altLang="en-US" sz="15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부저에서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무한 반복한다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62" name="Picture 2" descr="Test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4797234"/>
            <a:ext cx="571504" cy="573455"/>
          </a:xfrm>
          <a:prstGeom prst="rect">
            <a:avLst/>
          </a:prstGeom>
          <a:noFill/>
        </p:spPr>
      </p:pic>
      <p:sp>
        <p:nvSpPr>
          <p:cNvPr id="63" name="직사각형 62"/>
          <p:cNvSpPr/>
          <p:nvPr/>
        </p:nvSpPr>
        <p:spPr>
          <a:xfrm>
            <a:off x="1785918" y="4643446"/>
            <a:ext cx="4016488" cy="1086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b="1" dirty="0" smtClean="0">
                <a:latin typeface="+mn-ea"/>
              </a:rPr>
              <a:t>“</a:t>
            </a:r>
            <a:r>
              <a:rPr lang="ko-KR" altLang="en-US" sz="1500" b="1" dirty="0" smtClean="0">
                <a:latin typeface="+mn-ea"/>
              </a:rPr>
              <a:t>도</a:t>
            </a:r>
            <a:r>
              <a:rPr lang="en-US" altLang="ko-KR" sz="1500" b="1" dirty="0" smtClean="0">
                <a:latin typeface="+mn-ea"/>
              </a:rPr>
              <a:t>~</a:t>
            </a:r>
            <a:r>
              <a:rPr lang="ko-KR" altLang="en-US" sz="1500" b="1" dirty="0" smtClean="0">
                <a:latin typeface="+mn-ea"/>
              </a:rPr>
              <a:t>시</a:t>
            </a:r>
            <a:r>
              <a:rPr lang="en-US" altLang="ko-KR" sz="1500" b="1" dirty="0" smtClean="0">
                <a:latin typeface="+mn-ea"/>
              </a:rPr>
              <a:t>”</a:t>
            </a:r>
            <a:r>
              <a:rPr lang="ko-KR" altLang="en-US" sz="1500" b="1" dirty="0" smtClean="0">
                <a:latin typeface="+mn-ea"/>
              </a:rPr>
              <a:t>까지 음을 다양하게 선택하고 간격시간을 조정하여 </a:t>
            </a:r>
            <a:r>
              <a:rPr lang="ko-KR" altLang="en-US" sz="1500" b="1" dirty="0" err="1" smtClean="0">
                <a:latin typeface="+mn-ea"/>
              </a:rPr>
              <a:t>부저</a:t>
            </a:r>
            <a:r>
              <a:rPr lang="ko-KR" altLang="en-US" sz="1500" b="1" dirty="0" smtClean="0">
                <a:latin typeface="+mn-ea"/>
              </a:rPr>
              <a:t> 소리를 다양하게 </a:t>
            </a:r>
            <a:endParaRPr lang="en-US" altLang="ko-KR" sz="15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latin typeface="+mn-ea"/>
              </a:rPr>
              <a:t>확인 해 보도록 한다</a:t>
            </a:r>
            <a:r>
              <a:rPr lang="en-US" altLang="ko-KR" sz="1500" b="1" dirty="0" smtClean="0">
                <a:latin typeface="+mn-ea"/>
              </a:rPr>
              <a:t>.</a:t>
            </a:r>
          </a:p>
        </p:txBody>
      </p:sp>
      <p:sp>
        <p:nvSpPr>
          <p:cNvPr id="64" name="직사각형 63"/>
          <p:cNvSpPr/>
          <p:nvPr/>
        </p:nvSpPr>
        <p:spPr>
          <a:xfrm>
            <a:off x="3857651" y="2294746"/>
            <a:ext cx="514350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/>
              <a:buChar char="w"/>
            </a:pP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추가블록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“[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도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음을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[0.5]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초 동안 소리내기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</a:p>
        </p:txBody>
      </p:sp>
      <p:sp>
        <p:nvSpPr>
          <p:cNvPr id="65" name="직사각형 64"/>
          <p:cNvSpPr/>
          <p:nvPr/>
        </p:nvSpPr>
        <p:spPr>
          <a:xfrm>
            <a:off x="3862264" y="1543432"/>
            <a:ext cx="340314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이벤트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클릭했을 때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3862263" y="1900622"/>
            <a:ext cx="371013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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동작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무한 반복하기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3875892" y="2677207"/>
            <a:ext cx="381811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 팔레트 </a:t>
            </a:r>
            <a:r>
              <a:rPr lang="en-US" altLang="ko-KR" sz="1500" dirty="0" smtClean="0">
                <a:sym typeface="Wingdings" pitchFamily="2" charset="2"/>
              </a:rPr>
              <a:t> </a:t>
            </a:r>
            <a:r>
              <a:rPr lang="ko-KR" altLang="en-US" sz="1500" dirty="0" smtClean="0">
                <a:sym typeface="Wingdings" pitchFamily="2" charset="2"/>
              </a:rPr>
              <a:t>제어 </a:t>
            </a:r>
            <a:r>
              <a:rPr lang="en-US" altLang="ko-KR" sz="1500" dirty="0" smtClean="0">
                <a:sym typeface="Wingdings" pitchFamily="2" charset="2"/>
              </a:rPr>
              <a:t> [1]</a:t>
            </a:r>
            <a:r>
              <a:rPr lang="ko-KR" altLang="en-US" sz="1500" dirty="0" smtClean="0">
                <a:sym typeface="Wingdings" pitchFamily="2" charset="2"/>
              </a:rPr>
              <a:t>초 기다리기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3875892" y="3034397"/>
            <a:ext cx="27860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ym typeface="Wingdings 2"/>
              </a:rPr>
              <a:t> </a:t>
            </a:r>
            <a:r>
              <a:rPr lang="ko-KR" altLang="en-US" sz="1500" dirty="0" smtClean="0">
                <a:sym typeface="Wingdings 2"/>
              </a:rPr>
              <a:t>실행한다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1500174"/>
            <a:ext cx="2428892" cy="1616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3929066"/>
            <a:ext cx="258127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제목 8"/>
          <p:cNvSpPr txBox="1">
            <a:spLocks/>
          </p:cNvSpPr>
          <p:nvPr/>
        </p:nvSpPr>
        <p:spPr>
          <a:xfrm>
            <a:off x="1500166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부저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피아노 만들기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14348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1000100" y="5000636"/>
            <a:ext cx="7429552" cy="857256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타원형 설명선 36"/>
          <p:cNvSpPr/>
          <p:nvPr/>
        </p:nvSpPr>
        <p:spPr>
          <a:xfrm>
            <a:off x="857224" y="4786322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38" name="직사각형 37"/>
          <p:cNvSpPr/>
          <p:nvPr/>
        </p:nvSpPr>
        <p:spPr>
          <a:xfrm>
            <a:off x="928662" y="4834606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1714480" y="5072074"/>
            <a:ext cx="4857784" cy="740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latin typeface="+mn-ea"/>
              </a:rPr>
              <a:t>피아노 건반 대신 키보드의 번호</a:t>
            </a:r>
            <a:r>
              <a:rPr lang="en-US" altLang="ko-KR" sz="1500" b="1" dirty="0" smtClean="0">
                <a:latin typeface="+mn-ea"/>
              </a:rPr>
              <a:t>1~7</a:t>
            </a:r>
            <a:r>
              <a:rPr lang="ko-KR" altLang="en-US" sz="1500" b="1" dirty="0" smtClean="0">
                <a:latin typeface="+mn-ea"/>
              </a:rPr>
              <a:t>까지 이용하여 부저음을 제어하여 피아노를 만든다</a:t>
            </a:r>
            <a:r>
              <a:rPr lang="en-US" altLang="ko-KR" sz="1500" b="1" dirty="0" smtClean="0">
                <a:latin typeface="+mn-ea"/>
              </a:rPr>
              <a:t>.</a:t>
            </a:r>
          </a:p>
        </p:txBody>
      </p:sp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7178" name="Picture 10" descr="IconExperience » G-Collection » Keyboard Ic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500" b="11999"/>
          <a:stretch>
            <a:fillRect/>
          </a:stretch>
        </p:blipFill>
        <p:spPr bwMode="auto">
          <a:xfrm>
            <a:off x="6929454" y="5032535"/>
            <a:ext cx="1000132" cy="755113"/>
          </a:xfrm>
          <a:prstGeom prst="rect">
            <a:avLst/>
          </a:prstGeom>
          <a:noFill/>
        </p:spPr>
      </p:pic>
      <p:sp>
        <p:nvSpPr>
          <p:cNvPr id="58" name="직사각형 57"/>
          <p:cNvSpPr/>
          <p:nvPr/>
        </p:nvSpPr>
        <p:spPr>
          <a:xfrm>
            <a:off x="1142977" y="1462761"/>
            <a:ext cx="45673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이벤트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“[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스페이스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키를 눌렀을 때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1142976" y="1819951"/>
            <a:ext cx="528173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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추가블록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“[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도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]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음을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[0.5]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초 동안 소리내기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1143007" y="2177141"/>
            <a:ext cx="514350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/>
              <a:buChar char="w"/>
            </a:pP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키보드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1~7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번까지 눌러서 소리낸다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" pitchFamily="2" charset="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2714620"/>
            <a:ext cx="7786742" cy="1586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제목 8"/>
          <p:cNvSpPr txBox="1">
            <a:spLocks/>
          </p:cNvSpPr>
          <p:nvPr/>
        </p:nvSpPr>
        <p:spPr>
          <a:xfrm>
            <a:off x="1500166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부저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학교종 연주하기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14348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8643998" cy="456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모서리가 둥근 직사각형 18"/>
          <p:cNvSpPr/>
          <p:nvPr/>
        </p:nvSpPr>
        <p:spPr>
          <a:xfrm>
            <a:off x="714348" y="5857892"/>
            <a:ext cx="8072494" cy="710216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1500166" y="5990814"/>
            <a:ext cx="542928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블록을 클릭하면 무한 반복으로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5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학교종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이가 연주된다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21" name="타원형 설명선 20"/>
          <p:cNvSpPr/>
          <p:nvPr/>
        </p:nvSpPr>
        <p:spPr>
          <a:xfrm>
            <a:off x="571472" y="5643578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22" name="직사각형 21"/>
          <p:cNvSpPr/>
          <p:nvPr/>
        </p:nvSpPr>
        <p:spPr>
          <a:xfrm>
            <a:off x="643480" y="5763300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0" y="-7975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000232" y="1607331"/>
            <a:ext cx="200026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887358" y="620688"/>
            <a:ext cx="8256641" cy="5724636"/>
            <a:chOff x="548680" y="719572"/>
            <a:chExt cx="6309320" cy="7776864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548680" y="719572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548680" y="2915816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500174" y="719572"/>
              <a:ext cx="5357826" cy="7776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87691" y="413809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4000" b="1" dirty="0" smtClean="0">
                <a:ln w="139700">
                  <a:solidFill>
                    <a:schemeClr val="bg1"/>
                  </a:solidFill>
                </a:ln>
                <a:solidFill>
                  <a:srgbClr val="78C0D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준비하기</a:t>
            </a:r>
            <a:endParaRPr lang="ko-KR" altLang="en-US" sz="4000" b="1" dirty="0">
              <a:ln w="139700">
                <a:solidFill>
                  <a:schemeClr val="bg1"/>
                </a:solidFill>
              </a:ln>
              <a:solidFill>
                <a:srgbClr val="78C0D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85918" y="428604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4000" b="1" dirty="0" smtClean="0">
                <a:ln w="76200">
                  <a:noFill/>
                </a:ln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준비하기</a:t>
            </a:r>
            <a:endParaRPr lang="ko-KR" altLang="en-US" sz="4000" b="1" dirty="0">
              <a:ln w="76200">
                <a:noFill/>
              </a:ln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4786314" y="3000372"/>
            <a:ext cx="3786214" cy="3306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직사각형 25"/>
          <p:cNvSpPr/>
          <p:nvPr/>
        </p:nvSpPr>
        <p:spPr>
          <a:xfrm>
            <a:off x="6500826" y="4429132"/>
            <a:ext cx="285752" cy="57150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5929322" y="5000636"/>
            <a:ext cx="857256" cy="50006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6286512" y="3714752"/>
            <a:ext cx="714380" cy="71438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꺾인 연결선 29"/>
          <p:cNvCxnSpPr>
            <a:stCxn id="20" idx="3"/>
            <a:endCxn id="28" idx="1"/>
          </p:cNvCxnSpPr>
          <p:nvPr/>
        </p:nvCxnSpPr>
        <p:spPr>
          <a:xfrm>
            <a:off x="4500562" y="3685105"/>
            <a:ext cx="1785950" cy="386837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24" idx="3"/>
            <a:endCxn id="26" idx="1"/>
          </p:cNvCxnSpPr>
          <p:nvPr/>
        </p:nvCxnSpPr>
        <p:spPr>
          <a:xfrm>
            <a:off x="4500562" y="4428060"/>
            <a:ext cx="2000264" cy="286824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꺾인 연결선 37"/>
          <p:cNvCxnSpPr>
            <a:stCxn id="21" idx="3"/>
            <a:endCxn id="27" idx="1"/>
          </p:cNvCxnSpPr>
          <p:nvPr/>
        </p:nvCxnSpPr>
        <p:spPr>
          <a:xfrm>
            <a:off x="4500562" y="5042426"/>
            <a:ext cx="1428760" cy="208243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그룹 24"/>
          <p:cNvGrpSpPr/>
          <p:nvPr/>
        </p:nvGrpSpPr>
        <p:grpSpPr>
          <a:xfrm>
            <a:off x="3500430" y="3500438"/>
            <a:ext cx="1000132" cy="1726655"/>
            <a:chOff x="2928926" y="4071942"/>
            <a:chExt cx="500066" cy="1328196"/>
          </a:xfrm>
        </p:grpSpPr>
        <p:sp>
          <p:nvSpPr>
            <p:cNvPr id="20" name="직사각형 19"/>
            <p:cNvSpPr/>
            <p:nvPr/>
          </p:nvSpPr>
          <p:spPr>
            <a:xfrm>
              <a:off x="2928926" y="4071942"/>
              <a:ext cx="500066" cy="28410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b="1" dirty="0" smtClean="0">
                  <a:latin typeface="+mn-ea"/>
                  <a:sym typeface="Wingdings 2"/>
                </a:rPr>
                <a:t>부저</a:t>
              </a:r>
              <a:endParaRPr lang="en-US" altLang="ko-KR" b="1" dirty="0" smtClean="0">
                <a:latin typeface="+mn-ea"/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2928926" y="5116036"/>
              <a:ext cx="500066" cy="28410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b="1" dirty="0" smtClean="0">
                  <a:latin typeface="+mn-ea"/>
                </a:rPr>
                <a:t>버튼</a:t>
              </a:r>
              <a:endParaRPr lang="en-US" altLang="ko-KR" b="1" dirty="0" smtClean="0">
                <a:latin typeface="+mn-ea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928926" y="4643446"/>
              <a:ext cx="500066" cy="28410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b="1" dirty="0" smtClean="0">
                  <a:latin typeface="+mn-ea"/>
                </a:rPr>
                <a:t>LED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제이씨보드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643182"/>
            <a:ext cx="7358114" cy="192882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en-US" altLang="ko-KR" sz="2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JuniLink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COM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포트에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1142976" y="4660952"/>
            <a:ext cx="7358114" cy="176844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4. Scratch3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을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078" y="3214686"/>
            <a:ext cx="229717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272505"/>
            <a:ext cx="857256" cy="8711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3214686"/>
            <a:ext cx="857256" cy="860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71" name="꺾인 연결선 70"/>
          <p:cNvCxnSpPr/>
          <p:nvPr/>
        </p:nvCxnSpPr>
        <p:spPr>
          <a:xfrm>
            <a:off x="2357422" y="3500438"/>
            <a:ext cx="785818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타원 74"/>
          <p:cNvSpPr/>
          <p:nvPr/>
        </p:nvSpPr>
        <p:spPr>
          <a:xfrm>
            <a:off x="4143372" y="3407569"/>
            <a:ext cx="500066" cy="45005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929198"/>
            <a:ext cx="221933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8" name="꺾인 연결선 77"/>
          <p:cNvCxnSpPr>
            <a:stCxn id="66" idx="3"/>
            <a:endCxn id="77" idx="1"/>
          </p:cNvCxnSpPr>
          <p:nvPr/>
        </p:nvCxnSpPr>
        <p:spPr>
          <a:xfrm flipV="1">
            <a:off x="5072066" y="5607859"/>
            <a:ext cx="857256" cy="10021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kumimoji="0" lang="en-US" altLang="ko-KR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준비하기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3214686"/>
            <a:ext cx="229717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직사각형 16"/>
          <p:cNvSpPr/>
          <p:nvPr/>
        </p:nvSpPr>
        <p:spPr>
          <a:xfrm>
            <a:off x="7286644" y="4000504"/>
            <a:ext cx="1143008" cy="357190"/>
          </a:xfrm>
          <a:prstGeom prst="rect">
            <a:avLst/>
          </a:prstGeom>
          <a:solidFill>
            <a:srgbClr val="1555A6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연결 후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 b="13462"/>
          <a:stretch>
            <a:fillRect/>
          </a:stretch>
        </p:blipFill>
        <p:spPr bwMode="auto">
          <a:xfrm>
            <a:off x="7358082" y="5000636"/>
            <a:ext cx="1556671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9650" y="4929198"/>
            <a:ext cx="2295463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4929198"/>
            <a:ext cx="2339343" cy="1737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1071546"/>
            <a:ext cx="58403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직사각형 40"/>
          <p:cNvSpPr/>
          <p:nvPr/>
        </p:nvSpPr>
        <p:spPr>
          <a:xfrm>
            <a:off x="6572264" y="1571613"/>
            <a:ext cx="2284944" cy="171451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2" name="직사각형 41"/>
          <p:cNvSpPr/>
          <p:nvPr/>
        </p:nvSpPr>
        <p:spPr>
          <a:xfrm>
            <a:off x="2999931" y="1643050"/>
            <a:ext cx="286186" cy="2143140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3357555" y="1643050"/>
            <a:ext cx="1000132" cy="3000396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4" name="직사각형 43"/>
          <p:cNvSpPr/>
          <p:nvPr/>
        </p:nvSpPr>
        <p:spPr>
          <a:xfrm>
            <a:off x="3000364" y="1857364"/>
            <a:ext cx="277590" cy="95495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/>
              <a:t>파레트</a:t>
            </a:r>
            <a:endParaRPr lang="ko-KR" altLang="en-US" sz="1000" b="1"/>
          </a:p>
        </p:txBody>
      </p:sp>
      <p:sp>
        <p:nvSpPr>
          <p:cNvPr id="45" name="직사각형 44"/>
          <p:cNvSpPr/>
          <p:nvPr/>
        </p:nvSpPr>
        <p:spPr>
          <a:xfrm>
            <a:off x="7072330" y="1857364"/>
            <a:ext cx="1128787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무대</a:t>
            </a:r>
            <a:endParaRPr lang="ko-KR" altLang="en-US" sz="1000" b="1" dirty="0"/>
          </a:p>
        </p:txBody>
      </p:sp>
      <p:sp>
        <p:nvSpPr>
          <p:cNvPr id="50" name="직사각형 49"/>
          <p:cNvSpPr/>
          <p:nvPr/>
        </p:nvSpPr>
        <p:spPr>
          <a:xfrm>
            <a:off x="4857752" y="2786058"/>
            <a:ext cx="119933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스크립트</a:t>
            </a:r>
            <a:endParaRPr lang="en-US" altLang="ko-KR" sz="1000" b="1" dirty="0" smtClean="0"/>
          </a:p>
          <a:p>
            <a:pPr algn="ctr"/>
            <a:r>
              <a:rPr lang="en-US" altLang="ko-KR" sz="1000" b="1" dirty="0" smtClean="0"/>
              <a:t>(</a:t>
            </a:r>
            <a:r>
              <a:rPr lang="ko-KR" altLang="en-US" sz="1000" b="1" dirty="0" smtClean="0"/>
              <a:t>코딩 편집</a:t>
            </a:r>
            <a:r>
              <a:rPr lang="en-US" altLang="ko-KR" sz="1000" b="1" dirty="0" smtClean="0"/>
              <a:t>)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3571868" y="2643182"/>
            <a:ext cx="571504" cy="24057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블록</a:t>
            </a:r>
            <a:endParaRPr lang="ko-KR" altLang="en-US" sz="1000" b="1" dirty="0"/>
          </a:p>
        </p:txBody>
      </p:sp>
      <p:sp>
        <p:nvSpPr>
          <p:cNvPr id="55" name="타원 54"/>
          <p:cNvSpPr/>
          <p:nvPr/>
        </p:nvSpPr>
        <p:spPr>
          <a:xfrm>
            <a:off x="2928926" y="4286256"/>
            <a:ext cx="428628" cy="428628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 r="22933"/>
          <a:stretch>
            <a:fillRect/>
          </a:stretch>
        </p:blipFill>
        <p:spPr bwMode="auto">
          <a:xfrm>
            <a:off x="285720" y="4914911"/>
            <a:ext cx="2000264" cy="1684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꺾인 연결선 14"/>
          <p:cNvCxnSpPr>
            <a:stCxn id="55" idx="2"/>
            <a:endCxn id="2050" idx="0"/>
          </p:cNvCxnSpPr>
          <p:nvPr/>
        </p:nvCxnSpPr>
        <p:spPr>
          <a:xfrm rot="10800000" flipV="1">
            <a:off x="1285852" y="4500569"/>
            <a:ext cx="1643074" cy="414341"/>
          </a:xfrm>
          <a:prstGeom prst="bentConnector2">
            <a:avLst/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타원 18"/>
          <p:cNvSpPr/>
          <p:nvPr/>
        </p:nvSpPr>
        <p:spPr>
          <a:xfrm>
            <a:off x="936599" y="5129225"/>
            <a:ext cx="635005" cy="5715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4"/>
          <p:cNvCxnSpPr>
            <a:stCxn id="19" idx="6"/>
          </p:cNvCxnSpPr>
          <p:nvPr/>
        </p:nvCxnSpPr>
        <p:spPr>
          <a:xfrm>
            <a:off x="1571604" y="5414977"/>
            <a:ext cx="1000132" cy="37442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타원 26"/>
          <p:cNvSpPr/>
          <p:nvPr/>
        </p:nvSpPr>
        <p:spPr>
          <a:xfrm>
            <a:off x="4214810" y="5129225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2" name="꺾인 연결선 14"/>
          <p:cNvCxnSpPr>
            <a:stCxn id="27" idx="6"/>
          </p:cNvCxnSpPr>
          <p:nvPr/>
        </p:nvCxnSpPr>
        <p:spPr>
          <a:xfrm>
            <a:off x="4786314" y="5386402"/>
            <a:ext cx="214314" cy="40833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타원 34"/>
          <p:cNvSpPr/>
          <p:nvPr/>
        </p:nvSpPr>
        <p:spPr>
          <a:xfrm>
            <a:off x="6480969" y="6161256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0" name="꺾인 연결선 14"/>
          <p:cNvCxnSpPr>
            <a:stCxn id="35" idx="6"/>
          </p:cNvCxnSpPr>
          <p:nvPr/>
        </p:nvCxnSpPr>
        <p:spPr>
          <a:xfrm flipV="1">
            <a:off x="7052473" y="5778829"/>
            <a:ext cx="377057" cy="63960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직사각형 64"/>
          <p:cNvSpPr/>
          <p:nvPr/>
        </p:nvSpPr>
        <p:spPr>
          <a:xfrm>
            <a:off x="2000232" y="4160632"/>
            <a:ext cx="84214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확장 버튼</a:t>
            </a:r>
            <a:endParaRPr lang="en-US" altLang="ko-KR" sz="1000" b="1" dirty="0" smtClean="0"/>
          </a:p>
        </p:txBody>
      </p:sp>
      <p:sp>
        <p:nvSpPr>
          <p:cNvPr id="66" name="직사각형 65"/>
          <p:cNvSpPr/>
          <p:nvPr/>
        </p:nvSpPr>
        <p:spPr>
          <a:xfrm>
            <a:off x="7449202" y="5143512"/>
            <a:ext cx="837574" cy="1428760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2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ko-KR" altLang="en-US" dirty="0" smtClean="0"/>
              <a:t>제이씨보드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불러오기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0" y="-7975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000232" y="1607331"/>
            <a:ext cx="200026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9"/>
          <p:cNvGrpSpPr/>
          <p:nvPr/>
        </p:nvGrpSpPr>
        <p:grpSpPr>
          <a:xfrm>
            <a:off x="887358" y="620688"/>
            <a:ext cx="8256641" cy="5724636"/>
            <a:chOff x="548680" y="719572"/>
            <a:chExt cx="6309320" cy="7776864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548680" y="719572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548680" y="2915816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500174" y="719572"/>
              <a:ext cx="5357826" cy="7776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87691" y="413809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4000" b="1" smtClean="0">
                <a:ln w="139700">
                  <a:solidFill>
                    <a:schemeClr val="bg1"/>
                  </a:solidFill>
                </a:ln>
                <a:solidFill>
                  <a:srgbClr val="78C0D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endParaRPr lang="ko-KR" altLang="en-US" sz="4000" b="1">
              <a:ln w="139700">
                <a:solidFill>
                  <a:schemeClr val="bg1"/>
                </a:solidFill>
              </a:ln>
              <a:solidFill>
                <a:srgbClr val="78C0D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9926" y="413809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4000" b="1" dirty="0" smtClean="0">
                <a:ln w="76200">
                  <a:noFill/>
                </a:ln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endParaRPr lang="ko-KR" altLang="en-US" sz="4000" b="1" dirty="0">
              <a:ln w="76200">
                <a:noFill/>
              </a:ln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 rot="5400000">
            <a:off x="2358216" y="1785926"/>
            <a:ext cx="1713718" cy="794"/>
          </a:xfrm>
          <a:prstGeom prst="line">
            <a:avLst/>
          </a:prstGeom>
          <a:ln w="38100" cap="rnd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17825" y="1142984"/>
            <a:ext cx="244005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LED </a:t>
            </a: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제어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버튼 제어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부저 제어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4786314" y="3000372"/>
            <a:ext cx="3786214" cy="3306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직사각형 25"/>
          <p:cNvSpPr/>
          <p:nvPr/>
        </p:nvSpPr>
        <p:spPr>
          <a:xfrm>
            <a:off x="6500826" y="4429132"/>
            <a:ext cx="285752" cy="57150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5929322" y="5000636"/>
            <a:ext cx="857256" cy="50006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6286512" y="3714752"/>
            <a:ext cx="714380" cy="71438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꺾인 연결선 29"/>
          <p:cNvCxnSpPr>
            <a:stCxn id="20" idx="3"/>
            <a:endCxn id="28" idx="1"/>
          </p:cNvCxnSpPr>
          <p:nvPr/>
        </p:nvCxnSpPr>
        <p:spPr>
          <a:xfrm>
            <a:off x="4500562" y="3685105"/>
            <a:ext cx="1785950" cy="386837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24" idx="3"/>
            <a:endCxn id="26" idx="1"/>
          </p:cNvCxnSpPr>
          <p:nvPr/>
        </p:nvCxnSpPr>
        <p:spPr>
          <a:xfrm>
            <a:off x="4500562" y="4428060"/>
            <a:ext cx="2000264" cy="286824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꺾인 연결선 37"/>
          <p:cNvCxnSpPr>
            <a:stCxn id="21" idx="3"/>
            <a:endCxn id="27" idx="1"/>
          </p:cNvCxnSpPr>
          <p:nvPr/>
        </p:nvCxnSpPr>
        <p:spPr>
          <a:xfrm>
            <a:off x="4500562" y="5042426"/>
            <a:ext cx="1428760" cy="208243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4"/>
          <p:cNvGrpSpPr/>
          <p:nvPr/>
        </p:nvGrpSpPr>
        <p:grpSpPr>
          <a:xfrm>
            <a:off x="3500430" y="3500438"/>
            <a:ext cx="1000132" cy="1726655"/>
            <a:chOff x="2928926" y="4071942"/>
            <a:chExt cx="500066" cy="1328196"/>
          </a:xfrm>
        </p:grpSpPr>
        <p:sp>
          <p:nvSpPr>
            <p:cNvPr id="20" name="직사각형 19"/>
            <p:cNvSpPr/>
            <p:nvPr/>
          </p:nvSpPr>
          <p:spPr>
            <a:xfrm>
              <a:off x="2928926" y="4071942"/>
              <a:ext cx="500066" cy="28410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b="1" dirty="0" smtClean="0">
                  <a:latin typeface="+mn-ea"/>
                  <a:sym typeface="Wingdings 2"/>
                </a:rPr>
                <a:t>부저</a:t>
              </a:r>
              <a:endParaRPr lang="en-US" altLang="ko-KR" b="1" dirty="0" smtClean="0">
                <a:latin typeface="+mn-ea"/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2928926" y="5116036"/>
              <a:ext cx="500066" cy="28410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b="1" dirty="0" smtClean="0">
                  <a:latin typeface="+mn-ea"/>
                </a:rPr>
                <a:t>버튼</a:t>
              </a:r>
              <a:endParaRPr lang="en-US" altLang="ko-KR" b="1" dirty="0" smtClean="0">
                <a:latin typeface="+mn-ea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928926" y="4643446"/>
              <a:ext cx="500066" cy="28410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b="1" dirty="0" smtClean="0">
                  <a:latin typeface="+mn-ea"/>
                </a:rPr>
                <a:t>LED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en-US" altLang="ko-KR" dirty="0" smtClean="0"/>
              <a:t>LED </a:t>
            </a:r>
            <a:r>
              <a:rPr lang="ko-KR" altLang="en-US" dirty="0" smtClean="0"/>
              <a:t>제어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켜기</a:t>
            </a:r>
            <a:r>
              <a:rPr lang="en-US" altLang="ko-KR" dirty="0" smtClean="0"/>
              <a:t>/</a:t>
            </a:r>
            <a:r>
              <a:rPr lang="ko-KR" altLang="en-US" dirty="0" smtClean="0"/>
              <a:t>끄기</a:t>
            </a:r>
            <a:endParaRPr lang="ko-KR" altLang="en-US" dirty="0"/>
          </a:p>
        </p:txBody>
      </p:sp>
      <p:sp>
        <p:nvSpPr>
          <p:cNvPr id="27" name="직사각형 26"/>
          <p:cNvSpPr/>
          <p:nvPr/>
        </p:nvSpPr>
        <p:spPr>
          <a:xfrm>
            <a:off x="3014025" y="2214554"/>
            <a:ext cx="512987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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추가 블록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“(1)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LED (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켜기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)”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000364" y="1500174"/>
            <a:ext cx="45720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이벤트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클릭했을 때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3000363" y="1857364"/>
            <a:ext cx="423749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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동작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무한 반복하기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3014025" y="2571744"/>
            <a:ext cx="54156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 </a:t>
            </a:r>
            <a:r>
              <a:rPr lang="en-US" altLang="ko-KR" sz="1500" smtClean="0">
                <a:sym typeface="Wingdings 2"/>
              </a:rPr>
              <a:t>LED </a:t>
            </a:r>
            <a:r>
              <a:rPr lang="ko-KR" altLang="en-US" sz="1500" smtClean="0">
                <a:sym typeface="Wingdings 2"/>
              </a:rPr>
              <a:t>번호를 </a:t>
            </a:r>
            <a:r>
              <a:rPr lang="ko-KR" altLang="en-US" sz="1500" dirty="0" smtClean="0">
                <a:sym typeface="Wingdings 2"/>
              </a:rPr>
              <a:t>선택하고 켜기 또는 끄기를 선택한다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3014025" y="2937687"/>
            <a:ext cx="455837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 명령어를 클릭하여 실행한다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1071538" y="3857628"/>
            <a:ext cx="7429552" cy="2714644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643042" y="4143380"/>
            <a:ext cx="2500330" cy="1086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색상과 켜기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/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끄기 명령어를 클릭 후 무선조정기의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변화를  확인 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7" name="타원형 설명선 16"/>
          <p:cNvSpPr/>
          <p:nvPr/>
        </p:nvSpPr>
        <p:spPr>
          <a:xfrm>
            <a:off x="928662" y="3643314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18" name="직사각형 17"/>
          <p:cNvSpPr/>
          <p:nvPr/>
        </p:nvSpPr>
        <p:spPr>
          <a:xfrm>
            <a:off x="1000100" y="3725385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6612743" y="3960025"/>
            <a:ext cx="1585913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500174"/>
            <a:ext cx="18669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7" y="3929066"/>
            <a:ext cx="179488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직사각형 34"/>
          <p:cNvSpPr/>
          <p:nvPr/>
        </p:nvSpPr>
        <p:spPr>
          <a:xfrm>
            <a:off x="3357554" y="5988626"/>
            <a:ext cx="214314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latin typeface="+mn-ea"/>
              </a:rPr>
              <a:t>LED1 </a:t>
            </a:r>
            <a:r>
              <a:rPr lang="ko-KR" altLang="en-US" b="1" dirty="0" smtClean="0">
                <a:latin typeface="+mn-ea"/>
              </a:rPr>
              <a:t>오렌지 </a:t>
            </a:r>
            <a:r>
              <a:rPr lang="en-US" altLang="ko-KR" b="1" dirty="0" smtClean="0">
                <a:latin typeface="+mn-ea"/>
              </a:rPr>
              <a:t>ON</a:t>
            </a:r>
          </a:p>
        </p:txBody>
      </p:sp>
      <p:sp>
        <p:nvSpPr>
          <p:cNvPr id="29" name="타원 28"/>
          <p:cNvSpPr/>
          <p:nvPr/>
        </p:nvSpPr>
        <p:spPr>
          <a:xfrm>
            <a:off x="7215206" y="5000636"/>
            <a:ext cx="285752" cy="214314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꺾인 연결선 29"/>
          <p:cNvCxnSpPr/>
          <p:nvPr/>
        </p:nvCxnSpPr>
        <p:spPr>
          <a:xfrm rot="10800000" flipV="1">
            <a:off x="5500694" y="5143512"/>
            <a:ext cx="1643074" cy="1071570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/>
          <p:cNvSpPr/>
          <p:nvPr/>
        </p:nvSpPr>
        <p:spPr>
          <a:xfrm>
            <a:off x="3175139" y="2322926"/>
            <a:ext cx="450059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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추가 블록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“(1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) LED (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켜기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)”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169118" y="1571612"/>
            <a:ext cx="426040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이벤트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클릭했을 때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3169117" y="1928802"/>
            <a:ext cx="394866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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동작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무한 반복하기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3175139" y="2705387"/>
            <a:ext cx="478634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 </a:t>
            </a:r>
            <a:r>
              <a:rPr lang="en-US" altLang="ko-KR" sz="1500" dirty="0" smtClean="0">
                <a:sym typeface="Wingdings 2"/>
              </a:rPr>
              <a:t>LED </a:t>
            </a:r>
            <a:r>
              <a:rPr lang="ko-KR" altLang="en-US" sz="1500" dirty="0" smtClean="0">
                <a:sym typeface="Wingdings 2"/>
              </a:rPr>
              <a:t>번호를 선택하고 켜기 또는 끄기를 선택한다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3175139" y="3177273"/>
            <a:ext cx="35719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 명령어를 클릭하여 실행한다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1" name="제목 8"/>
          <p:cNvSpPr txBox="1">
            <a:spLocks/>
          </p:cNvSpPr>
          <p:nvPr/>
        </p:nvSpPr>
        <p:spPr>
          <a:xfrm>
            <a:off x="1643043" y="634292"/>
            <a:ext cx="428628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en-US" altLang="ko-KR" dirty="0" smtClean="0"/>
              <a:t>LED </a:t>
            </a:r>
            <a:r>
              <a:rPr lang="ko-KR" altLang="en-US" dirty="0" smtClean="0"/>
              <a:t>제어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깜박이기</a:t>
            </a:r>
            <a:endParaRPr lang="ko-KR" altLang="en-US" dirty="0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1071538" y="4214818"/>
            <a:ext cx="7429552" cy="2286016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1428728" y="4786322"/>
            <a:ext cx="142876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LED1</a:t>
            </a:r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과 </a:t>
            </a:r>
            <a:r>
              <a:rPr lang="en-US" altLang="ko-KR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2</a:t>
            </a:r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 두개가 </a:t>
            </a:r>
            <a:r>
              <a:rPr lang="en-US" altLang="ko-KR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초를 주기로 깜박거린다</a:t>
            </a:r>
            <a:r>
              <a:rPr lang="en-US" altLang="ko-KR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25" name="타원형 설명선 24"/>
          <p:cNvSpPr/>
          <p:nvPr/>
        </p:nvSpPr>
        <p:spPr>
          <a:xfrm>
            <a:off x="928662" y="3929066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26" name="직사각형 25"/>
          <p:cNvSpPr/>
          <p:nvPr/>
        </p:nvSpPr>
        <p:spPr>
          <a:xfrm>
            <a:off x="1000100" y="4011137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2" name="타원형 설명선 31"/>
          <p:cNvSpPr/>
          <p:nvPr/>
        </p:nvSpPr>
        <p:spPr>
          <a:xfrm>
            <a:off x="4714876" y="5286388"/>
            <a:ext cx="714381" cy="500066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pc="-300" dirty="0" smtClean="0">
                <a:solidFill>
                  <a:srgbClr val="C00000"/>
                </a:solidFill>
              </a:rPr>
              <a:t>1</a:t>
            </a:r>
            <a:r>
              <a:rPr lang="ko-KR" altLang="en-US" sz="1400" spc="-300" dirty="0" smtClean="0">
                <a:solidFill>
                  <a:srgbClr val="C00000"/>
                </a:solidFill>
              </a:rPr>
              <a:t>초멈춤</a:t>
            </a:r>
            <a:endParaRPr lang="ko-KR" altLang="en-US" sz="1400" spc="-300" dirty="0">
              <a:solidFill>
                <a:srgbClr val="C00000"/>
              </a:solidFill>
            </a:endParaRPr>
          </a:p>
        </p:txBody>
      </p:sp>
      <p:sp>
        <p:nvSpPr>
          <p:cNvPr id="41" name="타원형 설명선 40"/>
          <p:cNvSpPr/>
          <p:nvPr/>
        </p:nvSpPr>
        <p:spPr>
          <a:xfrm>
            <a:off x="7286644" y="5286388"/>
            <a:ext cx="714380" cy="500066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pc="-300" smtClean="0">
                <a:solidFill>
                  <a:srgbClr val="C00000"/>
                </a:solidFill>
              </a:rPr>
              <a:t>1</a:t>
            </a:r>
            <a:r>
              <a:rPr lang="ko-KR" altLang="en-US" sz="1400" spc="-300" smtClean="0">
                <a:solidFill>
                  <a:srgbClr val="C00000"/>
                </a:solidFill>
              </a:rPr>
              <a:t>초멈춤</a:t>
            </a:r>
            <a:endParaRPr lang="ko-KR" altLang="en-US" sz="1400" spc="-300">
              <a:solidFill>
                <a:srgbClr val="C00000"/>
              </a:solidFill>
            </a:endParaRPr>
          </a:p>
        </p:txBody>
      </p:sp>
      <p:sp>
        <p:nvSpPr>
          <p:cNvPr id="49" name="순서도: 대체 처리 48"/>
          <p:cNvSpPr/>
          <p:nvPr/>
        </p:nvSpPr>
        <p:spPr>
          <a:xfrm>
            <a:off x="3000364" y="4357694"/>
            <a:ext cx="5357850" cy="1928826"/>
          </a:xfrm>
          <a:prstGeom prst="flowChartAlternateProcess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오른쪽 화살표 49"/>
          <p:cNvSpPr/>
          <p:nvPr/>
        </p:nvSpPr>
        <p:spPr>
          <a:xfrm>
            <a:off x="6429388" y="4286256"/>
            <a:ext cx="642942" cy="28575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오른쪽 화살표 50"/>
          <p:cNvSpPr/>
          <p:nvPr/>
        </p:nvSpPr>
        <p:spPr>
          <a:xfrm flipH="1">
            <a:off x="3857620" y="6143456"/>
            <a:ext cx="642942" cy="28575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5929322" y="4302037"/>
            <a:ext cx="85725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bg1"/>
                </a:solidFill>
                <a:latin typeface="+mn-ea"/>
              </a:rPr>
              <a:t>무 한 반 복</a:t>
            </a:r>
            <a:endParaRPr lang="en-US" altLang="ko-KR" sz="1000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4071934" y="6159237"/>
            <a:ext cx="85725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ko-KR" altLang="en-US" sz="1000" smtClean="0">
                <a:solidFill>
                  <a:schemeClr val="bg1"/>
                </a:solidFill>
                <a:latin typeface="+mn-ea"/>
              </a:rPr>
              <a:t>무 한 반 복</a:t>
            </a:r>
            <a:endParaRPr lang="en-US" altLang="ko-KR" sz="1000" smtClean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4500562" y="5500702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>
            <a:off x="5535008" y="5500702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>
            <a:off x="7072330" y="5500702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7"/>
          <p:cNvPicPr>
            <a:picLocks noChangeAspect="1" noChangeArrowheads="1"/>
          </p:cNvPicPr>
          <p:nvPr/>
        </p:nvPicPr>
        <p:blipFill>
          <a:blip r:embed="rId2" cstate="print"/>
          <a:srcRect l="12500" t="19588" r="12500"/>
          <a:stretch>
            <a:fillRect/>
          </a:stretch>
        </p:blipFill>
        <p:spPr bwMode="auto">
          <a:xfrm rot="5400000">
            <a:off x="3464711" y="4964917"/>
            <a:ext cx="85725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 l="16964" t="15048"/>
          <a:stretch>
            <a:fillRect/>
          </a:stretch>
        </p:blipFill>
        <p:spPr bwMode="auto">
          <a:xfrm rot="5400000">
            <a:off x="6029335" y="4972062"/>
            <a:ext cx="857257" cy="120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9" y="1142984"/>
            <a:ext cx="182035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4643446"/>
            <a:ext cx="1071570" cy="36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4714884"/>
            <a:ext cx="1071570" cy="36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9" y="4500571"/>
            <a:ext cx="1357322" cy="645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4572008"/>
            <a:ext cx="1307315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33909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제목 8"/>
          <p:cNvSpPr txBox="1">
            <a:spLocks/>
          </p:cNvSpPr>
          <p:nvPr/>
        </p:nvSpPr>
        <p:spPr>
          <a:xfrm>
            <a:off x="1457037" y="608414"/>
            <a:ext cx="5686732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버튼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변수를 이용한 버튼 값 확인하기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14348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l="2670" b="10685"/>
          <a:stretch>
            <a:fillRect/>
          </a:stretch>
        </p:blipFill>
        <p:spPr bwMode="auto">
          <a:xfrm>
            <a:off x="6500826" y="4429132"/>
            <a:ext cx="161662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직사각형 24"/>
          <p:cNvSpPr/>
          <p:nvPr/>
        </p:nvSpPr>
        <p:spPr>
          <a:xfrm>
            <a:off x="4044073" y="2108612"/>
            <a:ext cx="481420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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데이터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변수 만들기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069952" y="1357298"/>
            <a:ext cx="340314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이벤트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클릭했을 때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069951" y="1714488"/>
            <a:ext cx="478413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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동작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무한 반복하기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와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만약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~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이라면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044073" y="2491073"/>
            <a:ext cx="481420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 팔레트 </a:t>
            </a:r>
            <a:r>
              <a:rPr lang="en-US" altLang="ko-KR" sz="1500" dirty="0" smtClean="0">
                <a:sym typeface="Wingdings" pitchFamily="2" charset="2"/>
              </a:rPr>
              <a:t> </a:t>
            </a:r>
            <a:r>
              <a:rPr lang="ko-KR" altLang="en-US" sz="1500" dirty="0" smtClean="0">
                <a:sym typeface="Wingdings" pitchFamily="2" charset="2"/>
              </a:rPr>
              <a:t>연산 </a:t>
            </a:r>
            <a:r>
              <a:rPr lang="en-US" altLang="ko-KR" sz="1500" dirty="0" smtClean="0">
                <a:sym typeface="Wingdings" pitchFamily="2" charset="2"/>
              </a:rPr>
              <a:t> </a:t>
            </a:r>
            <a:r>
              <a:rPr lang="ko-KR" altLang="en-US" sz="1500" dirty="0" smtClean="0">
                <a:sym typeface="Wingdings" pitchFamily="2" charset="2"/>
              </a:rPr>
              <a:t>비교</a:t>
            </a:r>
            <a:r>
              <a:rPr lang="en-US" altLang="ko-KR" sz="1500" dirty="0" smtClean="0">
                <a:sym typeface="Wingdings" pitchFamily="2" charset="2"/>
              </a:rPr>
              <a:t>(=)</a:t>
            </a:r>
            <a:r>
              <a:rPr lang="ko-KR" altLang="en-US" sz="1500" dirty="0" smtClean="0">
                <a:sym typeface="Wingdings" pitchFamily="2" charset="2"/>
              </a:rPr>
              <a:t> 연산 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044073" y="2891521"/>
            <a:ext cx="481420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 팔레트 </a:t>
            </a:r>
            <a:r>
              <a:rPr lang="en-US" altLang="ko-KR" sz="1500" dirty="0" smtClean="0">
                <a:sym typeface="Wingdings" pitchFamily="2" charset="2"/>
              </a:rPr>
              <a:t> </a:t>
            </a:r>
            <a:r>
              <a:rPr lang="ko-KR" altLang="en-US" sz="1500" dirty="0" smtClean="0">
                <a:sym typeface="Wingdings" pitchFamily="2" charset="2"/>
              </a:rPr>
              <a:t>형태 </a:t>
            </a:r>
            <a:r>
              <a:rPr lang="en-US" altLang="ko-KR" sz="1500" dirty="0" smtClean="0">
                <a:sym typeface="Wingdings" pitchFamily="2" charset="2"/>
              </a:rPr>
              <a:t> {Hello!} </a:t>
            </a:r>
            <a:r>
              <a:rPr lang="ko-KR" altLang="en-US" sz="1500" dirty="0" smtClean="0">
                <a:sym typeface="Wingdings" pitchFamily="2" charset="2"/>
              </a:rPr>
              <a:t>말하기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1071538" y="4286256"/>
            <a:ext cx="7429552" cy="2214578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1928794" y="4572008"/>
            <a:ext cx="3786214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무대창에서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 버튼 변수 값을 확인한다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버튼을 눌렀을 때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= 1</a:t>
            </a: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버튼을 안눌렀을 때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= 0</a:t>
            </a:r>
          </a:p>
        </p:txBody>
      </p:sp>
      <p:sp>
        <p:nvSpPr>
          <p:cNvPr id="33" name="타원형 설명선 32"/>
          <p:cNvSpPr/>
          <p:nvPr/>
        </p:nvSpPr>
        <p:spPr>
          <a:xfrm>
            <a:off x="928662" y="4071942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35" name="직사각형 34"/>
          <p:cNvSpPr/>
          <p:nvPr/>
        </p:nvSpPr>
        <p:spPr>
          <a:xfrm>
            <a:off x="1000100" y="4154013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357422" y="5929330"/>
            <a:ext cx="3143272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latin typeface="+mn-ea"/>
              </a:rPr>
              <a:t>조건이 참</a:t>
            </a:r>
            <a:r>
              <a:rPr lang="en-US" altLang="ko-KR" b="1" dirty="0" smtClean="0">
                <a:latin typeface="+mn-ea"/>
              </a:rPr>
              <a:t>(1)</a:t>
            </a:r>
            <a:r>
              <a:rPr lang="ko-KR" altLang="en-US" b="1" dirty="0" smtClean="0">
                <a:latin typeface="+mn-ea"/>
              </a:rPr>
              <a:t>일때 출력된다</a:t>
            </a:r>
            <a:r>
              <a:rPr lang="en-US" altLang="ko-KR" b="1" dirty="0" smtClean="0">
                <a:latin typeface="+mn-ea"/>
              </a:rPr>
              <a:t>.</a:t>
            </a:r>
          </a:p>
        </p:txBody>
      </p:sp>
      <p:cxnSp>
        <p:nvCxnSpPr>
          <p:cNvPr id="44" name="꺾인 연결선 43"/>
          <p:cNvCxnSpPr/>
          <p:nvPr/>
        </p:nvCxnSpPr>
        <p:spPr>
          <a:xfrm rot="10800000" flipV="1">
            <a:off x="5500694" y="5572140"/>
            <a:ext cx="1714512" cy="500066"/>
          </a:xfrm>
          <a:prstGeom prst="bentConnector3">
            <a:avLst>
              <a:gd name="adj1" fmla="val 50000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357694"/>
            <a:ext cx="181927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" name="직사각형 44"/>
          <p:cNvSpPr/>
          <p:nvPr/>
        </p:nvSpPr>
        <p:spPr>
          <a:xfrm>
            <a:off x="4044074" y="3248711"/>
            <a:ext cx="27860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ym typeface="Wingdings 2"/>
              </a:rPr>
              <a:t> </a:t>
            </a:r>
            <a:r>
              <a:rPr lang="ko-KR" altLang="en-US" sz="1500" dirty="0" smtClean="0">
                <a:sym typeface="Wingdings 2"/>
              </a:rPr>
              <a:t>실행한다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096233"/>
            <a:ext cx="2534554" cy="3332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제목 8"/>
          <p:cNvSpPr txBox="1">
            <a:spLocks/>
          </p:cNvSpPr>
          <p:nvPr/>
        </p:nvSpPr>
        <p:spPr>
          <a:xfrm>
            <a:off x="1571604" y="606561"/>
            <a:ext cx="6500858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버튼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버튼을 이용한 </a:t>
            </a:r>
            <a:r>
              <a:rPr lang="en-US" altLang="ko-KR" dirty="0" smtClean="0"/>
              <a:t>LED </a:t>
            </a:r>
            <a:r>
              <a:rPr lang="ko-KR" altLang="en-US" dirty="0" smtClean="0"/>
              <a:t>제어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40226" y="268476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4000496" y="2643182"/>
            <a:ext cx="481420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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추가블록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LED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켜기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/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끄기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4026375" y="1543432"/>
            <a:ext cx="340314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이벤트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클릭했을 때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4026375" y="1900622"/>
            <a:ext cx="426040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/>
              <a:buChar char="v"/>
            </a:pP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동작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</a:t>
            </a:r>
          </a:p>
          <a:p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    무한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반복하기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 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와 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만약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~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이라면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~</a:t>
            </a:r>
            <a:r>
              <a:rPr lang="ko-KR" altLang="en-US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아니면</a:t>
            </a:r>
            <a:r>
              <a:rPr lang="en-US" altLang="ko-KR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4000497" y="2962959"/>
            <a:ext cx="27860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dirty="0" smtClean="0">
                <a:sym typeface="Wingdings 2"/>
              </a:rPr>
              <a:t></a:t>
            </a:r>
            <a:r>
              <a:rPr lang="en-US" altLang="ko-KR" sz="1500" dirty="0" smtClean="0">
                <a:sym typeface="Wingdings 2"/>
              </a:rPr>
              <a:t> ~</a:t>
            </a:r>
            <a:r>
              <a:rPr lang="ko-KR" altLang="en-US" sz="1500" dirty="0" smtClean="0">
                <a:sym typeface="Wingdings 2"/>
              </a:rPr>
              <a:t>번을 반복한다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4000496" y="3320149"/>
            <a:ext cx="27860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>
                <a:sym typeface="Wingdings 2"/>
              </a:rPr>
              <a:t> </a:t>
            </a:r>
            <a:r>
              <a:rPr lang="ko-KR" altLang="en-US" sz="1500" dirty="0" smtClean="0">
                <a:sym typeface="Wingdings 2"/>
              </a:rPr>
              <a:t>실행한다</a:t>
            </a:r>
            <a:r>
              <a:rPr lang="en-US" altLang="ko-KR" sz="1500" dirty="0" smtClean="0">
                <a:sym typeface="Wingdings 2"/>
              </a:rPr>
              <a:t>.</a:t>
            </a:r>
            <a:endParaRPr lang="en-US" altLang="ko-KR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14414" y="4429132"/>
            <a:ext cx="7500990" cy="2143140"/>
          </a:xfrm>
          <a:prstGeom prst="roundRect">
            <a:avLst>
              <a:gd name="adj" fmla="val 3909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타원형 설명선 65"/>
          <p:cNvSpPr/>
          <p:nvPr/>
        </p:nvSpPr>
        <p:spPr>
          <a:xfrm>
            <a:off x="785786" y="4357694"/>
            <a:ext cx="714380" cy="64294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67" name="직사각형 66"/>
          <p:cNvSpPr/>
          <p:nvPr/>
        </p:nvSpPr>
        <p:spPr>
          <a:xfrm>
            <a:off x="857224" y="4429132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357290" y="4952068"/>
            <a:ext cx="16430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번과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 버튼을 누르면서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LED1, LED2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번을 켜기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/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끄기 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85" name="순서도: 대체 처리 84"/>
          <p:cNvSpPr/>
          <p:nvPr/>
        </p:nvSpPr>
        <p:spPr>
          <a:xfrm>
            <a:off x="3071802" y="4589046"/>
            <a:ext cx="5500726" cy="1768912"/>
          </a:xfrm>
          <a:prstGeom prst="flowChartAlternateProcess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오른쪽 화살표 85"/>
          <p:cNvSpPr/>
          <p:nvPr/>
        </p:nvSpPr>
        <p:spPr>
          <a:xfrm>
            <a:off x="6414108" y="4429132"/>
            <a:ext cx="642942" cy="33502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직사각형 87"/>
          <p:cNvSpPr/>
          <p:nvPr/>
        </p:nvSpPr>
        <p:spPr>
          <a:xfrm>
            <a:off x="5914042" y="4470779"/>
            <a:ext cx="85725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ko-KR" altLang="en-US" sz="1000" smtClean="0">
                <a:solidFill>
                  <a:schemeClr val="bg1"/>
                </a:solidFill>
                <a:latin typeface="+mn-ea"/>
              </a:rPr>
              <a:t>무 한 반 복</a:t>
            </a:r>
            <a:endParaRPr lang="en-US" altLang="ko-KR" sz="1000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9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255570" y="4602686"/>
            <a:ext cx="1143007" cy="151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3" name="자유형 72"/>
          <p:cNvSpPr/>
          <p:nvPr/>
        </p:nvSpPr>
        <p:spPr>
          <a:xfrm>
            <a:off x="3467105" y="5715015"/>
            <a:ext cx="1104895" cy="367823"/>
          </a:xfrm>
          <a:custGeom>
            <a:avLst/>
            <a:gdLst>
              <a:gd name="connsiteX0" fmla="*/ 657225 w 657225"/>
              <a:gd name="connsiteY0" fmla="*/ 0 h 466725"/>
              <a:gd name="connsiteX1" fmla="*/ 0 w 657225"/>
              <a:gd name="connsiteY1" fmla="*/ 0 h 466725"/>
              <a:gd name="connsiteX2" fmla="*/ 0 w 657225"/>
              <a:gd name="connsiteY2" fmla="*/ 466725 h 466725"/>
              <a:gd name="connsiteX3" fmla="*/ 0 w 657225"/>
              <a:gd name="connsiteY3" fmla="*/ 4667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7225" h="466725">
                <a:moveTo>
                  <a:pt x="657225" y="0"/>
                </a:moveTo>
                <a:lnTo>
                  <a:pt x="0" y="0"/>
                </a:lnTo>
                <a:lnTo>
                  <a:pt x="0" y="466725"/>
                </a:lnTo>
                <a:lnTo>
                  <a:pt x="0" y="466725"/>
                </a:lnTo>
              </a:path>
            </a:pathLst>
          </a:custGeom>
          <a:ln>
            <a:solidFill>
              <a:srgbClr val="C000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직사각형 73"/>
          <p:cNvSpPr/>
          <p:nvPr/>
        </p:nvSpPr>
        <p:spPr>
          <a:xfrm>
            <a:off x="2786050" y="5254101"/>
            <a:ext cx="13573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1000" dirty="0" smtClean="0">
                <a:solidFill>
                  <a:srgbClr val="C00000"/>
                </a:solidFill>
                <a:latin typeface="+mn-ea"/>
              </a:rPr>
              <a:t>버튼</a:t>
            </a:r>
            <a:r>
              <a:rPr lang="en-US" altLang="ko-KR" sz="1000" dirty="0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dirty="0" smtClean="0">
                <a:solidFill>
                  <a:srgbClr val="C00000"/>
                </a:solidFill>
                <a:latin typeface="+mn-ea"/>
              </a:rPr>
              <a:t> 눌렀을 때</a:t>
            </a:r>
            <a:endParaRPr lang="en-US" altLang="ko-KR" sz="1000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75" name="자유형 74"/>
          <p:cNvSpPr/>
          <p:nvPr/>
        </p:nvSpPr>
        <p:spPr>
          <a:xfrm flipH="1" flipV="1">
            <a:off x="3571866" y="5500702"/>
            <a:ext cx="1214448" cy="582137"/>
          </a:xfrm>
          <a:custGeom>
            <a:avLst/>
            <a:gdLst>
              <a:gd name="connsiteX0" fmla="*/ 657225 w 657225"/>
              <a:gd name="connsiteY0" fmla="*/ 0 h 466725"/>
              <a:gd name="connsiteX1" fmla="*/ 0 w 657225"/>
              <a:gd name="connsiteY1" fmla="*/ 0 h 466725"/>
              <a:gd name="connsiteX2" fmla="*/ 0 w 657225"/>
              <a:gd name="connsiteY2" fmla="*/ 466725 h 466725"/>
              <a:gd name="connsiteX3" fmla="*/ 0 w 657225"/>
              <a:gd name="connsiteY3" fmla="*/ 4667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7225" h="466725">
                <a:moveTo>
                  <a:pt x="657225" y="0"/>
                </a:moveTo>
                <a:lnTo>
                  <a:pt x="0" y="0"/>
                </a:lnTo>
                <a:lnTo>
                  <a:pt x="0" y="466725"/>
                </a:lnTo>
                <a:lnTo>
                  <a:pt x="0" y="466725"/>
                </a:lnTo>
              </a:path>
            </a:pathLst>
          </a:custGeom>
          <a:ln>
            <a:solidFill>
              <a:srgbClr val="C000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직사각형 75"/>
          <p:cNvSpPr/>
          <p:nvPr/>
        </p:nvSpPr>
        <p:spPr>
          <a:xfrm>
            <a:off x="3786182" y="6072207"/>
            <a:ext cx="121444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rgbClr val="C00000"/>
                </a:solidFill>
                <a:latin typeface="+mn-ea"/>
              </a:rPr>
              <a:t>LED1 </a:t>
            </a:r>
            <a:r>
              <a:rPr lang="ko-KR" altLang="en-US" sz="1000" dirty="0" smtClean="0">
                <a:solidFill>
                  <a:srgbClr val="C00000"/>
                </a:solidFill>
                <a:latin typeface="+mn-ea"/>
              </a:rPr>
              <a:t>켜짐</a:t>
            </a:r>
            <a:endParaRPr lang="en-US" altLang="ko-KR" sz="1000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87" name="오른쪽 화살표 86"/>
          <p:cNvSpPr/>
          <p:nvPr/>
        </p:nvSpPr>
        <p:spPr>
          <a:xfrm flipH="1">
            <a:off x="4714876" y="6215082"/>
            <a:ext cx="642942" cy="33502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사각형 88"/>
          <p:cNvSpPr/>
          <p:nvPr/>
        </p:nvSpPr>
        <p:spPr>
          <a:xfrm>
            <a:off x="5000628" y="6256729"/>
            <a:ext cx="85725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bg1"/>
                </a:solidFill>
                <a:latin typeface="+mn-ea"/>
              </a:rPr>
              <a:t>무 한 반 복</a:t>
            </a:r>
            <a:endParaRPr lang="en-US" altLang="ko-KR" sz="1000" dirty="0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92" name="Picture 5"/>
          <p:cNvPicPr>
            <a:picLocks noChangeAspect="1" noChangeArrowheads="1"/>
          </p:cNvPicPr>
          <p:nvPr/>
        </p:nvPicPr>
        <p:blipFill>
          <a:blip r:embed="rId4" cstate="print"/>
          <a:srcRect l="-3795" t="-1134"/>
          <a:stretch>
            <a:fillRect/>
          </a:stretch>
        </p:blipFill>
        <p:spPr bwMode="auto">
          <a:xfrm rot="5400000">
            <a:off x="6917548" y="4512476"/>
            <a:ext cx="1214448" cy="16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9" name="직사각형 78"/>
          <p:cNvSpPr/>
          <p:nvPr/>
        </p:nvSpPr>
        <p:spPr>
          <a:xfrm>
            <a:off x="5643570" y="5214950"/>
            <a:ext cx="11430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1000" dirty="0" smtClean="0">
                <a:solidFill>
                  <a:srgbClr val="C00000"/>
                </a:solidFill>
                <a:latin typeface="+mn-ea"/>
              </a:rPr>
              <a:t>버튼</a:t>
            </a:r>
            <a:r>
              <a:rPr lang="en-US" altLang="ko-KR" sz="1000" dirty="0" smtClean="0">
                <a:solidFill>
                  <a:srgbClr val="C00000"/>
                </a:solidFill>
                <a:latin typeface="+mn-ea"/>
              </a:rPr>
              <a:t>2</a:t>
            </a:r>
            <a:r>
              <a:rPr lang="ko-KR" altLang="en-US" sz="1000" dirty="0" smtClean="0">
                <a:solidFill>
                  <a:srgbClr val="C00000"/>
                </a:solidFill>
                <a:latin typeface="+mn-ea"/>
              </a:rPr>
              <a:t> 눌렀을 때</a:t>
            </a:r>
            <a:endParaRPr lang="en-US" altLang="ko-KR" sz="1000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80" name="자유형 79"/>
          <p:cNvSpPr/>
          <p:nvPr/>
        </p:nvSpPr>
        <p:spPr>
          <a:xfrm>
            <a:off x="6143636" y="5786453"/>
            <a:ext cx="1214446" cy="296385"/>
          </a:xfrm>
          <a:custGeom>
            <a:avLst/>
            <a:gdLst>
              <a:gd name="connsiteX0" fmla="*/ 657225 w 657225"/>
              <a:gd name="connsiteY0" fmla="*/ 0 h 466725"/>
              <a:gd name="connsiteX1" fmla="*/ 0 w 657225"/>
              <a:gd name="connsiteY1" fmla="*/ 0 h 466725"/>
              <a:gd name="connsiteX2" fmla="*/ 0 w 657225"/>
              <a:gd name="connsiteY2" fmla="*/ 466725 h 466725"/>
              <a:gd name="connsiteX3" fmla="*/ 0 w 657225"/>
              <a:gd name="connsiteY3" fmla="*/ 4667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7225" h="466725">
                <a:moveTo>
                  <a:pt x="657225" y="0"/>
                </a:moveTo>
                <a:lnTo>
                  <a:pt x="0" y="0"/>
                </a:lnTo>
                <a:lnTo>
                  <a:pt x="0" y="466725"/>
                </a:lnTo>
                <a:lnTo>
                  <a:pt x="0" y="466725"/>
                </a:lnTo>
              </a:path>
            </a:pathLst>
          </a:custGeom>
          <a:ln>
            <a:solidFill>
              <a:srgbClr val="C000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/>
          <p:cNvSpPr/>
          <p:nvPr/>
        </p:nvSpPr>
        <p:spPr>
          <a:xfrm>
            <a:off x="6357950" y="6069205"/>
            <a:ext cx="13573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000" dirty="0" smtClean="0">
                <a:solidFill>
                  <a:srgbClr val="C00000"/>
                </a:solidFill>
                <a:latin typeface="+mn-ea"/>
              </a:rPr>
              <a:t>LED2 </a:t>
            </a:r>
            <a:r>
              <a:rPr lang="ko-KR" altLang="en-US" sz="1000" dirty="0" smtClean="0">
                <a:solidFill>
                  <a:srgbClr val="C00000"/>
                </a:solidFill>
                <a:latin typeface="+mn-ea"/>
              </a:rPr>
              <a:t>켜짐</a:t>
            </a:r>
            <a:endParaRPr lang="en-US" altLang="ko-KR" sz="1000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83" name="자유형 82"/>
          <p:cNvSpPr/>
          <p:nvPr/>
        </p:nvSpPr>
        <p:spPr>
          <a:xfrm flipH="1" flipV="1">
            <a:off x="6276986" y="5654211"/>
            <a:ext cx="1152533" cy="428628"/>
          </a:xfrm>
          <a:custGeom>
            <a:avLst/>
            <a:gdLst>
              <a:gd name="connsiteX0" fmla="*/ 657225 w 657225"/>
              <a:gd name="connsiteY0" fmla="*/ 0 h 466725"/>
              <a:gd name="connsiteX1" fmla="*/ 0 w 657225"/>
              <a:gd name="connsiteY1" fmla="*/ 0 h 466725"/>
              <a:gd name="connsiteX2" fmla="*/ 0 w 657225"/>
              <a:gd name="connsiteY2" fmla="*/ 466725 h 466725"/>
              <a:gd name="connsiteX3" fmla="*/ 0 w 657225"/>
              <a:gd name="connsiteY3" fmla="*/ 4667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7225" h="466725">
                <a:moveTo>
                  <a:pt x="657225" y="0"/>
                </a:moveTo>
                <a:lnTo>
                  <a:pt x="0" y="0"/>
                </a:lnTo>
                <a:lnTo>
                  <a:pt x="0" y="466725"/>
                </a:lnTo>
                <a:lnTo>
                  <a:pt x="0" y="466725"/>
                </a:lnTo>
              </a:path>
            </a:pathLst>
          </a:custGeom>
          <a:ln>
            <a:solidFill>
              <a:srgbClr val="C0000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23049</TotalTime>
  <Words>551</Words>
  <Application>Microsoft Office PowerPoint</Application>
  <PresentationFormat>화면 슬라이드 쇼(4:3)</PresentationFormat>
  <Paragraphs>117</Paragraphs>
  <Slides>12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12</vt:i4>
      </vt:variant>
    </vt:vector>
  </HeadingPairs>
  <TitlesOfParts>
    <vt:vector size="16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3969</cp:revision>
  <cp:lastPrinted>2016-04-11T08:38:53Z</cp:lastPrinted>
  <dcterms:created xsi:type="dcterms:W3CDTF">2016-03-30T04:54:04Z</dcterms:created>
  <dcterms:modified xsi:type="dcterms:W3CDTF">2024-05-08T07:07:18Z</dcterms:modified>
</cp:coreProperties>
</file>