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8"/>
  </p:notesMasterIdLst>
  <p:handoutMasterIdLst>
    <p:handoutMasterId r:id="rId19"/>
  </p:handoutMasterIdLst>
  <p:sldIdLst>
    <p:sldId id="258" r:id="rId5"/>
    <p:sldId id="259" r:id="rId6"/>
    <p:sldId id="611" r:id="rId7"/>
    <p:sldId id="612" r:id="rId8"/>
    <p:sldId id="613" r:id="rId9"/>
    <p:sldId id="614" r:id="rId10"/>
    <p:sldId id="610" r:id="rId11"/>
    <p:sldId id="604" r:id="rId12"/>
    <p:sldId id="605" r:id="rId13"/>
    <p:sldId id="598" r:id="rId14"/>
    <p:sldId id="601" r:id="rId15"/>
    <p:sldId id="603" r:id="rId16"/>
    <p:sldId id="606" r:id="rId17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 varScale="1">
        <p:scale>
          <a:sx n="75" d="100"/>
          <a:sy n="75" d="100"/>
        </p:scale>
        <p:origin x="-90" y="-732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6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source=images&amp;cd=&amp;cad=rja&amp;uact=8&amp;ved=0ahUKEwjXw9jJ0frRAhXGF5QKHXVNAmMQjRwIBw&amp;url=http://www.russian-learning.com/russian-test/&amp;bvm=bv.146094739,d.dGo&amp;psig=AFQjCNFMLmguud1_YEyTCXyw87Pvpckg8A&amp;ust=1486441684300152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iconexperience.com/g_collection/icons/?icon=keyboard&amp;psig=AOvVaw30wRkOeZPs4cPbRqNOHzV6&amp;ust=1596008907986000&amp;source=images&amp;cd=vfe&amp;ved=0CAIQjRxqFwoTCOD879K67-oCFQAAAAAdAAAAABAI" TargetMode="External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285852" y="571480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008570" y="1225838"/>
            <a:ext cx="4918533" cy="1560220"/>
            <a:chOff x="4061845" y="1738292"/>
            <a:chExt cx="3688902" cy="2080293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1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제이씨보드 기본코딩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107408" y="1746883"/>
              <a:ext cx="3643339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제이씨보드</a:t>
              </a:r>
              <a:r>
                <a:rPr lang="en-US" altLang="ko-KR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기본코딩</a:t>
              </a:r>
              <a:endParaRPr lang="en-US" altLang="ko-KR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4071934" y="2857496"/>
            <a:ext cx="4093766" cy="3293089"/>
            <a:chOff x="1835556" y="2912745"/>
            <a:chExt cx="4093766" cy="3293089"/>
          </a:xfrm>
        </p:grpSpPr>
        <p:grpSp>
          <p:nvGrpSpPr>
            <p:cNvPr id="72" name="그룹 1028"/>
            <p:cNvGrpSpPr/>
            <p:nvPr/>
          </p:nvGrpSpPr>
          <p:grpSpPr>
            <a:xfrm>
              <a:off x="1835556" y="2912745"/>
              <a:ext cx="4093766" cy="3267062"/>
              <a:chOff x="1068067" y="3875407"/>
              <a:chExt cx="4344758" cy="4356083"/>
            </a:xfrm>
          </p:grpSpPr>
          <p:grpSp>
            <p:nvGrpSpPr>
              <p:cNvPr id="83" name="그룹 1026"/>
              <p:cNvGrpSpPr/>
              <p:nvPr/>
            </p:nvGrpSpPr>
            <p:grpSpPr>
              <a:xfrm>
                <a:off x="1127015" y="3924419"/>
                <a:ext cx="4285810" cy="4307071"/>
                <a:chOff x="1127015" y="3924419"/>
                <a:chExt cx="4285810" cy="4307071"/>
              </a:xfrm>
            </p:grpSpPr>
            <p:sp>
              <p:nvSpPr>
                <p:cNvPr id="94" name="직사각형 93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직사각형 97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직사각형 98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직사각형 99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직사각형 100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직사각형 101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4" name="그룹 52"/>
              <p:cNvGrpSpPr/>
              <p:nvPr/>
            </p:nvGrpSpPr>
            <p:grpSpPr>
              <a:xfrm>
                <a:off x="1068067" y="3875407"/>
                <a:ext cx="4285810" cy="4307071"/>
                <a:chOff x="1127015" y="3924419"/>
                <a:chExt cx="4285810" cy="4307071"/>
              </a:xfrm>
              <a:solidFill>
                <a:srgbClr val="60B9E8"/>
              </a:solidFill>
            </p:grpSpPr>
            <p:sp>
              <p:nvSpPr>
                <p:cNvPr id="85" name="직사각형 84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ko-KR" altLang="en-US" sz="1200">
                    <a:latin typeface="나눔고딕" panose="020D0604000000000000" pitchFamily="50" charset="-127"/>
                    <a:ea typeface="나눔고딕" panose="020D0604000000000000" pitchFamily="50" charset="-127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" name="직사각형 87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" name="직사각형 89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60B9E8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73" name="TextBox 72"/>
            <p:cNvSpPr txBox="1"/>
            <p:nvPr/>
          </p:nvSpPr>
          <p:spPr>
            <a:xfrm>
              <a:off x="3359861" y="3262692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01</a:t>
              </a: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01931" y="4396341"/>
              <a:ext cx="3502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02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28769" y="5528726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03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pic>
          <p:nvPicPr>
            <p:cNvPr id="76" name="그림 7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6158" y="3066233"/>
              <a:ext cx="583370" cy="510134"/>
            </a:xfrm>
            <a:prstGeom prst="rect">
              <a:avLst/>
            </a:prstGeom>
          </p:spPr>
        </p:pic>
        <p:pic>
          <p:nvPicPr>
            <p:cNvPr id="77" name="그림 7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2335" y="4141275"/>
              <a:ext cx="583370" cy="510134"/>
            </a:xfrm>
            <a:prstGeom prst="rect">
              <a:avLst/>
            </a:prstGeom>
          </p:spPr>
        </p:pic>
        <p:pic>
          <p:nvPicPr>
            <p:cNvPr id="78" name="그림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6496" y="5341758"/>
              <a:ext cx="583370" cy="510134"/>
            </a:xfrm>
            <a:prstGeom prst="rect">
              <a:avLst/>
            </a:prstGeom>
          </p:spPr>
        </p:pic>
        <p:pic>
          <p:nvPicPr>
            <p:cNvPr id="79" name="그림 78"/>
            <p:cNvPicPr/>
            <p:nvPr/>
          </p:nvPicPr>
          <p:blipFill>
            <a:blip r:embed="rId6" cstate="print"/>
            <a:srcRect l="1265" t="2817"/>
            <a:stretch>
              <a:fillRect/>
            </a:stretch>
          </p:blipFill>
          <p:spPr bwMode="auto">
            <a:xfrm>
              <a:off x="3291385" y="2964352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그림 79"/>
            <p:cNvPicPr preferRelativeResize="0"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930417" y="4081336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그림 80"/>
            <p:cNvPicPr/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90172" y="5190155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그림 81"/>
            <p:cNvPicPr/>
            <p:nvPr/>
          </p:nvPicPr>
          <p:blipFill>
            <a:blip r:embed="rId9" cstate="print"/>
            <a:srcRect l="4129" r="3902"/>
            <a:stretch>
              <a:fillRect/>
            </a:stretch>
          </p:blipFill>
          <p:spPr bwMode="auto">
            <a:xfrm>
              <a:off x="4663889" y="4085927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53582" y="1957377"/>
            <a:ext cx="1618220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제목 8"/>
          <p:cNvSpPr txBox="1">
            <a:spLocks/>
          </p:cNvSpPr>
          <p:nvPr/>
        </p:nvSpPr>
        <p:spPr>
          <a:xfrm>
            <a:off x="1457037" y="608414"/>
            <a:ext cx="5686732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버튼 </a:t>
            </a:r>
            <a:r>
              <a:rPr lang="ko-KR" altLang="en-US" dirty="0" smtClean="0"/>
              <a:t>값 확인하기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2670" b="10685"/>
          <a:stretch>
            <a:fillRect/>
          </a:stretch>
        </p:blipFill>
        <p:spPr bwMode="auto">
          <a:xfrm>
            <a:off x="6500826" y="4429132"/>
            <a:ext cx="16166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모서리가 둥근 직사각형 30"/>
          <p:cNvSpPr/>
          <p:nvPr/>
        </p:nvSpPr>
        <p:spPr>
          <a:xfrm>
            <a:off x="1071538" y="4286256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1928794" y="4572008"/>
            <a:ext cx="378621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무대창에서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버튼 변수 값을 확인한다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Tab(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탭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을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눌렀을 때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True(1)</a:t>
            </a:r>
            <a:endParaRPr lang="en-US" altLang="ko-KR" sz="15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Tab(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탭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을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안눌렀을 때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False(0)</a:t>
            </a:r>
            <a:endParaRPr lang="en-US" altLang="ko-KR" sz="15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3" name="타원형 설명선 32"/>
          <p:cNvSpPr/>
          <p:nvPr/>
        </p:nvSpPr>
        <p:spPr>
          <a:xfrm>
            <a:off x="928662" y="4071942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35" name="직사각형 34"/>
          <p:cNvSpPr/>
          <p:nvPr/>
        </p:nvSpPr>
        <p:spPr>
          <a:xfrm>
            <a:off x="1000100" y="4154013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357422" y="5929330"/>
            <a:ext cx="3143272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latin typeface="+mn-ea"/>
              </a:rPr>
              <a:t>False</a:t>
            </a:r>
            <a:r>
              <a:rPr lang="ko-KR" altLang="en-US" b="1" dirty="0" smtClean="0">
                <a:latin typeface="+mn-ea"/>
              </a:rPr>
              <a:t>일때 </a:t>
            </a:r>
            <a:r>
              <a:rPr lang="ko-KR" altLang="en-US" b="1" dirty="0" smtClean="0">
                <a:latin typeface="+mn-ea"/>
              </a:rPr>
              <a:t>출력된다</a:t>
            </a:r>
            <a:r>
              <a:rPr lang="en-US" altLang="ko-KR" b="1" dirty="0" smtClean="0">
                <a:latin typeface="+mn-ea"/>
              </a:rPr>
              <a:t>.</a:t>
            </a:r>
          </a:p>
        </p:txBody>
      </p:sp>
      <p:cxnSp>
        <p:nvCxnSpPr>
          <p:cNvPr id="44" name="꺾인 연결선 43"/>
          <p:cNvCxnSpPr/>
          <p:nvPr/>
        </p:nvCxnSpPr>
        <p:spPr>
          <a:xfrm rot="10800000" flipV="1">
            <a:off x="5500694" y="5572140"/>
            <a:ext cx="1714512" cy="500066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571612"/>
            <a:ext cx="406680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4572008"/>
            <a:ext cx="160494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제목 8"/>
          <p:cNvSpPr txBox="1">
            <a:spLocks/>
          </p:cNvSpPr>
          <p:nvPr/>
        </p:nvSpPr>
        <p:spPr>
          <a:xfrm>
            <a:off x="1571604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부저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소리내기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42875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/>
          <a:srcRect l="2670" b="10685"/>
          <a:stretch>
            <a:fillRect/>
          </a:stretch>
        </p:blipFill>
        <p:spPr bwMode="auto">
          <a:xfrm>
            <a:off x="6500826" y="3857628"/>
            <a:ext cx="16166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모서리가 둥근 직사각형 39"/>
          <p:cNvSpPr/>
          <p:nvPr/>
        </p:nvSpPr>
        <p:spPr>
          <a:xfrm>
            <a:off x="428596" y="3714752"/>
            <a:ext cx="8072494" cy="264320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형 설명선 45"/>
          <p:cNvSpPr/>
          <p:nvPr/>
        </p:nvSpPr>
        <p:spPr>
          <a:xfrm>
            <a:off x="428596" y="350043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47" name="직사각형 46"/>
          <p:cNvSpPr/>
          <p:nvPr/>
        </p:nvSpPr>
        <p:spPr>
          <a:xfrm>
            <a:off x="500034" y="3582509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1071538" y="4214818"/>
            <a:ext cx="437367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도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간격으로 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부저에서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무한 반복한다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62" name="Picture 2" descr="Test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797234"/>
            <a:ext cx="571504" cy="573455"/>
          </a:xfrm>
          <a:prstGeom prst="rect">
            <a:avLst/>
          </a:prstGeom>
          <a:noFill/>
        </p:spPr>
      </p:pic>
      <p:sp>
        <p:nvSpPr>
          <p:cNvPr id="63" name="직사각형 62"/>
          <p:cNvSpPr/>
          <p:nvPr/>
        </p:nvSpPr>
        <p:spPr>
          <a:xfrm>
            <a:off x="1285852" y="4643446"/>
            <a:ext cx="4016488" cy="1086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latin typeface="+mn-ea"/>
              </a:rPr>
              <a:t>“</a:t>
            </a:r>
            <a:r>
              <a:rPr lang="ko-KR" altLang="en-US" sz="1500" b="1" dirty="0" smtClean="0">
                <a:latin typeface="+mn-ea"/>
              </a:rPr>
              <a:t>도</a:t>
            </a:r>
            <a:r>
              <a:rPr lang="en-US" altLang="ko-KR" sz="1500" b="1" dirty="0" smtClean="0">
                <a:latin typeface="+mn-ea"/>
              </a:rPr>
              <a:t>~</a:t>
            </a:r>
            <a:r>
              <a:rPr lang="ko-KR" altLang="en-US" sz="1500" b="1" dirty="0" smtClean="0">
                <a:latin typeface="+mn-ea"/>
              </a:rPr>
              <a:t>시</a:t>
            </a:r>
            <a:r>
              <a:rPr lang="en-US" altLang="ko-KR" sz="1500" b="1" dirty="0" smtClean="0">
                <a:latin typeface="+mn-ea"/>
              </a:rPr>
              <a:t>”</a:t>
            </a:r>
            <a:r>
              <a:rPr lang="ko-KR" altLang="en-US" sz="1500" b="1" dirty="0" smtClean="0">
                <a:latin typeface="+mn-ea"/>
              </a:rPr>
              <a:t>까지 음을 다양하게 선택하고 간격시간을 조정하여 </a:t>
            </a:r>
            <a:r>
              <a:rPr lang="ko-KR" altLang="en-US" sz="1500" b="1" dirty="0" err="1" smtClean="0">
                <a:latin typeface="+mn-ea"/>
              </a:rPr>
              <a:t>부저</a:t>
            </a:r>
            <a:r>
              <a:rPr lang="ko-KR" altLang="en-US" sz="1500" b="1" dirty="0" smtClean="0">
                <a:latin typeface="+mn-ea"/>
              </a:rPr>
              <a:t> 소리를 다양하게 </a:t>
            </a:r>
            <a:endParaRPr lang="en-US" altLang="ko-KR" sz="15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확인 해 보도록 한다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1357298"/>
            <a:ext cx="334106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79988" y="4000504"/>
            <a:ext cx="297822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제목 8"/>
          <p:cNvSpPr txBox="1">
            <a:spLocks/>
          </p:cNvSpPr>
          <p:nvPr/>
        </p:nvSpPr>
        <p:spPr>
          <a:xfrm>
            <a:off x="1500166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부저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피아노 만들기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1000100" y="5357826"/>
            <a:ext cx="7429552" cy="85725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형 설명선 36"/>
          <p:cNvSpPr/>
          <p:nvPr/>
        </p:nvSpPr>
        <p:spPr>
          <a:xfrm>
            <a:off x="857224" y="5143512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38" name="직사각형 37"/>
          <p:cNvSpPr/>
          <p:nvPr/>
        </p:nvSpPr>
        <p:spPr>
          <a:xfrm>
            <a:off x="928662" y="5191796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1714480" y="5429264"/>
            <a:ext cx="4857784" cy="740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피아노 건반 대신 키보드의 번호</a:t>
            </a:r>
            <a:r>
              <a:rPr lang="en-US" altLang="ko-KR" sz="1500" b="1" dirty="0" smtClean="0">
                <a:latin typeface="+mn-ea"/>
              </a:rPr>
              <a:t>1~7</a:t>
            </a:r>
            <a:r>
              <a:rPr lang="ko-KR" altLang="en-US" sz="1500" b="1" dirty="0" smtClean="0">
                <a:latin typeface="+mn-ea"/>
              </a:rPr>
              <a:t>까지 이용하여 부저음을 제어하여 피아노를 만든다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7178" name="Picture 10" descr="IconExperience » G-Collection » Keyboard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00" b="11999"/>
          <a:stretch>
            <a:fillRect/>
          </a:stretch>
        </p:blipFill>
        <p:spPr bwMode="auto">
          <a:xfrm>
            <a:off x="6929454" y="5389725"/>
            <a:ext cx="1000132" cy="755113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1500174"/>
            <a:ext cx="574751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제목 8"/>
          <p:cNvSpPr txBox="1">
            <a:spLocks/>
          </p:cNvSpPr>
          <p:nvPr/>
        </p:nvSpPr>
        <p:spPr>
          <a:xfrm>
            <a:off x="1500166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부저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학교종 연주하기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714348" y="5857892"/>
            <a:ext cx="8072494" cy="71021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500166" y="5990814"/>
            <a:ext cx="542928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블록을 클릭하면 무한 반복으로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학교종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이가 연주된다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1" name="타원형 설명선 20"/>
          <p:cNvSpPr/>
          <p:nvPr/>
        </p:nvSpPr>
        <p:spPr>
          <a:xfrm>
            <a:off x="571472" y="564357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22" name="직사각형 21"/>
          <p:cNvSpPr/>
          <p:nvPr/>
        </p:nvSpPr>
        <p:spPr>
          <a:xfrm>
            <a:off x="643480" y="5763300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323" y="1714488"/>
            <a:ext cx="8801677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-7975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000232" y="1607331"/>
            <a:ext cx="200026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887358" y="620688"/>
            <a:ext cx="8256641" cy="5724636"/>
            <a:chOff x="548680" y="719572"/>
            <a:chExt cx="6309320" cy="777686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48680" y="719572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548680" y="2915816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00174" y="719572"/>
              <a:ext cx="5357826" cy="7776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7691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4000" b="1" dirty="0" smtClean="0">
                <a:ln w="139700">
                  <a:solidFill>
                    <a:schemeClr val="bg1"/>
                  </a:solidFill>
                </a:ln>
                <a:solidFill>
                  <a:srgbClr val="78C0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준비하기</a:t>
            </a:r>
            <a:endParaRPr lang="ko-KR" altLang="en-US" sz="4000" b="1" dirty="0">
              <a:ln w="139700">
                <a:solidFill>
                  <a:schemeClr val="bg1"/>
                </a:solidFill>
              </a:ln>
              <a:solidFill>
                <a:srgbClr val="78C0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85918" y="428604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4000" b="1" dirty="0" smtClean="0">
                <a:ln w="76200">
                  <a:noFill/>
                </a:ln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준비하기</a:t>
            </a:r>
            <a:endParaRPr lang="ko-KR" altLang="en-US" sz="4000" b="1" dirty="0">
              <a:ln w="76200">
                <a:noFill/>
              </a:ln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4786314" y="3000372"/>
            <a:ext cx="3786214" cy="3306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직사각형 25"/>
          <p:cNvSpPr/>
          <p:nvPr/>
        </p:nvSpPr>
        <p:spPr>
          <a:xfrm>
            <a:off x="6500826" y="4429132"/>
            <a:ext cx="285752" cy="57150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5929322" y="5000636"/>
            <a:ext cx="857256" cy="50006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286512" y="3714752"/>
            <a:ext cx="714380" cy="71438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>
            <a:stCxn id="20" idx="3"/>
            <a:endCxn id="28" idx="1"/>
          </p:cNvCxnSpPr>
          <p:nvPr/>
        </p:nvCxnSpPr>
        <p:spPr>
          <a:xfrm>
            <a:off x="4500562" y="3685105"/>
            <a:ext cx="1785950" cy="386837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24" idx="3"/>
            <a:endCxn id="26" idx="1"/>
          </p:cNvCxnSpPr>
          <p:nvPr/>
        </p:nvCxnSpPr>
        <p:spPr>
          <a:xfrm>
            <a:off x="4500562" y="4428060"/>
            <a:ext cx="2000264" cy="286824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꺾인 연결선 37"/>
          <p:cNvCxnSpPr>
            <a:stCxn id="21" idx="3"/>
            <a:endCxn id="27" idx="1"/>
          </p:cNvCxnSpPr>
          <p:nvPr/>
        </p:nvCxnSpPr>
        <p:spPr>
          <a:xfrm>
            <a:off x="4500562" y="5042426"/>
            <a:ext cx="1428760" cy="208243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그룹 24"/>
          <p:cNvGrpSpPr/>
          <p:nvPr/>
        </p:nvGrpSpPr>
        <p:grpSpPr>
          <a:xfrm>
            <a:off x="3500430" y="3500438"/>
            <a:ext cx="1000132" cy="1726655"/>
            <a:chOff x="2928926" y="4071942"/>
            <a:chExt cx="500066" cy="1328196"/>
          </a:xfrm>
        </p:grpSpPr>
        <p:sp>
          <p:nvSpPr>
            <p:cNvPr id="20" name="직사각형 19"/>
            <p:cNvSpPr/>
            <p:nvPr/>
          </p:nvSpPr>
          <p:spPr>
            <a:xfrm>
              <a:off x="2928926" y="4071942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latin typeface="+mn-ea"/>
                  <a:sym typeface="Wingdings 2"/>
                </a:rPr>
                <a:t>부저</a:t>
              </a:r>
              <a:endParaRPr lang="en-US" altLang="ko-KR" b="1" dirty="0" smtClean="0">
                <a:latin typeface="+mn-ea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928926" y="5116036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latin typeface="+mn-ea"/>
                </a:rPr>
                <a:t>버튼</a:t>
              </a:r>
              <a:endParaRPr lang="en-US" altLang="ko-KR" b="1" dirty="0" smtClean="0">
                <a:latin typeface="+mn-ea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928926" y="4643446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b="1" dirty="0" smtClean="0">
                  <a:latin typeface="+mn-ea"/>
                </a:rPr>
                <a:t>LED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29132"/>
            <a:ext cx="53816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65941" y="71414"/>
            <a:ext cx="6749265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spc="-150" dirty="0" smtClean="0">
                <a:ln w="3175">
                  <a:noFill/>
                </a:ln>
                <a:effectLst/>
              </a:rPr>
              <a:t>1. USB </a:t>
            </a:r>
            <a:r>
              <a:rPr lang="ko-KR" altLang="en-US" sz="3500" b="1" spc="-150" dirty="0" smtClean="0">
                <a:ln w="3175">
                  <a:noFill/>
                </a:ln>
                <a:effectLst/>
              </a:rPr>
              <a:t>동글과 단말기 연결하기</a:t>
            </a:r>
            <a:endParaRPr lang="en-US" altLang="ko-KR" sz="3500" b="1" spc="-150" dirty="0" smtClean="0">
              <a:ln w="3175">
                <a:noFill/>
              </a:ln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413385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571612"/>
            <a:ext cx="4000528" cy="234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574913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spc="-150" dirty="0" smtClean="0">
                <a:ln w="3175">
                  <a:noFill/>
                </a:ln>
              </a:rPr>
              <a:t>2. </a:t>
            </a:r>
            <a:r>
              <a:rPr lang="ko-KR" altLang="en-US" sz="3500" b="1" spc="-150" dirty="0" smtClean="0">
                <a:ln w="3175">
                  <a:noFill/>
                </a:ln>
              </a:rPr>
              <a:t>엔트리 설치</a:t>
            </a:r>
            <a:endParaRPr lang="en-US" altLang="ko-KR" sz="3500" b="1" spc="-150" dirty="0" smtClean="0">
              <a:ln w="3175">
                <a:noFill/>
              </a:ln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874157" y="4572008"/>
            <a:ext cx="7603120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dirty="0" smtClean="0">
                <a:sym typeface="Wingdings 2"/>
              </a:rPr>
              <a:t>정상 설치 시 바탕화면에 아이콘이 생성된다</a:t>
            </a:r>
            <a:r>
              <a:rPr lang="en-US" altLang="ko-KR" sz="1500" dirty="0" smtClean="0">
                <a:sym typeface="Wingdings 2"/>
              </a:rPr>
              <a:t>.  </a:t>
            </a:r>
            <a:r>
              <a:rPr lang="ko-KR" altLang="en-US" sz="1500" dirty="0" smtClean="0">
                <a:sym typeface="Wingdings 2"/>
              </a:rPr>
              <a:t>아이콘을 클릭하여 프로그램이 정상독작하는지 확인한다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ko-KR" altLang="en-US" sz="1500" dirty="0"/>
          </a:p>
        </p:txBody>
      </p:sp>
      <p:sp>
        <p:nvSpPr>
          <p:cNvPr id="23" name="TextBox 22"/>
          <p:cNvSpPr txBox="1"/>
          <p:nvPr/>
        </p:nvSpPr>
        <p:spPr>
          <a:xfrm>
            <a:off x="761973" y="1071546"/>
            <a:ext cx="51435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b="1" dirty="0" smtClean="0">
                <a:ln w="3175">
                  <a:noFill/>
                </a:ln>
                <a:sym typeface="Wingdings"/>
              </a:rPr>
              <a:t>3.1 </a:t>
            </a:r>
            <a:r>
              <a:rPr lang="ko-KR" altLang="en-US" b="1" dirty="0" smtClean="0">
                <a:ln w="3175">
                  <a:noFill/>
                </a:ln>
                <a:sym typeface="Wingdings"/>
              </a:rPr>
              <a:t> 엔트리 설치하기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857224" y="1553752"/>
            <a:ext cx="7715304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1500" dirty="0" smtClean="0">
                <a:sym typeface="Wingdings 2"/>
              </a:rPr>
              <a:t></a:t>
            </a:r>
            <a:r>
              <a:rPr lang="en-US" altLang="ko-KR" sz="1500" dirty="0" smtClean="0"/>
              <a:t> https://playentry.org/download/offline </a:t>
            </a:r>
            <a:r>
              <a:rPr lang="ko-KR" altLang="en-US" sz="1500" dirty="0" smtClean="0"/>
              <a:t>주소에서 다운로드 하여 실행한다</a:t>
            </a:r>
            <a:r>
              <a:rPr lang="en-US" altLang="ko-KR" sz="15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500" dirty="0" smtClean="0"/>
              <a:t>사용자의 컴퓨터 환경에 맞는 버전으로 선택한다</a:t>
            </a:r>
            <a:r>
              <a:rPr lang="en-US" altLang="ko-KR" sz="1500" dirty="0" smtClean="0"/>
              <a:t>.</a:t>
            </a:r>
            <a:endParaRPr lang="ko-KR" altLang="en-US" sz="1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0270" b="16666"/>
          <a:stretch>
            <a:fillRect/>
          </a:stretch>
        </p:blipFill>
        <p:spPr bwMode="auto">
          <a:xfrm>
            <a:off x="1643042" y="2357430"/>
            <a:ext cx="53530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왼쪽 화살표 14"/>
          <p:cNvSpPr/>
          <p:nvPr/>
        </p:nvSpPr>
        <p:spPr>
          <a:xfrm flipH="1">
            <a:off x="2571736" y="5276503"/>
            <a:ext cx="142876" cy="214314"/>
          </a:xfrm>
          <a:prstGeom prst="lef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462325" y="5356694"/>
            <a:ext cx="214314" cy="18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5214950"/>
            <a:ext cx="6381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/>
          <a:srcRect b="48485"/>
          <a:stretch>
            <a:fillRect/>
          </a:stretch>
        </p:blipFill>
        <p:spPr bwMode="auto">
          <a:xfrm>
            <a:off x="2857488" y="5143512"/>
            <a:ext cx="385765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67866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spc="-150" dirty="0" smtClean="0">
                <a:ln w="3175">
                  <a:noFill/>
                </a:ln>
              </a:rPr>
              <a:t>3. </a:t>
            </a:r>
            <a:r>
              <a:rPr lang="ko-KR" altLang="en-US" sz="3500" b="1" spc="-150" dirty="0" smtClean="0">
                <a:ln w="3175">
                  <a:noFill/>
                </a:ln>
              </a:rPr>
              <a:t>엔트리</a:t>
            </a:r>
            <a:r>
              <a:rPr lang="en-US" altLang="ko-KR" sz="3500" b="1" spc="-150" dirty="0" smtClean="0">
                <a:ln w="3175">
                  <a:noFill/>
                </a:ln>
              </a:rPr>
              <a:t>&amp;</a:t>
            </a:r>
            <a:r>
              <a:rPr lang="ko-KR" altLang="en-US" sz="3500" b="1" spc="-150" dirty="0" smtClean="0">
                <a:ln w="3175">
                  <a:noFill/>
                </a:ln>
              </a:rPr>
              <a:t>단말기 연결하기</a:t>
            </a:r>
            <a:r>
              <a:rPr lang="en-US" altLang="ko-KR" sz="3500" b="1" spc="-150" dirty="0" smtClean="0">
                <a:ln w="3175">
                  <a:noFill/>
                </a:ln>
              </a:rPr>
              <a:t>(1)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57772"/>
            <a:ext cx="54062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타원 15"/>
          <p:cNvSpPr/>
          <p:nvPr/>
        </p:nvSpPr>
        <p:spPr>
          <a:xfrm>
            <a:off x="2554086" y="5672548"/>
            <a:ext cx="500066" cy="50006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214282" y="1428736"/>
            <a:ext cx="3643338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dirty="0" smtClean="0">
                <a:sym typeface="Wingdings 2"/>
              </a:rPr>
              <a:t></a:t>
            </a:r>
            <a:r>
              <a:rPr lang="ko-KR" altLang="en-US" sz="1500" dirty="0" smtClean="0">
                <a:sym typeface="Wingdings 2"/>
              </a:rPr>
              <a:t>블록 </a:t>
            </a:r>
            <a:r>
              <a:rPr lang="en-US" altLang="ko-KR" sz="1500" dirty="0" smtClean="0">
                <a:sym typeface="Wingdings" pitchFamily="2" charset="2"/>
              </a:rPr>
              <a:t> </a:t>
            </a:r>
            <a:r>
              <a:rPr lang="ko-KR" altLang="en-US" sz="1500" dirty="0" smtClean="0">
                <a:sym typeface="Wingdings" pitchFamily="2" charset="2"/>
              </a:rPr>
              <a:t>하드웨어 </a:t>
            </a:r>
            <a:r>
              <a:rPr lang="en-US" altLang="ko-KR" sz="1500" dirty="0" smtClean="0">
                <a:sym typeface="Wingdings" pitchFamily="2" charset="2"/>
              </a:rPr>
              <a:t> “</a:t>
            </a:r>
            <a:r>
              <a:rPr lang="ko-KR" altLang="en-US" sz="1500" dirty="0" smtClean="0">
                <a:sym typeface="Wingdings" pitchFamily="2" charset="2"/>
              </a:rPr>
              <a:t>연결프로그램 열기</a:t>
            </a:r>
            <a:r>
              <a:rPr lang="en-US" altLang="ko-KR" sz="1500" dirty="0" smtClean="0">
                <a:sym typeface="Wingdings" pitchFamily="2" charset="2"/>
              </a:rPr>
              <a:t>”</a:t>
            </a:r>
            <a:r>
              <a:rPr lang="ko-KR" altLang="en-US" sz="1500" dirty="0" smtClean="0">
                <a:sym typeface="Wingdings" pitchFamily="2" charset="2"/>
              </a:rPr>
              <a:t>를 실행한다</a:t>
            </a:r>
            <a:r>
              <a:rPr lang="en-US" altLang="ko-KR" sz="1500" dirty="0" smtClean="0">
                <a:sym typeface="Wingdings" pitchFamily="2" charset="2"/>
              </a:rPr>
              <a:t>. </a:t>
            </a:r>
            <a:endParaRPr lang="ko-KR" altLang="en-US" sz="1500" dirty="0"/>
          </a:p>
        </p:txBody>
      </p:sp>
      <p:sp>
        <p:nvSpPr>
          <p:cNvPr id="34" name="직사각형 33"/>
          <p:cNvSpPr/>
          <p:nvPr/>
        </p:nvSpPr>
        <p:spPr>
          <a:xfrm>
            <a:off x="4143372" y="1404770"/>
            <a:ext cx="457203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dirty="0" smtClean="0">
                <a:sym typeface="Wingdings 2"/>
              </a:rPr>
              <a:t></a:t>
            </a:r>
            <a:r>
              <a:rPr lang="ko-KR" altLang="en-US" sz="1500" dirty="0" smtClean="0">
                <a:sym typeface="Wingdings 2"/>
              </a:rPr>
              <a:t>단말기</a:t>
            </a:r>
            <a:r>
              <a:rPr lang="en-US" altLang="ko-KR" sz="1500" dirty="0" smtClean="0">
                <a:sym typeface="Wingdings 2"/>
              </a:rPr>
              <a:t>(</a:t>
            </a:r>
            <a:r>
              <a:rPr lang="ko-KR" altLang="en-US" sz="1500" dirty="0" smtClean="0">
                <a:sym typeface="Wingdings 2"/>
              </a:rPr>
              <a:t>제이씨보드</a:t>
            </a:r>
            <a:r>
              <a:rPr lang="en-US" altLang="ko-KR" sz="1500" dirty="0" smtClean="0">
                <a:sym typeface="Wingdings 2"/>
              </a:rPr>
              <a:t>) </a:t>
            </a:r>
            <a:r>
              <a:rPr lang="ko-KR" altLang="en-US" sz="1500" dirty="0" smtClean="0">
                <a:sym typeface="Wingdings 2"/>
              </a:rPr>
              <a:t>를 선택한다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ko-KR" altLang="en-US" sz="1500" dirty="0"/>
          </a:p>
        </p:txBody>
      </p:sp>
      <p:sp>
        <p:nvSpPr>
          <p:cNvPr id="35" name="직사각형 34"/>
          <p:cNvSpPr/>
          <p:nvPr/>
        </p:nvSpPr>
        <p:spPr>
          <a:xfrm>
            <a:off x="5143504" y="3677339"/>
            <a:ext cx="3500462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dirty="0" smtClean="0">
                <a:sym typeface="Wingdings 2"/>
              </a:rPr>
              <a:t>”</a:t>
            </a:r>
            <a:r>
              <a:rPr lang="ko-KR" altLang="en-US" sz="1500" dirty="0" smtClean="0">
                <a:sym typeface="Wingdings 2"/>
              </a:rPr>
              <a:t>하드웨어</a:t>
            </a:r>
            <a:r>
              <a:rPr lang="en-US" altLang="ko-KR" sz="1500" dirty="0" smtClean="0">
                <a:sym typeface="Wingdings 2"/>
              </a:rPr>
              <a:t>&gt;</a:t>
            </a:r>
            <a:r>
              <a:rPr lang="ko-KR" altLang="en-US" sz="1500" dirty="0" smtClean="0">
                <a:sym typeface="Wingdings 2"/>
              </a:rPr>
              <a:t>연결 성공</a:t>
            </a:r>
            <a:r>
              <a:rPr lang="en-US" altLang="ko-KR" sz="1500" dirty="0" smtClean="0">
                <a:sym typeface="Wingdings 2"/>
              </a:rPr>
              <a:t>” </a:t>
            </a:r>
            <a:r>
              <a:rPr lang="ko-KR" altLang="en-US" sz="1500" dirty="0" smtClean="0">
                <a:sym typeface="Wingdings 2"/>
              </a:rPr>
              <a:t>메시지 확인</a:t>
            </a:r>
            <a:endParaRPr lang="ko-KR" altLang="en-US" sz="1500" dirty="0"/>
          </a:p>
        </p:txBody>
      </p:sp>
      <p:sp>
        <p:nvSpPr>
          <p:cNvPr id="40" name="직사각형 39"/>
          <p:cNvSpPr/>
          <p:nvPr/>
        </p:nvSpPr>
        <p:spPr>
          <a:xfrm>
            <a:off x="5143504" y="6215082"/>
            <a:ext cx="371477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 smtClean="0">
                <a:solidFill>
                  <a:srgbClr val="FF0000"/>
                </a:solidFill>
                <a:sym typeface="Wingdings 2"/>
              </a:rPr>
              <a:t>본 화면을 닫지 않고 엔트리 화면으로 이동한다</a:t>
            </a:r>
            <a:r>
              <a:rPr lang="en-US" altLang="ko-KR" sz="1200" dirty="0" smtClean="0">
                <a:solidFill>
                  <a:srgbClr val="FF0000"/>
                </a:solidFill>
                <a:sym typeface="Wingdings 2"/>
              </a:rPr>
              <a:t>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b="48834"/>
          <a:stretch>
            <a:fillRect/>
          </a:stretch>
        </p:blipFill>
        <p:spPr bwMode="auto">
          <a:xfrm>
            <a:off x="4357686" y="1857364"/>
            <a:ext cx="4000528" cy="167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타원 24"/>
          <p:cNvSpPr/>
          <p:nvPr/>
        </p:nvSpPr>
        <p:spPr>
          <a:xfrm>
            <a:off x="4572000" y="2643182"/>
            <a:ext cx="785818" cy="78581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꺾인 연결선 33"/>
          <p:cNvCxnSpPr>
            <a:stCxn id="25" idx="3"/>
            <a:endCxn id="27" idx="2"/>
          </p:cNvCxnSpPr>
          <p:nvPr/>
        </p:nvCxnSpPr>
        <p:spPr>
          <a:xfrm rot="16200000" flipH="1">
            <a:off x="4375546" y="3625454"/>
            <a:ext cx="1008055" cy="384986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 33"/>
          <p:cNvCxnSpPr>
            <a:stCxn id="16" idx="0"/>
            <a:endCxn id="25" idx="2"/>
          </p:cNvCxnSpPr>
          <p:nvPr/>
        </p:nvCxnSpPr>
        <p:spPr>
          <a:xfrm rot="5400000" flipH="1" flipV="1">
            <a:off x="2369831" y="3470380"/>
            <a:ext cx="2636457" cy="176788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 b="15502"/>
          <a:stretch>
            <a:fillRect/>
          </a:stretch>
        </p:blipFill>
        <p:spPr bwMode="auto">
          <a:xfrm>
            <a:off x="5286380" y="3929066"/>
            <a:ext cx="3100383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5072066" y="4000504"/>
            <a:ext cx="928694" cy="64294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23241"/>
            <a:ext cx="5929354" cy="454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" name="TextBox 62"/>
          <p:cNvSpPr txBox="1"/>
          <p:nvPr/>
        </p:nvSpPr>
        <p:spPr>
          <a:xfrm>
            <a:off x="428596" y="71414"/>
            <a:ext cx="6786610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spc="-150" dirty="0" smtClean="0">
                <a:ln w="3175">
                  <a:noFill/>
                </a:ln>
              </a:rPr>
              <a:t>4. </a:t>
            </a:r>
            <a:r>
              <a:rPr lang="ko-KR" altLang="en-US" sz="3500" b="1" spc="-150" dirty="0" smtClean="0">
                <a:ln w="3175">
                  <a:noFill/>
                </a:ln>
              </a:rPr>
              <a:t>엔트리</a:t>
            </a:r>
            <a:r>
              <a:rPr lang="en-US" altLang="ko-KR" sz="3500" b="1" spc="-150" dirty="0" smtClean="0">
                <a:ln w="3175">
                  <a:noFill/>
                </a:ln>
              </a:rPr>
              <a:t>&amp;</a:t>
            </a:r>
            <a:r>
              <a:rPr lang="ko-KR" altLang="en-US" sz="3500" b="1" spc="-150" dirty="0" smtClean="0">
                <a:ln w="3175">
                  <a:noFill/>
                </a:ln>
              </a:rPr>
              <a:t>단말기 연결하기</a:t>
            </a:r>
            <a:r>
              <a:rPr lang="en-US" altLang="ko-KR" sz="3500" b="1" spc="-150" dirty="0" smtClean="0">
                <a:ln w="3175">
                  <a:noFill/>
                </a:ln>
              </a:rPr>
              <a:t>(2)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785786" y="1285860"/>
            <a:ext cx="6786610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dirty="0" smtClean="0">
                <a:sym typeface="Wingdings 2"/>
              </a:rPr>
              <a:t>코딩창에서 </a:t>
            </a:r>
            <a:r>
              <a:rPr lang="en-US" altLang="ko-KR" sz="1500" dirty="0" smtClean="0">
                <a:sym typeface="Wingdings 2"/>
              </a:rPr>
              <a:t>“</a:t>
            </a:r>
            <a:r>
              <a:rPr lang="ko-KR" altLang="en-US" sz="1500" dirty="0" smtClean="0">
                <a:sym typeface="Wingdings 2"/>
              </a:rPr>
              <a:t>블록</a:t>
            </a:r>
            <a:r>
              <a:rPr lang="en-US" altLang="ko-KR" sz="1500" dirty="0" smtClean="0">
                <a:sym typeface="Wingdings" pitchFamily="2" charset="2"/>
              </a:rPr>
              <a:t></a:t>
            </a:r>
            <a:r>
              <a:rPr lang="ko-KR" altLang="en-US" sz="1500" dirty="0" smtClean="0">
                <a:sym typeface="Wingdings" pitchFamily="2" charset="2"/>
              </a:rPr>
              <a:t>하드웨어</a:t>
            </a:r>
            <a:r>
              <a:rPr lang="en-US" altLang="ko-KR" sz="1500" dirty="0" smtClean="0">
                <a:sym typeface="Wingdings 2"/>
              </a:rPr>
              <a:t>” </a:t>
            </a:r>
            <a:r>
              <a:rPr lang="ko-KR" altLang="en-US" sz="1500" dirty="0" smtClean="0">
                <a:sym typeface="Wingdings 2"/>
              </a:rPr>
              <a:t>메뉴에 단말기 관련 블록이 나타난다</a:t>
            </a:r>
            <a:r>
              <a:rPr lang="en-US" altLang="ko-KR" sz="1500" dirty="0" smtClean="0">
                <a:sym typeface="Wingdings 2"/>
              </a:rPr>
              <a:t>.</a:t>
            </a:r>
            <a:r>
              <a:rPr lang="ko-KR" altLang="en-US" sz="1500" dirty="0" smtClean="0">
                <a:sym typeface="Wingdings 2"/>
              </a:rPr>
              <a:t> </a:t>
            </a:r>
            <a:endParaRPr lang="ko-KR" altLang="en-US" sz="1500" dirty="0"/>
          </a:p>
        </p:txBody>
      </p:sp>
      <p:sp>
        <p:nvSpPr>
          <p:cNvPr id="29" name="타원 28"/>
          <p:cNvSpPr/>
          <p:nvPr/>
        </p:nvSpPr>
        <p:spPr>
          <a:xfrm>
            <a:off x="3500430" y="2651935"/>
            <a:ext cx="1857388" cy="35719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3357554" y="6366711"/>
            <a:ext cx="3714776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dirty="0" smtClean="0">
                <a:solidFill>
                  <a:srgbClr val="FF0000"/>
                </a:solidFill>
                <a:sym typeface="Wingdings 2"/>
              </a:rPr>
              <a:t>연결된 단말기에 따라 관련블록이 나타난다</a:t>
            </a:r>
            <a:r>
              <a:rPr lang="en-US" altLang="ko-KR" sz="1200" dirty="0" smtClean="0">
                <a:solidFill>
                  <a:srgbClr val="FF0000"/>
                </a:solidFill>
                <a:sym typeface="Wingdings 2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034" y="1214422"/>
            <a:ext cx="428628" cy="42862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20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  <a:sym typeface="Wingdings"/>
              </a:rPr>
              <a:t></a:t>
            </a:r>
            <a:endParaRPr lang="ko-KR" altLang="en-US" sz="2000" dirty="0" smtClean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-7975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000232" y="1607331"/>
            <a:ext cx="200026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9"/>
          <p:cNvGrpSpPr/>
          <p:nvPr/>
        </p:nvGrpSpPr>
        <p:grpSpPr>
          <a:xfrm>
            <a:off x="887358" y="620688"/>
            <a:ext cx="8256641" cy="5724636"/>
            <a:chOff x="548680" y="719572"/>
            <a:chExt cx="6309320" cy="777686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48680" y="719572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548680" y="2915816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00174" y="719572"/>
              <a:ext cx="5357826" cy="7776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7691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smtClean="0">
                <a:ln w="139700">
                  <a:solidFill>
                    <a:schemeClr val="bg1"/>
                  </a:solidFill>
                </a:ln>
                <a:solidFill>
                  <a:srgbClr val="78C0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>
              <a:ln w="139700">
                <a:solidFill>
                  <a:schemeClr val="bg1"/>
                </a:solidFill>
              </a:ln>
              <a:solidFill>
                <a:srgbClr val="78C0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9926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dirty="0" smtClean="0">
                <a:ln w="76200">
                  <a:noFill/>
                </a:ln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 dirty="0">
              <a:ln w="76200">
                <a:noFill/>
              </a:ln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 rot="5400000">
            <a:off x="2358216" y="1785926"/>
            <a:ext cx="1713718" cy="794"/>
          </a:xfrm>
          <a:prstGeom prst="line">
            <a:avLst/>
          </a:prstGeom>
          <a:ln w="38100" cap="rnd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17825" y="1142984"/>
            <a:ext cx="244005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LED 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버튼 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부저 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4786314" y="3000372"/>
            <a:ext cx="3786214" cy="3306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직사각형 25"/>
          <p:cNvSpPr/>
          <p:nvPr/>
        </p:nvSpPr>
        <p:spPr>
          <a:xfrm>
            <a:off x="6500826" y="4429132"/>
            <a:ext cx="285752" cy="57150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5929322" y="5000636"/>
            <a:ext cx="857256" cy="50006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286512" y="3714752"/>
            <a:ext cx="714380" cy="71438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>
            <a:stCxn id="20" idx="3"/>
            <a:endCxn id="28" idx="1"/>
          </p:cNvCxnSpPr>
          <p:nvPr/>
        </p:nvCxnSpPr>
        <p:spPr>
          <a:xfrm>
            <a:off x="4500562" y="3685105"/>
            <a:ext cx="1785950" cy="386837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24" idx="3"/>
            <a:endCxn id="26" idx="1"/>
          </p:cNvCxnSpPr>
          <p:nvPr/>
        </p:nvCxnSpPr>
        <p:spPr>
          <a:xfrm>
            <a:off x="4500562" y="4428060"/>
            <a:ext cx="2000264" cy="286824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꺾인 연결선 37"/>
          <p:cNvCxnSpPr>
            <a:stCxn id="21" idx="3"/>
            <a:endCxn id="27" idx="1"/>
          </p:cNvCxnSpPr>
          <p:nvPr/>
        </p:nvCxnSpPr>
        <p:spPr>
          <a:xfrm>
            <a:off x="4500562" y="5042426"/>
            <a:ext cx="1428760" cy="208243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4"/>
          <p:cNvGrpSpPr/>
          <p:nvPr/>
        </p:nvGrpSpPr>
        <p:grpSpPr>
          <a:xfrm>
            <a:off x="3500430" y="3500438"/>
            <a:ext cx="1000132" cy="1726655"/>
            <a:chOff x="2928926" y="4071942"/>
            <a:chExt cx="500066" cy="1328196"/>
          </a:xfrm>
        </p:grpSpPr>
        <p:sp>
          <p:nvSpPr>
            <p:cNvPr id="20" name="직사각형 19"/>
            <p:cNvSpPr/>
            <p:nvPr/>
          </p:nvSpPr>
          <p:spPr>
            <a:xfrm>
              <a:off x="2928926" y="4071942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latin typeface="+mn-ea"/>
                  <a:sym typeface="Wingdings 2"/>
                </a:rPr>
                <a:t>부저</a:t>
              </a:r>
              <a:endParaRPr lang="en-US" altLang="ko-KR" b="1" dirty="0" smtClean="0">
                <a:latin typeface="+mn-ea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928926" y="5116036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latin typeface="+mn-ea"/>
                </a:rPr>
                <a:t>버튼</a:t>
              </a:r>
              <a:endParaRPr lang="en-US" altLang="ko-KR" b="1" dirty="0" smtClean="0">
                <a:latin typeface="+mn-ea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928926" y="4643446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b="1" dirty="0" smtClean="0">
                  <a:latin typeface="+mn-ea"/>
                </a:rPr>
                <a:t>LED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en-US" altLang="ko-KR" dirty="0" smtClean="0"/>
              <a:t>LED </a:t>
            </a:r>
            <a:r>
              <a:rPr lang="ko-KR" altLang="en-US" dirty="0" smtClean="0"/>
              <a:t>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켜기</a:t>
            </a:r>
            <a:r>
              <a:rPr lang="en-US" altLang="ko-KR" dirty="0" smtClean="0"/>
              <a:t>/</a:t>
            </a:r>
            <a:r>
              <a:rPr lang="ko-KR" altLang="en-US" dirty="0" smtClean="0"/>
              <a:t>끄기</a:t>
            </a:r>
            <a:endParaRPr lang="ko-KR" altLang="en-US" dirty="0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1071538" y="3857628"/>
            <a:ext cx="7429552" cy="2714644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643042" y="4143380"/>
            <a:ext cx="2500330" cy="1086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색상과 켜기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/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끄기 명령어를 클릭 후 무선조정기의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변화를  확인 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7" name="타원형 설명선 16"/>
          <p:cNvSpPr/>
          <p:nvPr/>
        </p:nvSpPr>
        <p:spPr>
          <a:xfrm>
            <a:off x="928662" y="3643314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8" name="직사각형 17"/>
          <p:cNvSpPr/>
          <p:nvPr/>
        </p:nvSpPr>
        <p:spPr>
          <a:xfrm>
            <a:off x="1000100" y="3725385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612743" y="3960025"/>
            <a:ext cx="158591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직사각형 34"/>
          <p:cNvSpPr/>
          <p:nvPr/>
        </p:nvSpPr>
        <p:spPr>
          <a:xfrm>
            <a:off x="3357554" y="5988626"/>
            <a:ext cx="214314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latin typeface="+mn-ea"/>
              </a:rPr>
              <a:t>LED1 </a:t>
            </a:r>
            <a:r>
              <a:rPr lang="ko-KR" altLang="en-US" b="1" dirty="0" smtClean="0">
                <a:latin typeface="+mn-ea"/>
              </a:rPr>
              <a:t>오렌지 </a:t>
            </a:r>
            <a:r>
              <a:rPr lang="en-US" altLang="ko-KR" b="1" dirty="0" smtClean="0">
                <a:latin typeface="+mn-ea"/>
              </a:rPr>
              <a:t>ON</a:t>
            </a:r>
          </a:p>
        </p:txBody>
      </p:sp>
      <p:sp>
        <p:nvSpPr>
          <p:cNvPr id="29" name="타원 28"/>
          <p:cNvSpPr/>
          <p:nvPr/>
        </p:nvSpPr>
        <p:spPr>
          <a:xfrm>
            <a:off x="7215206" y="5000636"/>
            <a:ext cx="285752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/>
          <p:nvPr/>
        </p:nvCxnSpPr>
        <p:spPr>
          <a:xfrm rot="10800000" flipV="1">
            <a:off x="5500694" y="5143512"/>
            <a:ext cx="1643074" cy="1071570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7" y="1428736"/>
            <a:ext cx="298150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286256"/>
            <a:ext cx="190250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1" name="제목 8"/>
          <p:cNvSpPr txBox="1">
            <a:spLocks/>
          </p:cNvSpPr>
          <p:nvPr/>
        </p:nvSpPr>
        <p:spPr>
          <a:xfrm>
            <a:off x="1643043" y="634292"/>
            <a:ext cx="428628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en-US" altLang="ko-KR" dirty="0" smtClean="0"/>
              <a:t>LED </a:t>
            </a:r>
            <a:r>
              <a:rPr lang="ko-KR" altLang="en-US" dirty="0" smtClean="0"/>
              <a:t>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깜박이기</a:t>
            </a:r>
            <a:endParaRPr lang="ko-KR" altLang="en-US" dirty="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785786" y="4500570"/>
            <a:ext cx="7715304" cy="2143140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57224" y="5146688"/>
            <a:ext cx="142876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LED1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과 </a:t>
            </a: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2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endParaRPr lang="en-US" altLang="ko-KR" sz="11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두개가 </a:t>
            </a: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주기로 깜박거린다</a:t>
            </a: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5" name="타원형 설명선 24"/>
          <p:cNvSpPr/>
          <p:nvPr/>
        </p:nvSpPr>
        <p:spPr>
          <a:xfrm>
            <a:off x="928662" y="4143380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26" name="직사각형 25"/>
          <p:cNvSpPr/>
          <p:nvPr/>
        </p:nvSpPr>
        <p:spPr>
          <a:xfrm>
            <a:off x="1000100" y="4225451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타원형 설명선 31"/>
          <p:cNvSpPr/>
          <p:nvPr/>
        </p:nvSpPr>
        <p:spPr>
          <a:xfrm>
            <a:off x="4429124" y="5500702"/>
            <a:ext cx="714381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dirty="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dirty="0" smtClean="0">
                <a:solidFill>
                  <a:srgbClr val="C00000"/>
                </a:solidFill>
              </a:rPr>
              <a:t>초멈춤</a:t>
            </a:r>
            <a:endParaRPr lang="ko-KR" altLang="en-US" sz="1400" spc="-300" dirty="0">
              <a:solidFill>
                <a:srgbClr val="C00000"/>
              </a:solidFill>
            </a:endParaRPr>
          </a:p>
        </p:txBody>
      </p:sp>
      <p:sp>
        <p:nvSpPr>
          <p:cNvPr id="41" name="타원형 설명선 40"/>
          <p:cNvSpPr/>
          <p:nvPr/>
        </p:nvSpPr>
        <p:spPr>
          <a:xfrm>
            <a:off x="7286644" y="5500702"/>
            <a:ext cx="714380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smtClean="0">
                <a:solidFill>
                  <a:srgbClr val="C00000"/>
                </a:solidFill>
              </a:rPr>
              <a:t>초멈춤</a:t>
            </a:r>
            <a:endParaRPr lang="ko-KR" altLang="en-US" sz="1400" spc="-300">
              <a:solidFill>
                <a:srgbClr val="C00000"/>
              </a:solidFill>
            </a:endParaRPr>
          </a:p>
        </p:txBody>
      </p:sp>
      <p:sp>
        <p:nvSpPr>
          <p:cNvPr id="49" name="순서도: 대체 처리 48"/>
          <p:cNvSpPr/>
          <p:nvPr/>
        </p:nvSpPr>
        <p:spPr>
          <a:xfrm>
            <a:off x="2357422" y="4572008"/>
            <a:ext cx="6000792" cy="1928826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오른쪽 화살표 49"/>
          <p:cNvSpPr/>
          <p:nvPr/>
        </p:nvSpPr>
        <p:spPr>
          <a:xfrm>
            <a:off x="6429388" y="4500570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flipH="1">
            <a:off x="3571868" y="6357770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5929322" y="4516351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857620" y="6373551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214810" y="5715016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5249256" y="5715016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7072330" y="5715016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7"/>
          <p:cNvPicPr>
            <a:picLocks noChangeAspect="1" noChangeArrowheads="1"/>
          </p:cNvPicPr>
          <p:nvPr/>
        </p:nvPicPr>
        <p:blipFill>
          <a:blip r:embed="rId2" cstate="print"/>
          <a:srcRect l="12500" t="19588" r="12500"/>
          <a:stretch>
            <a:fillRect/>
          </a:stretch>
        </p:blipFill>
        <p:spPr bwMode="auto">
          <a:xfrm rot="5400000">
            <a:off x="3178959" y="5179231"/>
            <a:ext cx="85725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6964" t="15048"/>
          <a:stretch>
            <a:fillRect/>
          </a:stretch>
        </p:blipFill>
        <p:spPr bwMode="auto">
          <a:xfrm rot="5400000">
            <a:off x="6029335" y="5186376"/>
            <a:ext cx="857257" cy="120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071546"/>
            <a:ext cx="2643206" cy="3326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4643446"/>
            <a:ext cx="1571636" cy="64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4786322"/>
            <a:ext cx="1428760" cy="57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4794045"/>
            <a:ext cx="1175480" cy="34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4929198"/>
            <a:ext cx="1175480" cy="34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23160</TotalTime>
  <Words>315</Words>
  <Application>Microsoft Office PowerPoint</Application>
  <PresentationFormat>화면 슬라이드 쇼(4:3)</PresentationFormat>
  <Paragraphs>79</Paragraphs>
  <Slides>13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3983</cp:revision>
  <cp:lastPrinted>2016-04-11T08:38:53Z</cp:lastPrinted>
  <dcterms:created xsi:type="dcterms:W3CDTF">2016-03-30T04:54:04Z</dcterms:created>
  <dcterms:modified xsi:type="dcterms:W3CDTF">2024-05-16T07:00:55Z</dcterms:modified>
</cp:coreProperties>
</file>