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17"/>
  </p:notesMasterIdLst>
  <p:handoutMasterIdLst>
    <p:handoutMasterId r:id="rId18"/>
  </p:handoutMasterIdLst>
  <p:sldIdLst>
    <p:sldId id="258" r:id="rId5"/>
    <p:sldId id="259" r:id="rId6"/>
    <p:sldId id="592" r:id="rId7"/>
    <p:sldId id="593" r:id="rId8"/>
    <p:sldId id="594" r:id="rId9"/>
    <p:sldId id="595" r:id="rId10"/>
    <p:sldId id="598" r:id="rId11"/>
    <p:sldId id="599" r:id="rId12"/>
    <p:sldId id="600" r:id="rId13"/>
    <p:sldId id="601" r:id="rId14"/>
    <p:sldId id="602" r:id="rId15"/>
    <p:sldId id="603" r:id="rId16"/>
  </p:sldIdLst>
  <p:sldSz cx="9144000" cy="6858000" type="screen4x3"/>
  <p:notesSz cx="6865938" cy="9996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9801"/>
    <a:srgbClr val="FFC000"/>
    <a:srgbClr val="CC3399"/>
    <a:srgbClr val="1555A6"/>
    <a:srgbClr val="009900"/>
    <a:srgbClr val="E2A028"/>
    <a:srgbClr val="C87700"/>
    <a:srgbClr val="33CC33"/>
    <a:srgbClr val="5FBDAD"/>
    <a:srgbClr val="9BCFD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926" autoAdjust="0"/>
    <p:restoredTop sz="95493" autoAdjust="0"/>
  </p:normalViewPr>
  <p:slideViewPr>
    <p:cSldViewPr>
      <p:cViewPr>
        <p:scale>
          <a:sx n="110" d="100"/>
          <a:sy n="110" d="100"/>
        </p:scale>
        <p:origin x="-1644" y="-90"/>
      </p:cViewPr>
      <p:guideLst>
        <p:guide orient="horz" pos="1620"/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148"/>
        <p:guide pos="216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375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375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1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0" tIns="46095" rIns="92190" bIns="4609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5" y="4748334"/>
            <a:ext cx="5492750" cy="4498419"/>
          </a:xfrm>
          <a:prstGeom prst="rect">
            <a:avLst/>
          </a:prstGeom>
        </p:spPr>
        <p:txBody>
          <a:bodyPr vert="horz" lIns="92190" tIns="46095" rIns="92190" bIns="4609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1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0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298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52837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7520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31034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682533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808363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10124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086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4081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02272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6680558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097548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563243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538132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707538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094939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833841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01247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951944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25855344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2022728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3412544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963914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269180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0902968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88185391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051641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3631001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5845252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57065228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smtClean="0"/>
              <a:t>설명설명</a:t>
            </a:r>
            <a:endParaRPr lang="en-US" altLang="ko-KR" smtClean="0"/>
          </a:p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2973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1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0" r:id="rId3"/>
    <p:sldLayoutId id="2147483655" r:id="rId4"/>
    <p:sldLayoutId id="2147483710" r:id="rId5"/>
    <p:sldLayoutId id="2147483711" r:id="rId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2024-05-16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12" Type="http://schemas.openxmlformats.org/officeDocument/2006/relationships/image" Target="../media/image2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11" Type="http://schemas.openxmlformats.org/officeDocument/2006/relationships/hyperlink" Target="https://www.google.com/url?sa=i&amp;url=https://greenew.co.kr/scratch-download/&amp;psig=AOvVaw1MRvMdGXylyiOlBhkJFaBu&amp;ust=1596784236803000&amp;source=images&amp;cd=vfe&amp;ved=0CAIQjRxqFwoTCKjmxv6ChusCFQAAAAAdAAAAABAD" TargetMode="External"/><Relationship Id="rId5" Type="http://schemas.openxmlformats.org/officeDocument/2006/relationships/image" Target="../media/image14.jpe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Relationship Id="rId9" Type="http://schemas.openxmlformats.org/officeDocument/2006/relationships/image" Target="../media/image7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Relationship Id="rId9" Type="http://schemas.openxmlformats.org/officeDocument/2006/relationships/image" Target="../media/image8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hyperlink" Target="http://www.google.co.kr/url?sa=i&amp;rct=j&amp;q=&amp;esrc=s&amp;source=images&amp;cd=&amp;cad=rja&amp;uact=8&amp;ved=0ahUKEwivusmZrcjRAhVHHpQKHdGRAPYQjRwIBw&amp;url=http://www.veryicon.com/icons/internet--web/smooth-social/book-11.html&amp;bvm=bv.144224172,d.dGo&amp;psig=AFQjCNHRnHS8QBgycgdYLt-ZdWiFLoIcXw&amp;ust=1484714079234239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4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55.png"/><Relationship Id="rId18" Type="http://schemas.openxmlformats.org/officeDocument/2006/relationships/image" Target="../media/image6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12" Type="http://schemas.openxmlformats.org/officeDocument/2006/relationships/image" Target="../media/image54.png"/><Relationship Id="rId17" Type="http://schemas.openxmlformats.org/officeDocument/2006/relationships/image" Target="../media/image59.png"/><Relationship Id="rId2" Type="http://schemas.openxmlformats.org/officeDocument/2006/relationships/image" Target="../media/image44.png"/><Relationship Id="rId16" Type="http://schemas.openxmlformats.org/officeDocument/2006/relationships/image" Target="../media/image58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48.png"/><Relationship Id="rId11" Type="http://schemas.openxmlformats.org/officeDocument/2006/relationships/image" Target="../media/image53.png"/><Relationship Id="rId5" Type="http://schemas.openxmlformats.org/officeDocument/2006/relationships/image" Target="../media/image47.png"/><Relationship Id="rId15" Type="http://schemas.openxmlformats.org/officeDocument/2006/relationships/image" Target="../media/image57.png"/><Relationship Id="rId10" Type="http://schemas.openxmlformats.org/officeDocument/2006/relationships/image" Target="../media/image52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Relationship Id="rId14" Type="http://schemas.openxmlformats.org/officeDocument/2006/relationships/image" Target="../media/image5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13" Type="http://schemas.openxmlformats.org/officeDocument/2006/relationships/image" Target="../media/image68.png"/><Relationship Id="rId3" Type="http://schemas.openxmlformats.org/officeDocument/2006/relationships/image" Target="../media/image44.png"/><Relationship Id="rId7" Type="http://schemas.openxmlformats.org/officeDocument/2006/relationships/image" Target="../media/image59.png"/><Relationship Id="rId12" Type="http://schemas.openxmlformats.org/officeDocument/2006/relationships/image" Target="../media/image6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63.png"/><Relationship Id="rId11" Type="http://schemas.openxmlformats.org/officeDocument/2006/relationships/image" Target="../media/image66.png"/><Relationship Id="rId5" Type="http://schemas.openxmlformats.org/officeDocument/2006/relationships/image" Target="../media/image62.png"/><Relationship Id="rId10" Type="http://schemas.openxmlformats.org/officeDocument/2006/relationships/image" Target="../media/image65.png"/><Relationship Id="rId4" Type="http://schemas.openxmlformats.org/officeDocument/2006/relationships/image" Target="../media/image61.png"/><Relationship Id="rId9" Type="http://schemas.openxmlformats.org/officeDocument/2006/relationships/image" Target="../media/image5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직사각형 10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1A4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/>
              <a:t> </a:t>
            </a:r>
            <a:endParaRPr lang="ko-KR" altLang="en-US"/>
          </a:p>
        </p:txBody>
      </p:sp>
      <p:sp>
        <p:nvSpPr>
          <p:cNvPr id="67" name="TextBox 66"/>
          <p:cNvSpPr txBox="1"/>
          <p:nvPr/>
        </p:nvSpPr>
        <p:spPr>
          <a:xfrm>
            <a:off x="4022040" y="1071546"/>
            <a:ext cx="4857786" cy="1553777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/>
          <a:p>
            <a:r>
              <a:rPr lang="ko-KR" altLang="en-US" sz="4100" dirty="0" smtClean="0">
                <a:solidFill>
                  <a:schemeClr val="bg1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제이씨보드</a:t>
            </a:r>
            <a:r>
              <a:rPr lang="en-US" altLang="ko-KR" sz="4100" dirty="0" smtClean="0">
                <a:solidFill>
                  <a:schemeClr val="bg1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&amp;</a:t>
            </a:r>
          </a:p>
          <a:p>
            <a:r>
              <a:rPr lang="ko-KR" altLang="en-US" sz="4100" dirty="0" smtClean="0">
                <a:solidFill>
                  <a:schemeClr val="bg1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스크래치기초코딩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4037428" y="1071546"/>
            <a:ext cx="4857786" cy="1553777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/>
          <a:p>
            <a:r>
              <a:rPr lang="ko-KR" altLang="en-US" sz="40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제이씨보드</a:t>
            </a:r>
            <a:r>
              <a:rPr lang="en-US" altLang="ko-KR" sz="40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&amp;</a:t>
            </a:r>
          </a:p>
          <a:p>
            <a:r>
              <a:rPr lang="ko-KR" altLang="en-US" sz="40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스크래치기초코딩</a:t>
            </a:r>
          </a:p>
        </p:txBody>
      </p:sp>
      <p:grpSp>
        <p:nvGrpSpPr>
          <p:cNvPr id="69" name="그룹 68"/>
          <p:cNvGrpSpPr/>
          <p:nvPr/>
        </p:nvGrpSpPr>
        <p:grpSpPr>
          <a:xfrm>
            <a:off x="4071934" y="2857496"/>
            <a:ext cx="4093766" cy="3293089"/>
            <a:chOff x="1835556" y="2912745"/>
            <a:chExt cx="4093766" cy="3293089"/>
          </a:xfrm>
        </p:grpSpPr>
        <p:grpSp>
          <p:nvGrpSpPr>
            <p:cNvPr id="72" name="그룹 1028"/>
            <p:cNvGrpSpPr/>
            <p:nvPr/>
          </p:nvGrpSpPr>
          <p:grpSpPr>
            <a:xfrm>
              <a:off x="1835556" y="2912745"/>
              <a:ext cx="4093766" cy="3267062"/>
              <a:chOff x="1068067" y="3875407"/>
              <a:chExt cx="4344758" cy="4356083"/>
            </a:xfrm>
          </p:grpSpPr>
          <p:grpSp>
            <p:nvGrpSpPr>
              <p:cNvPr id="83" name="그룹 1026"/>
              <p:cNvGrpSpPr/>
              <p:nvPr/>
            </p:nvGrpSpPr>
            <p:grpSpPr>
              <a:xfrm>
                <a:off x="1127015" y="3924419"/>
                <a:ext cx="4285810" cy="4307071"/>
                <a:chOff x="1127015" y="3924419"/>
                <a:chExt cx="4285810" cy="4307071"/>
              </a:xfrm>
            </p:grpSpPr>
            <p:sp>
              <p:nvSpPr>
                <p:cNvPr id="94" name="직사각형 93"/>
                <p:cNvSpPr/>
                <p:nvPr/>
              </p:nvSpPr>
              <p:spPr>
                <a:xfrm>
                  <a:off x="1127015" y="3924419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5" name="직사각형 94"/>
                <p:cNvSpPr/>
                <p:nvPr/>
              </p:nvSpPr>
              <p:spPr>
                <a:xfrm>
                  <a:off x="2585844" y="3924419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6" name="직사각형 95"/>
                <p:cNvSpPr/>
                <p:nvPr/>
              </p:nvSpPr>
              <p:spPr>
                <a:xfrm>
                  <a:off x="4044673" y="3924419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7" name="직사각형 96"/>
                <p:cNvSpPr/>
                <p:nvPr/>
              </p:nvSpPr>
              <p:spPr>
                <a:xfrm>
                  <a:off x="1127015" y="5393878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8" name="직사각형 97"/>
                <p:cNvSpPr/>
                <p:nvPr/>
              </p:nvSpPr>
              <p:spPr>
                <a:xfrm>
                  <a:off x="2585844" y="5393878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9" name="직사각형 98"/>
                <p:cNvSpPr/>
                <p:nvPr/>
              </p:nvSpPr>
              <p:spPr>
                <a:xfrm>
                  <a:off x="4044673" y="5393878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0" name="직사각형 99"/>
                <p:cNvSpPr/>
                <p:nvPr/>
              </p:nvSpPr>
              <p:spPr>
                <a:xfrm>
                  <a:off x="1127015" y="6863338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1" name="직사각형 100"/>
                <p:cNvSpPr/>
                <p:nvPr/>
              </p:nvSpPr>
              <p:spPr>
                <a:xfrm>
                  <a:off x="2585844" y="6863338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2" name="직사각형 101"/>
                <p:cNvSpPr/>
                <p:nvPr/>
              </p:nvSpPr>
              <p:spPr>
                <a:xfrm>
                  <a:off x="4044673" y="6863338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4" name="그룹 52"/>
              <p:cNvGrpSpPr/>
              <p:nvPr/>
            </p:nvGrpSpPr>
            <p:grpSpPr>
              <a:xfrm>
                <a:off x="1068067" y="3875407"/>
                <a:ext cx="4285810" cy="4307071"/>
                <a:chOff x="1127015" y="3924419"/>
                <a:chExt cx="4285810" cy="4307071"/>
              </a:xfrm>
              <a:solidFill>
                <a:srgbClr val="60B9E8"/>
              </a:solidFill>
            </p:grpSpPr>
            <p:sp>
              <p:nvSpPr>
                <p:cNvPr id="85" name="직사각형 84"/>
                <p:cNvSpPr/>
                <p:nvPr/>
              </p:nvSpPr>
              <p:spPr>
                <a:xfrm>
                  <a:off x="1127015" y="3924419"/>
                  <a:ext cx="1368152" cy="1368152"/>
                </a:xfrm>
                <a:prstGeom prst="rect">
                  <a:avLst/>
                </a:prstGeom>
                <a:grpFill/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6" name="직사각형 85"/>
                <p:cNvSpPr/>
                <p:nvPr/>
              </p:nvSpPr>
              <p:spPr>
                <a:xfrm>
                  <a:off x="2585844" y="3924419"/>
                  <a:ext cx="1368152" cy="1368152"/>
                </a:xfrm>
                <a:prstGeom prst="rect">
                  <a:avLst/>
                </a:prstGeom>
                <a:solidFill>
                  <a:srgbClr val="0379AF"/>
                </a:solidFill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ko-KR" altLang="en-US" sz="1200">
                    <a:latin typeface="나눔고딕" panose="020D0604000000000000" pitchFamily="50" charset="-127"/>
                    <a:ea typeface="나눔고딕" panose="020D0604000000000000" pitchFamily="50" charset="-127"/>
                  </a:endParaRPr>
                </a:p>
              </p:txBody>
            </p:sp>
            <p:sp>
              <p:nvSpPr>
                <p:cNvPr id="87" name="직사각형 86"/>
                <p:cNvSpPr/>
                <p:nvPr/>
              </p:nvSpPr>
              <p:spPr>
                <a:xfrm>
                  <a:off x="4044673" y="3924419"/>
                  <a:ext cx="1368152" cy="1368152"/>
                </a:xfrm>
                <a:prstGeom prst="rect">
                  <a:avLst/>
                </a:prstGeom>
                <a:grpFill/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8" name="직사각형 87"/>
                <p:cNvSpPr/>
                <p:nvPr/>
              </p:nvSpPr>
              <p:spPr>
                <a:xfrm>
                  <a:off x="1127015" y="5393878"/>
                  <a:ext cx="1368152" cy="1368152"/>
                </a:xfrm>
                <a:prstGeom prst="rect">
                  <a:avLst/>
                </a:prstGeom>
                <a:solidFill>
                  <a:srgbClr val="0379AF"/>
                </a:solidFill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9" name="직사각형 88"/>
                <p:cNvSpPr/>
                <p:nvPr/>
              </p:nvSpPr>
              <p:spPr>
                <a:xfrm>
                  <a:off x="2585844" y="5393878"/>
                  <a:ext cx="1368152" cy="1368152"/>
                </a:xfrm>
                <a:prstGeom prst="rect">
                  <a:avLst/>
                </a:prstGeom>
                <a:grpFill/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0" name="직사각형 89"/>
                <p:cNvSpPr/>
                <p:nvPr/>
              </p:nvSpPr>
              <p:spPr>
                <a:xfrm>
                  <a:off x="4044673" y="5393878"/>
                  <a:ext cx="1368152" cy="1368152"/>
                </a:xfrm>
                <a:prstGeom prst="rect">
                  <a:avLst/>
                </a:prstGeom>
                <a:grpFill/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1" name="직사각형 90"/>
                <p:cNvSpPr/>
                <p:nvPr/>
              </p:nvSpPr>
              <p:spPr>
                <a:xfrm>
                  <a:off x="1127015" y="6863338"/>
                  <a:ext cx="1368152" cy="1368152"/>
                </a:xfrm>
                <a:prstGeom prst="rect">
                  <a:avLst/>
                </a:prstGeom>
                <a:grpFill/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2" name="직사각형 91"/>
                <p:cNvSpPr/>
                <p:nvPr/>
              </p:nvSpPr>
              <p:spPr>
                <a:xfrm>
                  <a:off x="2585844" y="6863338"/>
                  <a:ext cx="1368152" cy="1368152"/>
                </a:xfrm>
                <a:prstGeom prst="rect">
                  <a:avLst/>
                </a:prstGeom>
                <a:solidFill>
                  <a:srgbClr val="60B9E8"/>
                </a:solidFill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3" name="직사각형 92"/>
                <p:cNvSpPr/>
                <p:nvPr/>
              </p:nvSpPr>
              <p:spPr>
                <a:xfrm>
                  <a:off x="4044673" y="6863338"/>
                  <a:ext cx="1368152" cy="1368152"/>
                </a:xfrm>
                <a:prstGeom prst="rect">
                  <a:avLst/>
                </a:prstGeom>
                <a:solidFill>
                  <a:srgbClr val="0379AF"/>
                </a:solidFill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sp>
          <p:nvSpPr>
            <p:cNvPr id="73" name="TextBox 72"/>
            <p:cNvSpPr txBox="1"/>
            <p:nvPr/>
          </p:nvSpPr>
          <p:spPr>
            <a:xfrm>
              <a:off x="3359861" y="3262692"/>
              <a:ext cx="350262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01</a:t>
              </a:r>
            </a:p>
            <a:p>
              <a:endParaRPr lang="ko-KR" altLang="en-US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901931" y="4396341"/>
              <a:ext cx="35026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 smtClean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02</a:t>
              </a:r>
              <a:endParaRPr lang="en-US" altLang="ko-KR" sz="200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628769" y="5528726"/>
              <a:ext cx="350262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 smtClean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03</a:t>
              </a:r>
              <a:endParaRPr lang="en-US" altLang="ko-KR" sz="200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endParaRPr lang="ko-KR" altLang="en-US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pic>
          <p:nvPicPr>
            <p:cNvPr id="76" name="그림 7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706158" y="3066233"/>
              <a:ext cx="583370" cy="510134"/>
            </a:xfrm>
            <a:prstGeom prst="rect">
              <a:avLst/>
            </a:prstGeom>
          </p:spPr>
        </p:pic>
        <p:pic>
          <p:nvPicPr>
            <p:cNvPr id="77" name="그림 7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292335" y="4141275"/>
              <a:ext cx="583370" cy="510134"/>
            </a:xfrm>
            <a:prstGeom prst="rect">
              <a:avLst/>
            </a:prstGeom>
          </p:spPr>
        </p:pic>
        <p:pic>
          <p:nvPicPr>
            <p:cNvPr id="78" name="그림 7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026496" y="5341758"/>
              <a:ext cx="583370" cy="510134"/>
            </a:xfrm>
            <a:prstGeom prst="rect">
              <a:avLst/>
            </a:prstGeom>
          </p:spPr>
        </p:pic>
        <p:pic>
          <p:nvPicPr>
            <p:cNvPr id="79" name="그림 78"/>
            <p:cNvPicPr/>
            <p:nvPr/>
          </p:nvPicPr>
          <p:blipFill>
            <a:blip r:embed="rId5" cstate="print"/>
            <a:srcRect l="1265" t="2817"/>
            <a:stretch>
              <a:fillRect/>
            </a:stretch>
          </p:blipFill>
          <p:spPr bwMode="auto">
            <a:xfrm>
              <a:off x="3291385" y="2964352"/>
              <a:ext cx="1119370" cy="891000"/>
            </a:xfrm>
            <a:prstGeom prst="foldedCorner">
              <a:avLst>
                <a:gd name="adj" fmla="val 0"/>
              </a:avLst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0" name="그림 79"/>
            <p:cNvPicPr preferRelativeResize="0"/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930417" y="4081336"/>
              <a:ext cx="1119370" cy="891000"/>
            </a:xfrm>
            <a:prstGeom prst="foldedCorner">
              <a:avLst>
                <a:gd name="adj" fmla="val 0"/>
              </a:avLst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1" name="그림 80"/>
            <p:cNvPicPr/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690172" y="5190155"/>
              <a:ext cx="1119370" cy="891000"/>
            </a:xfrm>
            <a:prstGeom prst="foldedCorner">
              <a:avLst>
                <a:gd name="adj" fmla="val 0"/>
              </a:avLst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" name="그림 81"/>
            <p:cNvPicPr/>
            <p:nvPr/>
          </p:nvPicPr>
          <p:blipFill>
            <a:blip r:embed="rId8" cstate="print"/>
            <a:srcRect l="4129" r="3902"/>
            <a:stretch>
              <a:fillRect/>
            </a:stretch>
          </p:blipFill>
          <p:spPr bwMode="auto">
            <a:xfrm>
              <a:off x="4663889" y="4085927"/>
              <a:ext cx="1119370" cy="891000"/>
            </a:xfrm>
            <a:prstGeom prst="foldedCorner">
              <a:avLst>
                <a:gd name="adj" fmla="val 0"/>
              </a:avLst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4" name="그룹 43"/>
          <p:cNvGrpSpPr/>
          <p:nvPr/>
        </p:nvGrpSpPr>
        <p:grpSpPr>
          <a:xfrm>
            <a:off x="1500166" y="1071546"/>
            <a:ext cx="2428892" cy="2411825"/>
            <a:chOff x="1285852" y="1071546"/>
            <a:chExt cx="3013615" cy="2992439"/>
          </a:xfrm>
        </p:grpSpPr>
        <p:grpSp>
          <p:nvGrpSpPr>
            <p:cNvPr id="42" name="그룹 41"/>
            <p:cNvGrpSpPr/>
            <p:nvPr/>
          </p:nvGrpSpPr>
          <p:grpSpPr>
            <a:xfrm>
              <a:off x="1285852" y="1071546"/>
              <a:ext cx="3013615" cy="2992439"/>
              <a:chOff x="2066650" y="1907704"/>
              <a:chExt cx="3166796" cy="3195336"/>
            </a:xfrm>
          </p:grpSpPr>
          <p:pic>
            <p:nvPicPr>
              <p:cNvPr id="63" name="그림 62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2667203" y="1907704"/>
                <a:ext cx="2566243" cy="3195336"/>
              </a:xfrm>
              <a:prstGeom prst="rect">
                <a:avLst/>
              </a:prstGeom>
            </p:spPr>
          </p:pic>
          <p:sp>
            <p:nvSpPr>
              <p:cNvPr id="64" name="타원 63"/>
              <p:cNvSpPr/>
              <p:nvPr/>
            </p:nvSpPr>
            <p:spPr>
              <a:xfrm>
                <a:off x="2066650" y="2559968"/>
                <a:ext cx="2026098" cy="2026098"/>
              </a:xfrm>
              <a:prstGeom prst="ellipse">
                <a:avLst/>
              </a:prstGeom>
              <a:solidFill>
                <a:srgbClr val="31A4D8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" name="타원 64"/>
              <p:cNvSpPr/>
              <p:nvPr/>
            </p:nvSpPr>
            <p:spPr>
              <a:xfrm>
                <a:off x="2226342" y="2719660"/>
                <a:ext cx="1706714" cy="1706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03" name="Picture 2" descr="C:\Users\이미선\Dropbox\창업지원자료\회사 설립 자료\CI_주니랩20140305\로고영문-대.png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1453582" y="2457443"/>
              <a:ext cx="1618220" cy="357190"/>
            </a:xfrm>
            <a:prstGeom prst="rect">
              <a:avLst/>
            </a:prstGeom>
            <a:noFill/>
          </p:spPr>
        </p:pic>
      </p:grpSp>
      <p:pic>
        <p:nvPicPr>
          <p:cNvPr id="43" name="Picture 2" descr="스크래치 3.0 다운로드, 설치 최신버전 (2019년) - greenew">
            <a:hlinkClick r:id="rId11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000100" y="3429000"/>
            <a:ext cx="2786082" cy="278608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168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071678"/>
            <a:ext cx="1428760" cy="4453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직사각형 6"/>
          <p:cNvSpPr/>
          <p:nvPr/>
        </p:nvSpPr>
        <p:spPr>
          <a:xfrm>
            <a:off x="857224" y="1643050"/>
            <a:ext cx="78581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제어는 프로그램 동작 흐름을 제어하는 것으로 코딩에서 가장 중요한 반복과 조건에 따른 선택 기능을 포함한다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 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785786" y="2143116"/>
            <a:ext cx="2119327" cy="610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파레트「제어」 선택 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Wingdings 2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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제어 블록 확인하기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780141" y="2285992"/>
            <a:ext cx="3220883" cy="315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/>
              <a:t>주어진 시간 만큼 실행이 일시정지된다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30" name="직사각형 29"/>
          <p:cNvSpPr/>
          <p:nvPr/>
        </p:nvSpPr>
        <p:spPr>
          <a:xfrm>
            <a:off x="4753682" y="2903586"/>
            <a:ext cx="3879700" cy="315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/>
              <a:t>블록의 안쪽에 위치하는 블록들을 </a:t>
            </a:r>
            <a:r>
              <a:rPr lang="en-US" altLang="ko-KR" sz="1000" dirty="0" smtClean="0"/>
              <a:t>10</a:t>
            </a:r>
            <a:r>
              <a:rPr lang="ko-KR" altLang="en-US" sz="1000" dirty="0" smtClean="0"/>
              <a:t>번 반복해서 실행한다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31" name="직사각형 30"/>
          <p:cNvSpPr/>
          <p:nvPr/>
        </p:nvSpPr>
        <p:spPr>
          <a:xfrm>
            <a:off x="4768323" y="3496268"/>
            <a:ext cx="3879700" cy="315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/>
              <a:t>블록의 안쪽에 위치하는 블록들을 무한반복해서 실행한다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37" name="직사각형 36"/>
          <p:cNvSpPr/>
          <p:nvPr/>
        </p:nvSpPr>
        <p:spPr>
          <a:xfrm>
            <a:off x="4758563" y="4007387"/>
            <a:ext cx="3879700" cy="315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/>
              <a:t>조건에 맞으면 블록의 안쪽에 위치하는 블록들을 실행한다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42" name="직사각형 41"/>
          <p:cNvSpPr/>
          <p:nvPr/>
        </p:nvSpPr>
        <p:spPr>
          <a:xfrm>
            <a:off x="4753682" y="4496250"/>
            <a:ext cx="3879700" cy="532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smtClean="0"/>
              <a:t>만약</a:t>
            </a:r>
            <a:r>
              <a:rPr lang="en-US" altLang="ko-KR" sz="1000" smtClean="0"/>
              <a:t>…</a:t>
            </a:r>
            <a:r>
              <a:rPr lang="ko-KR" altLang="en-US" sz="1000" smtClean="0"/>
              <a:t>라면 주어진 조건에 맞으면</a:t>
            </a:r>
            <a:r>
              <a:rPr lang="en-US" altLang="ko-KR" sz="1000" smtClean="0"/>
              <a:t>(</a:t>
            </a:r>
            <a:r>
              <a:rPr lang="ko-KR" altLang="en-US" sz="1000" smtClean="0"/>
              <a:t>참</a:t>
            </a:r>
            <a:r>
              <a:rPr lang="en-US" altLang="ko-KR" sz="1000" smtClean="0"/>
              <a:t>)</a:t>
            </a:r>
            <a:r>
              <a:rPr lang="ko-KR" altLang="en-US" sz="1000" smtClean="0"/>
              <a:t> 첫번째 블록의 안쪽에 위치하는 블록들을 실행하고</a:t>
            </a:r>
            <a:r>
              <a:rPr lang="en-US" altLang="ko-KR" sz="1000" smtClean="0"/>
              <a:t>, </a:t>
            </a:r>
            <a:r>
              <a:rPr lang="ko-KR" altLang="en-US" sz="1000" smtClean="0"/>
              <a:t>조건에 맞지 않으면</a:t>
            </a:r>
            <a:r>
              <a:rPr lang="en-US" altLang="ko-KR" sz="1000" smtClean="0"/>
              <a:t>(</a:t>
            </a:r>
            <a:r>
              <a:rPr lang="ko-KR" altLang="en-US" sz="1000" smtClean="0"/>
              <a:t>거짓</a:t>
            </a:r>
            <a:r>
              <a:rPr lang="en-US" altLang="ko-KR" sz="1000" smtClean="0"/>
              <a:t>)</a:t>
            </a:r>
            <a:r>
              <a:rPr lang="ko-KR" altLang="en-US" sz="1000" smtClean="0"/>
              <a:t> 두번째 홈의 블록들을 실행한다</a:t>
            </a:r>
            <a:r>
              <a:rPr lang="en-US" altLang="ko-KR" sz="1000" smtClean="0"/>
              <a:t>.</a:t>
            </a:r>
            <a:endParaRPr lang="ko-KR" altLang="en-US" sz="1000"/>
          </a:p>
        </p:txBody>
      </p:sp>
      <p:sp>
        <p:nvSpPr>
          <p:cNvPr id="43" name="직사각형 42"/>
          <p:cNvSpPr/>
          <p:nvPr/>
        </p:nvSpPr>
        <p:spPr>
          <a:xfrm>
            <a:off x="4753682" y="5256715"/>
            <a:ext cx="3879700" cy="315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smtClean="0"/>
              <a:t>주어진 조건이 참이 될때까지 기다린다</a:t>
            </a:r>
            <a:r>
              <a:rPr lang="en-US" altLang="ko-KR" sz="1000" smtClean="0"/>
              <a:t>.</a:t>
            </a:r>
            <a:endParaRPr lang="ko-KR" altLang="en-US" sz="1000"/>
          </a:p>
        </p:txBody>
      </p:sp>
      <p:sp>
        <p:nvSpPr>
          <p:cNvPr id="44" name="직사각형 43"/>
          <p:cNvSpPr/>
          <p:nvPr/>
        </p:nvSpPr>
        <p:spPr>
          <a:xfrm>
            <a:off x="4753682" y="5706671"/>
            <a:ext cx="3879700" cy="315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smtClean="0"/>
              <a:t>주어진 조건이 참이 될때까지 반복한다</a:t>
            </a:r>
            <a:r>
              <a:rPr lang="en-US" altLang="ko-KR" sz="1000" smtClean="0"/>
              <a:t>.</a:t>
            </a:r>
            <a:endParaRPr lang="ko-KR" altLang="en-US" sz="1000"/>
          </a:p>
        </p:txBody>
      </p:sp>
      <p:sp>
        <p:nvSpPr>
          <p:cNvPr id="45" name="직사각형 44"/>
          <p:cNvSpPr/>
          <p:nvPr/>
        </p:nvSpPr>
        <p:spPr>
          <a:xfrm>
            <a:off x="4753682" y="6256847"/>
            <a:ext cx="4318912" cy="315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/>
              <a:t>선택한 스크립트 멈추기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모두멈추기를 실행하면 프로그램 종료된다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cxnSp>
        <p:nvCxnSpPr>
          <p:cNvPr id="49" name="직선 화살표 연결선 48"/>
          <p:cNvCxnSpPr/>
          <p:nvPr/>
        </p:nvCxnSpPr>
        <p:spPr>
          <a:xfrm>
            <a:off x="3901718" y="2419515"/>
            <a:ext cx="885333" cy="1309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직선 화살표 연결선 50"/>
          <p:cNvCxnSpPr/>
          <p:nvPr/>
        </p:nvCxnSpPr>
        <p:spPr>
          <a:xfrm>
            <a:off x="3875259" y="3001571"/>
            <a:ext cx="885333" cy="1309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직선 화살표 연결선 51"/>
          <p:cNvCxnSpPr/>
          <p:nvPr/>
        </p:nvCxnSpPr>
        <p:spPr>
          <a:xfrm>
            <a:off x="3875259" y="3595562"/>
            <a:ext cx="885333" cy="1309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직선 화살표 연결선 52"/>
          <p:cNvCxnSpPr/>
          <p:nvPr/>
        </p:nvCxnSpPr>
        <p:spPr>
          <a:xfrm>
            <a:off x="3875259" y="4143380"/>
            <a:ext cx="885333" cy="1309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직선 화살표 연결선 53"/>
          <p:cNvCxnSpPr/>
          <p:nvPr/>
        </p:nvCxnSpPr>
        <p:spPr>
          <a:xfrm>
            <a:off x="3875259" y="4769492"/>
            <a:ext cx="885333" cy="1309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직선 화살표 연결선 54"/>
          <p:cNvCxnSpPr/>
          <p:nvPr/>
        </p:nvCxnSpPr>
        <p:spPr>
          <a:xfrm>
            <a:off x="4015905" y="5392681"/>
            <a:ext cx="737778" cy="1309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직선 화살표 연결선 55"/>
          <p:cNvCxnSpPr/>
          <p:nvPr/>
        </p:nvCxnSpPr>
        <p:spPr>
          <a:xfrm>
            <a:off x="4015905" y="5839064"/>
            <a:ext cx="737778" cy="1309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직선 화살표 연결선 56"/>
          <p:cNvCxnSpPr/>
          <p:nvPr/>
        </p:nvCxnSpPr>
        <p:spPr>
          <a:xfrm>
            <a:off x="3875259" y="6396386"/>
            <a:ext cx="885333" cy="1309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857224" y="1214422"/>
            <a:ext cx="12382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  <a:sym typeface="Wingdings"/>
              </a:rPr>
              <a:t>제어</a:t>
            </a:r>
            <a:endParaRPr lang="en-US" altLang="ko-KR" sz="1600" b="1" spc="-150" dirty="0" smtClean="0">
              <a:ln w="3175">
                <a:noFill/>
              </a:ln>
              <a:solidFill>
                <a:srgbClr val="CC3399"/>
              </a:solidFill>
            </a:endParaRPr>
          </a:p>
        </p:txBody>
      </p:sp>
      <p:sp>
        <p:nvSpPr>
          <p:cNvPr id="34" name="제목 8"/>
          <p:cNvSpPr txBox="1">
            <a:spLocks/>
          </p:cNvSpPr>
          <p:nvPr/>
        </p:nvSpPr>
        <p:spPr>
          <a:xfrm>
            <a:off x="1571604" y="606561"/>
            <a:ext cx="5715024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제어 </a:t>
            </a:r>
            <a:r>
              <a:rPr lang="en-US" altLang="ko-KR" dirty="0" smtClean="0"/>
              <a:t>- </a:t>
            </a:r>
            <a:r>
              <a:rPr lang="ko-KR" altLang="en-US" dirty="0" smtClean="0"/>
              <a:t>반복하기</a:t>
            </a:r>
            <a:endParaRPr lang="ko-KR" alt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742875" y="285728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3</a:t>
            </a:r>
            <a:endParaRPr lang="ko-KR" altLang="en-US" sz="4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571472" y="500042"/>
            <a:ext cx="74295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  <a:sym typeface="Wingdings"/>
              </a:rPr>
              <a:t>제어 예제 보기</a:t>
            </a:r>
            <a:r>
              <a:rPr lang="en-US" altLang="ko-KR" sz="1600" b="1" spc="-150" dirty="0" smtClean="0">
                <a:ln w="3175">
                  <a:noFill/>
                </a:ln>
                <a:solidFill>
                  <a:srgbClr val="CC3399"/>
                </a:solidFill>
                <a:sym typeface="Wingdings"/>
              </a:rPr>
              <a:t>[Ⅰ] - </a:t>
            </a:r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  <a:sym typeface="Wingdings"/>
              </a:rPr>
              <a:t>반복하기</a:t>
            </a:r>
            <a:endParaRPr lang="en-US" altLang="ko-KR" sz="1600" b="1" spc="-150" dirty="0" smtClean="0">
              <a:ln w="3175">
                <a:noFill/>
              </a:ln>
              <a:solidFill>
                <a:srgbClr val="CC3399"/>
              </a:solidFill>
              <a:sym typeface="Wingdings"/>
            </a:endParaRPr>
          </a:p>
        </p:txBody>
      </p:sp>
      <p:pic>
        <p:nvPicPr>
          <p:cNvPr id="8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078690"/>
            <a:ext cx="7643866" cy="6357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64" name="사각형 설명선 63"/>
          <p:cNvSpPr/>
          <p:nvPr/>
        </p:nvSpPr>
        <p:spPr>
          <a:xfrm>
            <a:off x="857224" y="4274466"/>
            <a:ext cx="3714776" cy="1869178"/>
          </a:xfrm>
          <a:prstGeom prst="wedgeRectCallout">
            <a:avLst>
              <a:gd name="adj1" fmla="val 468"/>
              <a:gd name="adj2" fmla="val -68782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직사각형 68"/>
          <p:cNvSpPr/>
          <p:nvPr/>
        </p:nvSpPr>
        <p:spPr>
          <a:xfrm>
            <a:off x="940445" y="4390337"/>
            <a:ext cx="344104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smtClean="0">
                <a:sym typeface="Wingdings 2"/>
              </a:rPr>
              <a:t></a:t>
            </a:r>
            <a:r>
              <a:rPr lang="en-US" altLang="ko-KR" sz="1000" smtClean="0">
                <a:sym typeface="Wingdings 2"/>
              </a:rPr>
              <a:t>~</a:t>
            </a:r>
            <a:r>
              <a:rPr lang="ko-KR" altLang="en-US" sz="1000" smtClean="0"/>
              <a:t> 명령어를 순서대로 </a:t>
            </a:r>
            <a:r>
              <a:rPr lang="en-US" altLang="ko-KR" sz="1000" smtClean="0">
                <a:sym typeface="Wingdings 2"/>
              </a:rPr>
              <a:t></a:t>
            </a:r>
            <a:r>
              <a:rPr lang="ko-KR" altLang="en-US" sz="1000" smtClean="0">
                <a:sym typeface="Wingdings 2"/>
              </a:rPr>
              <a:t>번 명령어 </a:t>
            </a:r>
            <a:r>
              <a:rPr lang="ko-KR" altLang="en-US" sz="1000" smtClean="0">
                <a:solidFill>
                  <a:srgbClr val="FF0000"/>
                </a:solidFill>
                <a:sym typeface="Wingdings 2"/>
              </a:rPr>
              <a:t>횟수만큼 반복</a:t>
            </a:r>
            <a:r>
              <a:rPr lang="ko-KR" altLang="en-US" sz="1000" smtClean="0">
                <a:sym typeface="Wingdings 2"/>
              </a:rPr>
              <a:t>한다</a:t>
            </a:r>
            <a:r>
              <a:rPr lang="en-US" altLang="ko-KR" sz="1000" smtClean="0">
                <a:sym typeface="Wingdings 2"/>
              </a:rPr>
              <a:t>.</a:t>
            </a:r>
            <a:endParaRPr lang="ko-KR" altLang="en-US" sz="1000"/>
          </a:p>
        </p:txBody>
      </p:sp>
      <p:sp>
        <p:nvSpPr>
          <p:cNvPr id="10" name="직사각형 9"/>
          <p:cNvSpPr/>
          <p:nvPr/>
        </p:nvSpPr>
        <p:spPr>
          <a:xfrm>
            <a:off x="924695" y="4574648"/>
            <a:ext cx="3036212" cy="526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000" dirty="0" smtClean="0">
                <a:sym typeface="Wingdings 2"/>
              </a:rPr>
              <a:t>번 </a:t>
            </a:r>
            <a:r>
              <a:rPr lang="en-US" altLang="ko-KR" sz="1000" dirty="0" smtClean="0">
                <a:sym typeface="Wingdings 2"/>
              </a:rPr>
              <a:t>- </a:t>
            </a:r>
            <a:r>
              <a:rPr lang="ko-KR" altLang="en-US" sz="1000" dirty="0" smtClean="0"/>
              <a:t>스프라이트 좌표 </a:t>
            </a:r>
            <a:r>
              <a:rPr lang="en-US" altLang="ko-KR" sz="1000" dirty="0" smtClean="0"/>
              <a:t>10</a:t>
            </a:r>
            <a:r>
              <a:rPr lang="ko-KR" altLang="en-US" sz="1000" dirty="0" smtClean="0"/>
              <a:t>만큼 앞으로 움직인다</a:t>
            </a:r>
            <a:r>
              <a:rPr lang="en-US" altLang="ko-KR" sz="10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000" dirty="0" smtClean="0">
                <a:sym typeface="Wingdings 2"/>
              </a:rPr>
              <a:t>번 </a:t>
            </a:r>
            <a:r>
              <a:rPr lang="en-US" altLang="ko-KR" sz="1000" dirty="0" smtClean="0">
                <a:sym typeface="Wingdings 2"/>
              </a:rPr>
              <a:t>- </a:t>
            </a:r>
            <a:r>
              <a:rPr lang="ko-KR" altLang="en-US" sz="1000" dirty="0" smtClean="0"/>
              <a:t>스프라이트 </a:t>
            </a:r>
            <a:r>
              <a:rPr lang="en-US" altLang="ko-KR" sz="1000" dirty="0" smtClean="0"/>
              <a:t>1</a:t>
            </a:r>
            <a:r>
              <a:rPr lang="ko-KR" altLang="en-US" sz="1000" dirty="0" smtClean="0"/>
              <a:t>초 기다린다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11" name="사각형 설명선 10"/>
          <p:cNvSpPr/>
          <p:nvPr/>
        </p:nvSpPr>
        <p:spPr>
          <a:xfrm>
            <a:off x="5064016" y="4540100"/>
            <a:ext cx="3643337" cy="1674981"/>
          </a:xfrm>
          <a:prstGeom prst="wedgeRectCallout">
            <a:avLst>
              <a:gd name="adj1" fmla="val 10255"/>
              <a:gd name="adj2" fmla="val -69068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5206892" y="4623328"/>
            <a:ext cx="350851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smtClean="0">
                <a:sym typeface="Wingdings 2"/>
              </a:rPr>
              <a:t></a:t>
            </a:r>
            <a:r>
              <a:rPr lang="en-US" altLang="ko-KR" sz="1000" smtClean="0">
                <a:sym typeface="Wingdings 2"/>
              </a:rPr>
              <a:t>~</a:t>
            </a:r>
            <a:r>
              <a:rPr lang="ko-KR" altLang="en-US" sz="1000" smtClean="0"/>
              <a:t> 명령어를 순서대로 </a:t>
            </a:r>
            <a:r>
              <a:rPr lang="en-US" altLang="ko-KR" sz="1000" smtClean="0">
                <a:sym typeface="Wingdings 2"/>
              </a:rPr>
              <a:t></a:t>
            </a:r>
            <a:r>
              <a:rPr lang="ko-KR" altLang="en-US" sz="1000" smtClean="0">
                <a:sym typeface="Wingdings 2"/>
              </a:rPr>
              <a:t>번 명령어 </a:t>
            </a:r>
            <a:r>
              <a:rPr lang="ko-KR" altLang="en-US" sz="1000" smtClean="0">
                <a:solidFill>
                  <a:srgbClr val="FF0000"/>
                </a:solidFill>
                <a:sym typeface="Wingdings 2"/>
              </a:rPr>
              <a:t>무한 반복</a:t>
            </a:r>
            <a:r>
              <a:rPr lang="ko-KR" altLang="en-US" sz="1000" smtClean="0">
                <a:sym typeface="Wingdings 2"/>
              </a:rPr>
              <a:t>한다</a:t>
            </a:r>
            <a:r>
              <a:rPr lang="en-US" altLang="ko-KR" sz="1000" smtClean="0">
                <a:sym typeface="Wingdings 2"/>
              </a:rPr>
              <a:t>.</a:t>
            </a:r>
            <a:endParaRPr lang="ko-KR" altLang="en-US" sz="1000"/>
          </a:p>
        </p:txBody>
      </p:sp>
      <p:sp>
        <p:nvSpPr>
          <p:cNvPr id="13" name="직사각형 12"/>
          <p:cNvSpPr/>
          <p:nvPr/>
        </p:nvSpPr>
        <p:spPr>
          <a:xfrm>
            <a:off x="5206893" y="4792037"/>
            <a:ext cx="2968740" cy="526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000" dirty="0" smtClean="0">
                <a:sym typeface="Wingdings 2"/>
              </a:rPr>
              <a:t> </a:t>
            </a:r>
            <a:r>
              <a:rPr lang="ko-KR" altLang="en-US" sz="1000" dirty="0" smtClean="0"/>
              <a:t>스프라이트를 좌표 </a:t>
            </a:r>
            <a:r>
              <a:rPr lang="en-US" altLang="ko-KR" sz="1000" dirty="0" smtClean="0"/>
              <a:t>10</a:t>
            </a:r>
            <a:r>
              <a:rPr lang="ko-KR" altLang="en-US" sz="1000" dirty="0" smtClean="0"/>
              <a:t>만큼 앞으로 움직인다</a:t>
            </a:r>
            <a:r>
              <a:rPr lang="en-US" altLang="ko-KR" sz="10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000" dirty="0" smtClean="0">
                <a:sym typeface="Wingdings 2"/>
              </a:rPr>
              <a:t> </a:t>
            </a:r>
            <a:r>
              <a:rPr lang="ko-KR" altLang="en-US" sz="1000" dirty="0" smtClean="0"/>
              <a:t>스프라이트를 </a:t>
            </a:r>
            <a:r>
              <a:rPr lang="en-US" altLang="ko-KR" sz="1000" dirty="0" smtClean="0"/>
              <a:t>1</a:t>
            </a:r>
            <a:r>
              <a:rPr lang="ko-KR" altLang="en-US" sz="1000" dirty="0" smtClean="0"/>
              <a:t>초 기다린다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 l="22959" t="9868" r="19642" b="11184"/>
          <a:stretch>
            <a:fillRect/>
          </a:stretch>
        </p:blipFill>
        <p:spPr bwMode="auto">
          <a:xfrm>
            <a:off x="1059638" y="5129464"/>
            <a:ext cx="569289" cy="48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 l="22959" t="9868" r="19642" b="11184"/>
          <a:stretch>
            <a:fillRect/>
          </a:stretch>
        </p:blipFill>
        <p:spPr bwMode="auto">
          <a:xfrm>
            <a:off x="3016308" y="5129464"/>
            <a:ext cx="569289" cy="48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 l="22959" t="9868" r="19642" b="11184"/>
          <a:stretch>
            <a:fillRect/>
          </a:stretch>
        </p:blipFill>
        <p:spPr bwMode="auto">
          <a:xfrm>
            <a:off x="1569890" y="5129464"/>
            <a:ext cx="569289" cy="48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 l="22959" t="9868" r="19642" b="11184"/>
          <a:stretch>
            <a:fillRect/>
          </a:stretch>
        </p:blipFill>
        <p:spPr bwMode="auto">
          <a:xfrm>
            <a:off x="2042190" y="5129464"/>
            <a:ext cx="569289" cy="48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 l="22959" t="9868" r="19642" b="11184"/>
          <a:stretch>
            <a:fillRect/>
          </a:stretch>
        </p:blipFill>
        <p:spPr bwMode="auto">
          <a:xfrm>
            <a:off x="2514489" y="5129464"/>
            <a:ext cx="569289" cy="48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원호 18"/>
          <p:cNvSpPr/>
          <p:nvPr/>
        </p:nvSpPr>
        <p:spPr>
          <a:xfrm rot="5183252">
            <a:off x="1402852" y="5316357"/>
            <a:ext cx="287242" cy="472300"/>
          </a:xfrm>
          <a:prstGeom prst="arc">
            <a:avLst>
              <a:gd name="adj1" fmla="val 16200000"/>
              <a:gd name="adj2" fmla="val 5685819"/>
            </a:avLst>
          </a:prstGeom>
          <a:ln w="15875">
            <a:solidFill>
              <a:srgbClr val="C00000"/>
            </a:solidFill>
            <a:head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원호 19"/>
          <p:cNvSpPr/>
          <p:nvPr/>
        </p:nvSpPr>
        <p:spPr>
          <a:xfrm rot="5183252">
            <a:off x="1920768" y="5316359"/>
            <a:ext cx="287242" cy="472300"/>
          </a:xfrm>
          <a:prstGeom prst="arc">
            <a:avLst>
              <a:gd name="adj1" fmla="val 16200000"/>
              <a:gd name="adj2" fmla="val 5685819"/>
            </a:avLst>
          </a:prstGeom>
          <a:ln w="15875">
            <a:solidFill>
              <a:srgbClr val="C00000"/>
            </a:solidFill>
            <a:head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원호 20"/>
          <p:cNvSpPr/>
          <p:nvPr/>
        </p:nvSpPr>
        <p:spPr>
          <a:xfrm rot="5183252">
            <a:off x="2393068" y="5316359"/>
            <a:ext cx="287242" cy="472300"/>
          </a:xfrm>
          <a:prstGeom prst="arc">
            <a:avLst>
              <a:gd name="adj1" fmla="val 16200000"/>
              <a:gd name="adj2" fmla="val 5685819"/>
            </a:avLst>
          </a:prstGeom>
          <a:ln w="15875">
            <a:solidFill>
              <a:srgbClr val="C00000"/>
            </a:solidFill>
            <a:head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원호 21"/>
          <p:cNvSpPr/>
          <p:nvPr/>
        </p:nvSpPr>
        <p:spPr>
          <a:xfrm rot="5183252">
            <a:off x="2865368" y="5316359"/>
            <a:ext cx="287242" cy="472300"/>
          </a:xfrm>
          <a:prstGeom prst="arc">
            <a:avLst>
              <a:gd name="adj1" fmla="val 16200000"/>
              <a:gd name="adj2" fmla="val 5685819"/>
            </a:avLst>
          </a:prstGeom>
          <a:ln w="15875">
            <a:solidFill>
              <a:srgbClr val="C00000"/>
            </a:solidFill>
            <a:head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>
            <a:off x="1369693" y="5534162"/>
            <a:ext cx="4048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10</a:t>
            </a:r>
          </a:p>
        </p:txBody>
      </p:sp>
      <p:sp>
        <p:nvSpPr>
          <p:cNvPr id="24" name="직사각형 23"/>
          <p:cNvSpPr/>
          <p:nvPr/>
        </p:nvSpPr>
        <p:spPr>
          <a:xfrm>
            <a:off x="1889379" y="5542143"/>
            <a:ext cx="4048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10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2388980" y="5542143"/>
            <a:ext cx="4048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10</a:t>
            </a:r>
          </a:p>
        </p:txBody>
      </p:sp>
      <p:sp>
        <p:nvSpPr>
          <p:cNvPr id="26" name="직사각형 25"/>
          <p:cNvSpPr/>
          <p:nvPr/>
        </p:nvSpPr>
        <p:spPr>
          <a:xfrm>
            <a:off x="2849675" y="5544388"/>
            <a:ext cx="4048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10</a:t>
            </a:r>
          </a:p>
        </p:txBody>
      </p:sp>
      <p:sp>
        <p:nvSpPr>
          <p:cNvPr id="27" name="직사각형 26"/>
          <p:cNvSpPr/>
          <p:nvPr/>
        </p:nvSpPr>
        <p:spPr>
          <a:xfrm>
            <a:off x="1599409" y="5825985"/>
            <a:ext cx="4048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</a:t>
            </a:r>
            <a:r>
              <a:rPr lang="ko-KR" altLang="en-US" sz="1000" b="1" smtClean="0">
                <a:solidFill>
                  <a:srgbClr val="C00000"/>
                </a:solidFill>
                <a:latin typeface="+mn-ea"/>
              </a:rPr>
              <a:t>초</a:t>
            </a:r>
            <a:endParaRPr lang="en-US" altLang="ko-KR" sz="1000" b="1" smtClean="0">
              <a:solidFill>
                <a:srgbClr val="C00000"/>
              </a:solidFill>
              <a:latin typeface="+mn-ea"/>
            </a:endParaRPr>
          </a:p>
        </p:txBody>
      </p:sp>
      <p:cxnSp>
        <p:nvCxnSpPr>
          <p:cNvPr id="28" name="직선 화살표 연결선 27"/>
          <p:cNvCxnSpPr/>
          <p:nvPr/>
        </p:nvCxnSpPr>
        <p:spPr>
          <a:xfrm rot="5400000">
            <a:off x="1667466" y="5690341"/>
            <a:ext cx="270000" cy="128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화살표 연결선 28"/>
          <p:cNvCxnSpPr/>
          <p:nvPr/>
        </p:nvCxnSpPr>
        <p:spPr>
          <a:xfrm rot="5400000">
            <a:off x="2158564" y="5692449"/>
            <a:ext cx="270000" cy="128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화살표 연결선 29"/>
          <p:cNvCxnSpPr/>
          <p:nvPr/>
        </p:nvCxnSpPr>
        <p:spPr>
          <a:xfrm rot="5400000">
            <a:off x="2620820" y="5700424"/>
            <a:ext cx="270000" cy="128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화살표 연결선 30"/>
          <p:cNvCxnSpPr/>
          <p:nvPr/>
        </p:nvCxnSpPr>
        <p:spPr>
          <a:xfrm rot="5400000">
            <a:off x="3124536" y="5708399"/>
            <a:ext cx="270000" cy="128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3"/>
          <a:srcRect l="22959" t="9868" r="19642" b="11184"/>
          <a:stretch>
            <a:fillRect/>
          </a:stretch>
        </p:blipFill>
        <p:spPr bwMode="auto">
          <a:xfrm>
            <a:off x="3579189" y="5129464"/>
            <a:ext cx="569289" cy="48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원호 32"/>
          <p:cNvSpPr/>
          <p:nvPr/>
        </p:nvSpPr>
        <p:spPr>
          <a:xfrm rot="5183252">
            <a:off x="3375620" y="5316359"/>
            <a:ext cx="287242" cy="472300"/>
          </a:xfrm>
          <a:prstGeom prst="arc">
            <a:avLst>
              <a:gd name="adj1" fmla="val 16200000"/>
              <a:gd name="adj2" fmla="val 5685819"/>
            </a:avLst>
          </a:prstGeom>
          <a:ln w="15875">
            <a:solidFill>
              <a:srgbClr val="C00000"/>
            </a:solidFill>
            <a:head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직사각형 33"/>
          <p:cNvSpPr/>
          <p:nvPr/>
        </p:nvSpPr>
        <p:spPr>
          <a:xfrm>
            <a:off x="3412556" y="5544388"/>
            <a:ext cx="4048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10</a:t>
            </a:r>
          </a:p>
        </p:txBody>
      </p:sp>
      <p:cxnSp>
        <p:nvCxnSpPr>
          <p:cNvPr id="35" name="직선 화살표 연결선 34"/>
          <p:cNvCxnSpPr/>
          <p:nvPr/>
        </p:nvCxnSpPr>
        <p:spPr>
          <a:xfrm rot="5400000">
            <a:off x="3675478" y="5716374"/>
            <a:ext cx="270000" cy="128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직사각형 35"/>
          <p:cNvSpPr/>
          <p:nvPr/>
        </p:nvSpPr>
        <p:spPr>
          <a:xfrm>
            <a:off x="2139180" y="5825985"/>
            <a:ext cx="4048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</a:t>
            </a:r>
            <a:r>
              <a:rPr lang="ko-KR" altLang="en-US" sz="1000" b="1" smtClean="0">
                <a:solidFill>
                  <a:srgbClr val="C00000"/>
                </a:solidFill>
                <a:latin typeface="+mn-ea"/>
              </a:rPr>
              <a:t>초</a:t>
            </a:r>
            <a:endParaRPr lang="en-US" altLang="ko-KR" sz="1000" b="1" smtClean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2611479" y="5825985"/>
            <a:ext cx="4048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</a:t>
            </a:r>
            <a:r>
              <a:rPr lang="ko-KR" altLang="en-US" sz="1000" b="1" smtClean="0">
                <a:solidFill>
                  <a:srgbClr val="C00000"/>
                </a:solidFill>
                <a:latin typeface="+mn-ea"/>
              </a:rPr>
              <a:t>초</a:t>
            </a:r>
            <a:endParaRPr lang="en-US" altLang="ko-KR" sz="1000" b="1" smtClean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3101037" y="5825985"/>
            <a:ext cx="4048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</a:t>
            </a:r>
            <a:r>
              <a:rPr lang="ko-KR" altLang="en-US" sz="1000" b="1" smtClean="0">
                <a:solidFill>
                  <a:srgbClr val="C00000"/>
                </a:solidFill>
                <a:latin typeface="+mn-ea"/>
              </a:rPr>
              <a:t>초</a:t>
            </a:r>
            <a:endParaRPr lang="en-US" altLang="ko-KR" sz="1000" b="1" smtClean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3544063" y="5825985"/>
            <a:ext cx="74218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</a:t>
            </a:r>
            <a:r>
              <a:rPr lang="ko-KR" altLang="en-US" sz="1000" b="1" smtClean="0">
                <a:solidFill>
                  <a:srgbClr val="C00000"/>
                </a:solidFill>
                <a:latin typeface="+mn-ea"/>
              </a:rPr>
              <a:t>초</a:t>
            </a:r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/</a:t>
            </a:r>
            <a:r>
              <a:rPr lang="ko-KR" altLang="en-US" sz="1000" b="1" smtClean="0">
                <a:solidFill>
                  <a:srgbClr val="C00000"/>
                </a:solidFill>
                <a:latin typeface="+mn-ea"/>
              </a:rPr>
              <a:t>끝</a:t>
            </a:r>
            <a:endParaRPr lang="en-US" altLang="ko-KR" sz="1000" b="1" smtClean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1107023" y="5825985"/>
            <a:ext cx="4723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b="1" smtClean="0">
                <a:solidFill>
                  <a:srgbClr val="C00000"/>
                </a:solidFill>
                <a:latin typeface="+mn-ea"/>
              </a:rPr>
              <a:t>시작</a:t>
            </a:r>
            <a:endParaRPr lang="en-US" altLang="ko-KR" sz="1000" b="1" smtClean="0">
              <a:solidFill>
                <a:srgbClr val="C00000"/>
              </a:solidFill>
              <a:latin typeface="+mn-ea"/>
            </a:endParaRPr>
          </a:p>
        </p:txBody>
      </p:sp>
      <p:cxnSp>
        <p:nvCxnSpPr>
          <p:cNvPr id="41" name="직선 화살표 연결선 40"/>
          <p:cNvCxnSpPr/>
          <p:nvPr/>
        </p:nvCxnSpPr>
        <p:spPr>
          <a:xfrm rot="5400000">
            <a:off x="1175082" y="5692449"/>
            <a:ext cx="270000" cy="128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 l="22959" t="9868" r="19642" b="11184"/>
          <a:stretch>
            <a:fillRect/>
          </a:stretch>
        </p:blipFill>
        <p:spPr bwMode="auto">
          <a:xfrm>
            <a:off x="5341835" y="5272340"/>
            <a:ext cx="569289" cy="48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 l="22959" t="9868" r="19642" b="11184"/>
          <a:stretch>
            <a:fillRect/>
          </a:stretch>
        </p:blipFill>
        <p:spPr bwMode="auto">
          <a:xfrm>
            <a:off x="5852088" y="5272340"/>
            <a:ext cx="569289" cy="48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 l="22959" t="9868" r="19642" b="11184"/>
          <a:stretch>
            <a:fillRect/>
          </a:stretch>
        </p:blipFill>
        <p:spPr bwMode="auto">
          <a:xfrm>
            <a:off x="6324387" y="5272340"/>
            <a:ext cx="569289" cy="48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7" name="원호 46"/>
          <p:cNvSpPr/>
          <p:nvPr/>
        </p:nvSpPr>
        <p:spPr>
          <a:xfrm rot="5183252">
            <a:off x="5685049" y="5459233"/>
            <a:ext cx="287242" cy="472300"/>
          </a:xfrm>
          <a:prstGeom prst="arc">
            <a:avLst>
              <a:gd name="adj1" fmla="val 16200000"/>
              <a:gd name="adj2" fmla="val 5685819"/>
            </a:avLst>
          </a:prstGeom>
          <a:ln w="15875">
            <a:solidFill>
              <a:srgbClr val="C00000"/>
            </a:solidFill>
            <a:head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원호 47"/>
          <p:cNvSpPr/>
          <p:nvPr/>
        </p:nvSpPr>
        <p:spPr>
          <a:xfrm rot="5183252">
            <a:off x="6202966" y="5459235"/>
            <a:ext cx="287242" cy="472300"/>
          </a:xfrm>
          <a:prstGeom prst="arc">
            <a:avLst>
              <a:gd name="adj1" fmla="val 16200000"/>
              <a:gd name="adj2" fmla="val 5685819"/>
            </a:avLst>
          </a:prstGeom>
          <a:ln w="15875">
            <a:solidFill>
              <a:srgbClr val="C00000"/>
            </a:solidFill>
            <a:head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직사각형 50"/>
          <p:cNvSpPr/>
          <p:nvPr/>
        </p:nvSpPr>
        <p:spPr>
          <a:xfrm>
            <a:off x="5651891" y="5677038"/>
            <a:ext cx="4048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10</a:t>
            </a:r>
          </a:p>
        </p:txBody>
      </p:sp>
      <p:sp>
        <p:nvSpPr>
          <p:cNvPr id="52" name="직사각형 51"/>
          <p:cNvSpPr/>
          <p:nvPr/>
        </p:nvSpPr>
        <p:spPr>
          <a:xfrm>
            <a:off x="6171577" y="5685019"/>
            <a:ext cx="4048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10</a:t>
            </a:r>
          </a:p>
        </p:txBody>
      </p:sp>
      <p:sp>
        <p:nvSpPr>
          <p:cNvPr id="55" name="직사각형 54"/>
          <p:cNvSpPr/>
          <p:nvPr/>
        </p:nvSpPr>
        <p:spPr>
          <a:xfrm>
            <a:off x="5881606" y="5968861"/>
            <a:ext cx="4048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</a:t>
            </a:r>
            <a:r>
              <a:rPr lang="ko-KR" altLang="en-US" sz="1000" b="1" smtClean="0">
                <a:solidFill>
                  <a:srgbClr val="C00000"/>
                </a:solidFill>
                <a:latin typeface="+mn-ea"/>
              </a:rPr>
              <a:t>초</a:t>
            </a:r>
            <a:endParaRPr lang="en-US" altLang="ko-KR" sz="1000" b="1" smtClean="0">
              <a:solidFill>
                <a:srgbClr val="C00000"/>
              </a:solidFill>
              <a:latin typeface="+mn-ea"/>
            </a:endParaRPr>
          </a:p>
        </p:txBody>
      </p:sp>
      <p:cxnSp>
        <p:nvCxnSpPr>
          <p:cNvPr id="56" name="직선 화살표 연결선 55"/>
          <p:cNvCxnSpPr/>
          <p:nvPr/>
        </p:nvCxnSpPr>
        <p:spPr>
          <a:xfrm rot="5400000">
            <a:off x="5949663" y="5833217"/>
            <a:ext cx="270000" cy="128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직선 화살표 연결선 56"/>
          <p:cNvCxnSpPr/>
          <p:nvPr/>
        </p:nvCxnSpPr>
        <p:spPr>
          <a:xfrm rot="5400000">
            <a:off x="6440761" y="5835325"/>
            <a:ext cx="270000" cy="128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3"/>
          <a:srcRect l="22959" t="9868" r="19642" b="11184"/>
          <a:stretch>
            <a:fillRect/>
          </a:stretch>
        </p:blipFill>
        <p:spPr bwMode="auto">
          <a:xfrm>
            <a:off x="7940875" y="5272340"/>
            <a:ext cx="569289" cy="48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5" name="직선 화살표 연결선 64"/>
          <p:cNvCxnSpPr/>
          <p:nvPr/>
        </p:nvCxnSpPr>
        <p:spPr>
          <a:xfrm rot="5400000">
            <a:off x="8037163" y="5859250"/>
            <a:ext cx="270000" cy="128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직사각형 65"/>
          <p:cNvSpPr/>
          <p:nvPr/>
        </p:nvSpPr>
        <p:spPr>
          <a:xfrm>
            <a:off x="6421377" y="5968861"/>
            <a:ext cx="4048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</a:t>
            </a:r>
            <a:r>
              <a:rPr lang="ko-KR" altLang="en-US" sz="1000" b="1" smtClean="0">
                <a:solidFill>
                  <a:srgbClr val="C00000"/>
                </a:solidFill>
                <a:latin typeface="+mn-ea"/>
              </a:rPr>
              <a:t>초</a:t>
            </a:r>
            <a:endParaRPr lang="en-US" altLang="ko-KR" sz="1000" b="1" smtClean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7905748" y="5968861"/>
            <a:ext cx="80160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b="1" dirty="0" smtClean="0">
                <a:solidFill>
                  <a:srgbClr val="C00000"/>
                </a:solidFill>
                <a:latin typeface="+mn-ea"/>
              </a:rPr>
              <a:t>무한반복</a:t>
            </a:r>
            <a:endParaRPr lang="en-US" altLang="ko-KR" sz="1000" b="1" dirty="0" smtClean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5389222" y="5968861"/>
            <a:ext cx="4723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b="1" smtClean="0">
                <a:solidFill>
                  <a:srgbClr val="C00000"/>
                </a:solidFill>
                <a:latin typeface="+mn-ea"/>
              </a:rPr>
              <a:t>시작</a:t>
            </a:r>
            <a:endParaRPr lang="en-US" altLang="ko-KR" sz="1000" b="1" smtClean="0">
              <a:solidFill>
                <a:srgbClr val="C00000"/>
              </a:solidFill>
              <a:latin typeface="+mn-ea"/>
            </a:endParaRPr>
          </a:p>
        </p:txBody>
      </p:sp>
      <p:cxnSp>
        <p:nvCxnSpPr>
          <p:cNvPr id="72" name="직선 화살표 연결선 71"/>
          <p:cNvCxnSpPr/>
          <p:nvPr/>
        </p:nvCxnSpPr>
        <p:spPr>
          <a:xfrm rot="5400000">
            <a:off x="5457280" y="5835325"/>
            <a:ext cx="270000" cy="128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타원 72"/>
          <p:cNvSpPr/>
          <p:nvPr/>
        </p:nvSpPr>
        <p:spPr>
          <a:xfrm>
            <a:off x="6961148" y="5540232"/>
            <a:ext cx="67472" cy="53579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타원 73"/>
          <p:cNvSpPr/>
          <p:nvPr/>
        </p:nvSpPr>
        <p:spPr>
          <a:xfrm>
            <a:off x="7105086" y="5540232"/>
            <a:ext cx="67472" cy="53579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타원 74"/>
          <p:cNvSpPr/>
          <p:nvPr/>
        </p:nvSpPr>
        <p:spPr>
          <a:xfrm>
            <a:off x="7249024" y="5540232"/>
            <a:ext cx="67472" cy="53579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타원 75"/>
          <p:cNvSpPr/>
          <p:nvPr/>
        </p:nvSpPr>
        <p:spPr>
          <a:xfrm>
            <a:off x="7500919" y="5540232"/>
            <a:ext cx="67472" cy="53579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7" name="타원 76"/>
          <p:cNvSpPr/>
          <p:nvPr/>
        </p:nvSpPr>
        <p:spPr>
          <a:xfrm>
            <a:off x="7626867" y="5540232"/>
            <a:ext cx="67472" cy="53579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8" name="타원 77"/>
          <p:cNvSpPr/>
          <p:nvPr/>
        </p:nvSpPr>
        <p:spPr>
          <a:xfrm>
            <a:off x="7770805" y="5540232"/>
            <a:ext cx="67472" cy="53579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9" name="직사각형 78"/>
          <p:cNvSpPr/>
          <p:nvPr/>
        </p:nvSpPr>
        <p:spPr>
          <a:xfrm>
            <a:off x="2428860" y="2500306"/>
            <a:ext cx="42862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sym typeface="Wingdings 2"/>
              </a:rPr>
              <a:t> 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팔레트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동작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“(10)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만큼 움직이기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 블록 드래그 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.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80" name="직사각형 79"/>
          <p:cNvSpPr/>
          <p:nvPr/>
        </p:nvSpPr>
        <p:spPr>
          <a:xfrm>
            <a:off x="3786182" y="3071810"/>
            <a:ext cx="404694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sym typeface="Wingdings 2"/>
              </a:rPr>
              <a:t> 팔레트 </a:t>
            </a:r>
            <a:r>
              <a:rPr lang="en-US" altLang="ko-KR" sz="1200" dirty="0" smtClean="0">
                <a:sym typeface="Wingdings" pitchFamily="2" charset="2"/>
              </a:rPr>
              <a:t> </a:t>
            </a:r>
            <a:r>
              <a:rPr lang="ko-KR" altLang="en-US" sz="1200" dirty="0" smtClean="0">
                <a:sym typeface="Wingdings" pitchFamily="2" charset="2"/>
              </a:rPr>
              <a:t>제어 </a:t>
            </a:r>
            <a:r>
              <a:rPr lang="en-US" altLang="ko-KR" sz="1200" dirty="0" smtClean="0">
                <a:sym typeface="Wingdings" pitchFamily="2" charset="2"/>
              </a:rPr>
              <a:t> “(1)</a:t>
            </a:r>
            <a:r>
              <a:rPr lang="ko-KR" altLang="en-US" sz="1200" dirty="0" smtClean="0">
                <a:sym typeface="Wingdings" pitchFamily="2" charset="2"/>
              </a:rPr>
              <a:t>초 기다리기</a:t>
            </a:r>
            <a:r>
              <a:rPr lang="en-US" altLang="ko-KR" sz="1200" dirty="0" smtClean="0">
                <a:sym typeface="Wingdings" pitchFamily="2" charset="2"/>
              </a:rPr>
              <a:t>”</a:t>
            </a:r>
            <a:r>
              <a:rPr lang="ko-KR" altLang="en-US" sz="1200" dirty="0" smtClean="0">
                <a:sym typeface="Wingdings" pitchFamily="2" charset="2"/>
              </a:rPr>
              <a:t> 블록 드래그 한다</a:t>
            </a:r>
            <a:r>
              <a:rPr lang="en-US" altLang="ko-KR" sz="1200" dirty="0" smtClean="0">
                <a:sym typeface="Wingdings" pitchFamily="2" charset="2"/>
              </a:rPr>
              <a:t>.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81" name="직사각형 80"/>
          <p:cNvSpPr/>
          <p:nvPr/>
        </p:nvSpPr>
        <p:spPr>
          <a:xfrm>
            <a:off x="1888973" y="1857364"/>
            <a:ext cx="471680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팔레트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제어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“(10)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번 반복하기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 블록을 드래그 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.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84" name="직사각형 83"/>
          <p:cNvSpPr/>
          <p:nvPr/>
        </p:nvSpPr>
        <p:spPr>
          <a:xfrm>
            <a:off x="3786182" y="3397093"/>
            <a:ext cx="241094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>
                <a:sym typeface="Wingdings 2"/>
              </a:rPr>
              <a:t></a:t>
            </a:r>
            <a:r>
              <a:rPr lang="ko-KR" altLang="en-US" sz="1200" dirty="0" smtClean="0">
                <a:sym typeface="Wingdings 2"/>
              </a:rPr>
              <a:t> 반복 횟수를 입력한다</a:t>
            </a:r>
            <a:r>
              <a:rPr lang="en-US" altLang="ko-KR" sz="1200" dirty="0" smtClean="0">
                <a:sym typeface="Wingdings 2"/>
              </a:rPr>
              <a:t>.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67" name="직사각형 66"/>
          <p:cNvSpPr/>
          <p:nvPr/>
        </p:nvSpPr>
        <p:spPr>
          <a:xfrm>
            <a:off x="4286248" y="1134343"/>
            <a:ext cx="40719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어떤 동작을 반복시키고자 할 경우 반복하기 블록을 사용한다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 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스프라이트의 간단한 반복 동작을 만들어 본다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1142984"/>
            <a:ext cx="785818" cy="523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5" y="1142984"/>
            <a:ext cx="857256" cy="279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85918" y="1142984"/>
            <a:ext cx="857256" cy="523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5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7224" y="1785926"/>
            <a:ext cx="1000132" cy="610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142976" y="2535573"/>
            <a:ext cx="1285884" cy="821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571736" y="3000373"/>
            <a:ext cx="1285884" cy="1105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86446" y="3429000"/>
            <a:ext cx="1257979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714348" y="1214422"/>
            <a:ext cx="51435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  <a:sym typeface="Wingdings"/>
              </a:rPr>
              <a:t>제어 간단 예제 보기</a:t>
            </a:r>
            <a:r>
              <a:rPr lang="en-US" altLang="ko-KR" sz="1600" b="1" spc="-150" dirty="0" smtClean="0">
                <a:ln w="3175">
                  <a:noFill/>
                </a:ln>
                <a:solidFill>
                  <a:srgbClr val="CC3399"/>
                </a:solidFill>
                <a:sym typeface="Wingdings"/>
              </a:rPr>
              <a:t>[Ⅰ]- </a:t>
            </a:r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  <a:sym typeface="Wingdings"/>
              </a:rPr>
              <a:t>조건문 하기</a:t>
            </a:r>
            <a:endParaRPr lang="en-US" altLang="ko-KR" sz="1600" b="1" spc="-150" dirty="0" smtClean="0">
              <a:ln w="3175">
                <a:noFill/>
              </a:ln>
              <a:solidFill>
                <a:srgbClr val="CC3399"/>
              </a:solidFill>
              <a:sym typeface="Wingdings"/>
            </a:endParaRPr>
          </a:p>
        </p:txBody>
      </p:sp>
      <p:sp>
        <p:nvSpPr>
          <p:cNvPr id="31" name="제목 8"/>
          <p:cNvSpPr txBox="1">
            <a:spLocks/>
          </p:cNvSpPr>
          <p:nvPr/>
        </p:nvSpPr>
        <p:spPr>
          <a:xfrm>
            <a:off x="1500166" y="606561"/>
            <a:ext cx="5715024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제어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조건문</a:t>
            </a:r>
            <a:endParaRPr lang="ko-KR" alt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714348" y="285728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3</a:t>
            </a:r>
            <a:endParaRPr lang="ko-KR" altLang="en-US" sz="4800" b="1" dirty="0">
              <a:solidFill>
                <a:schemeClr val="bg1"/>
              </a:solidFill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214422"/>
            <a:ext cx="3286148" cy="121444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46" name="직사각형 45"/>
          <p:cNvSpPr/>
          <p:nvPr/>
        </p:nvSpPr>
        <p:spPr>
          <a:xfrm>
            <a:off x="1807350" y="2705016"/>
            <a:ext cx="333615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팔레트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형태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(…)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말하기 블록을 드래그 한다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.</a:t>
            </a:r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8" name="직사각형 47"/>
          <p:cNvSpPr/>
          <p:nvPr/>
        </p:nvSpPr>
        <p:spPr>
          <a:xfrm>
            <a:off x="3866550" y="3182779"/>
            <a:ext cx="377728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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연산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비교 조건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( 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그리고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, &lt;, &gt;) 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블록 드래그 한다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.</a:t>
            </a:r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54" name="사각형 설명선 53"/>
          <p:cNvSpPr/>
          <p:nvPr/>
        </p:nvSpPr>
        <p:spPr>
          <a:xfrm>
            <a:off x="4286248" y="4567843"/>
            <a:ext cx="3286148" cy="1339462"/>
          </a:xfrm>
          <a:prstGeom prst="wedgeRectCallout">
            <a:avLst>
              <a:gd name="adj1" fmla="val -64408"/>
              <a:gd name="adj2" fmla="val -53822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5" name="직사각형 84"/>
          <p:cNvSpPr/>
          <p:nvPr/>
        </p:nvSpPr>
        <p:spPr>
          <a:xfrm>
            <a:off x="5241540" y="4732390"/>
            <a:ext cx="243679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임의 숫자 입력 후 블록을 클릭한다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86" name="직사각형 85"/>
          <p:cNvSpPr/>
          <p:nvPr/>
        </p:nvSpPr>
        <p:spPr>
          <a:xfrm>
            <a:off x="5241540" y="5067555"/>
            <a:ext cx="22834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모든 조건이 참일 때 참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(true)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이다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</a:p>
          <a:p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  4&lt;40 (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참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) 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그리고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20&gt;20(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거짓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)</a:t>
            </a:r>
          </a:p>
          <a:p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Wingdings 2"/>
            </a:endParaRPr>
          </a:p>
          <a:p>
            <a:pPr>
              <a:buFont typeface="Wingdings 2" pitchFamily="18" charset="2"/>
              <a:buChar char="y"/>
            </a:pP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조건문이 거짓이다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 l="6049"/>
          <a:stretch>
            <a:fillRect/>
          </a:stretch>
        </p:blipFill>
        <p:spPr bwMode="auto">
          <a:xfrm>
            <a:off x="4320752" y="4835735"/>
            <a:ext cx="982707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직사각형 26"/>
          <p:cNvSpPr/>
          <p:nvPr/>
        </p:nvSpPr>
        <p:spPr>
          <a:xfrm>
            <a:off x="4829948" y="5978743"/>
            <a:ext cx="20280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“</a:t>
            </a:r>
            <a:r>
              <a:rPr lang="ko-KR" alt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거짓입니다</a:t>
            </a:r>
            <a:r>
              <a:rPr lang="en-US" altLang="ko-KR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.”</a:t>
            </a:r>
            <a:r>
              <a:rPr lang="ko-KR" alt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출력</a:t>
            </a:r>
            <a:endParaRPr lang="ko-KR" altLang="en-US" sz="14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3" y="3710587"/>
            <a:ext cx="2953669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5" y="3165551"/>
            <a:ext cx="1071570" cy="3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28795" y="3165552"/>
            <a:ext cx="2000264" cy="334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57224" y="2665485"/>
            <a:ext cx="97839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58016" y="1285860"/>
            <a:ext cx="928694" cy="982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500695" y="1285860"/>
            <a:ext cx="928694" cy="646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0" y="-7975"/>
            <a:ext cx="9144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/>
              <a:t> </a:t>
            </a:r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2000232" y="1607331"/>
            <a:ext cx="2000264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0" name="그룹 9"/>
          <p:cNvGrpSpPr/>
          <p:nvPr/>
        </p:nvGrpSpPr>
        <p:grpSpPr>
          <a:xfrm>
            <a:off x="887358" y="620688"/>
            <a:ext cx="8256641" cy="5724636"/>
            <a:chOff x="548680" y="719572"/>
            <a:chExt cx="6309320" cy="7776864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548680" y="719572"/>
              <a:ext cx="5580620" cy="5580620"/>
            </a:xfrm>
            <a:prstGeom prst="roundRect">
              <a:avLst>
                <a:gd name="adj" fmla="val 742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모서리가 둥근 직사각형 14"/>
            <p:cNvSpPr/>
            <p:nvPr/>
          </p:nvSpPr>
          <p:spPr>
            <a:xfrm>
              <a:off x="548680" y="2915816"/>
              <a:ext cx="5580620" cy="5580620"/>
            </a:xfrm>
            <a:prstGeom prst="roundRect">
              <a:avLst>
                <a:gd name="adj" fmla="val 742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1500174" y="719572"/>
              <a:ext cx="5357826" cy="77768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787691" y="413809"/>
            <a:ext cx="2859653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4000" b="1" smtClean="0">
                <a:ln w="139700">
                  <a:solidFill>
                    <a:schemeClr val="bg1"/>
                  </a:solidFill>
                </a:ln>
                <a:solidFill>
                  <a:srgbClr val="78C0D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INDEX</a:t>
            </a:r>
            <a:endParaRPr lang="ko-KR" altLang="en-US" sz="4000" b="1">
              <a:ln w="139700">
                <a:solidFill>
                  <a:schemeClr val="bg1"/>
                </a:solidFill>
              </a:ln>
              <a:solidFill>
                <a:srgbClr val="78C0D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99926" y="413809"/>
            <a:ext cx="2859653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4000" b="1" dirty="0" smtClean="0">
                <a:ln w="76200">
                  <a:noFill/>
                </a:ln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INDEX</a:t>
            </a:r>
            <a:endParaRPr lang="ko-KR" altLang="en-US" sz="4000" b="1" dirty="0">
              <a:ln w="76200">
                <a:noFill/>
              </a:ln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직선 연결선 21"/>
          <p:cNvCxnSpPr/>
          <p:nvPr/>
        </p:nvCxnSpPr>
        <p:spPr>
          <a:xfrm rot="5400000">
            <a:off x="1179489" y="2964653"/>
            <a:ext cx="4071172" cy="794"/>
          </a:xfrm>
          <a:prstGeom prst="line">
            <a:avLst/>
          </a:prstGeom>
          <a:ln w="38100" cap="rnd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417825" y="1142984"/>
            <a:ext cx="2440059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데이터</a:t>
            </a:r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(</a:t>
            </a: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변수</a:t>
            </a:r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)</a:t>
            </a:r>
          </a:p>
          <a:p>
            <a:pPr marL="800100" lvl="1" indent="-342900">
              <a:lnSpc>
                <a:spcPct val="150000"/>
              </a:lnSpc>
              <a:buAutoNum type="arabicPeriod"/>
            </a:pP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변수 만들기</a:t>
            </a:r>
            <a:endParaRPr lang="en-US" altLang="ko-KR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800100" lvl="1" indent="-342900">
              <a:lnSpc>
                <a:spcPct val="150000"/>
              </a:lnSpc>
              <a:buAutoNum type="arabicPeriod"/>
            </a:pP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변수 활용하기</a:t>
            </a:r>
            <a:endParaRPr lang="en-US" altLang="ko-KR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연산</a:t>
            </a:r>
            <a:endParaRPr lang="en-US" altLang="ko-KR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800100" lvl="1" indent="-342900">
              <a:lnSpc>
                <a:spcPct val="150000"/>
              </a:lnSpc>
              <a:buAutoNum type="arabicPeriod"/>
            </a:pPr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4</a:t>
            </a: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칙연산</a:t>
            </a:r>
            <a:endParaRPr lang="en-US" altLang="ko-KR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800100" lvl="1" indent="-342900">
              <a:lnSpc>
                <a:spcPct val="150000"/>
              </a:lnSpc>
              <a:buAutoNum type="arabicPeriod"/>
            </a:pP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조건 연산</a:t>
            </a:r>
            <a:endParaRPr lang="en-US" altLang="ko-KR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제어</a:t>
            </a:r>
            <a:endParaRPr lang="en-US" altLang="ko-KR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800100" lvl="1" indent="-342900">
              <a:lnSpc>
                <a:spcPct val="150000"/>
              </a:lnSpc>
              <a:buAutoNum type="arabicPeriod"/>
            </a:pP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반복하기</a:t>
            </a:r>
            <a:endParaRPr lang="en-US" altLang="ko-KR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800100" lvl="1" indent="-342900">
              <a:lnSpc>
                <a:spcPct val="150000"/>
              </a:lnSpc>
              <a:buAutoNum type="arabicPeriod"/>
            </a:pP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조건문</a:t>
            </a:r>
            <a:endParaRPr lang="en-US" altLang="ko-KR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33" name="모서리가 둥근 직사각형 32"/>
          <p:cNvSpPr/>
          <p:nvPr/>
        </p:nvSpPr>
        <p:spPr>
          <a:xfrm>
            <a:off x="1262039" y="5357826"/>
            <a:ext cx="7524803" cy="482207"/>
          </a:xfrm>
          <a:prstGeom prst="roundRect">
            <a:avLst>
              <a:gd name="adj" fmla="val 9482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ko-KR" sz="1100" dirty="0" smtClean="0"/>
          </a:p>
        </p:txBody>
      </p:sp>
      <p:pic>
        <p:nvPicPr>
          <p:cNvPr id="34" name="Picture 6" descr="book icon png에 대한 이미지 검색결과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8551" y="5403430"/>
            <a:ext cx="504056" cy="428628"/>
          </a:xfrm>
          <a:prstGeom prst="rect">
            <a:avLst/>
          </a:prstGeom>
          <a:noFill/>
        </p:spPr>
      </p:pic>
      <p:sp>
        <p:nvSpPr>
          <p:cNvPr id="35" name="직사각형 34"/>
          <p:cNvSpPr/>
          <p:nvPr/>
        </p:nvSpPr>
        <p:spPr>
          <a:xfrm>
            <a:off x="2214545" y="5386035"/>
            <a:ext cx="638179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ko-KR" altLang="en-US" sz="1100" dirty="0" smtClean="0">
                <a:solidFill>
                  <a:prstClr val="white"/>
                </a:solidFill>
              </a:rPr>
              <a:t>본 교육은 제이씨보드를 위한 스크래치 교재입니다</a:t>
            </a:r>
            <a:r>
              <a:rPr lang="en-US" altLang="ko-KR" sz="1100" dirty="0" smtClean="0">
                <a:solidFill>
                  <a:prstClr val="white"/>
                </a:solidFill>
              </a:rPr>
              <a:t>.  </a:t>
            </a:r>
            <a:r>
              <a:rPr lang="ko-KR" altLang="en-US" sz="1100" dirty="0" smtClean="0">
                <a:solidFill>
                  <a:prstClr val="white"/>
                </a:solidFill>
              </a:rPr>
              <a:t>따라서</a:t>
            </a:r>
            <a:r>
              <a:rPr lang="en-US" altLang="ko-KR" sz="1100" dirty="0" smtClean="0">
                <a:solidFill>
                  <a:prstClr val="white"/>
                </a:solidFill>
              </a:rPr>
              <a:t>, </a:t>
            </a:r>
            <a:r>
              <a:rPr lang="ko-KR" altLang="en-US" sz="1100" dirty="0" smtClean="0">
                <a:solidFill>
                  <a:prstClr val="white"/>
                </a:solidFill>
              </a:rPr>
              <a:t>제이씨보드 교육에 필요한 블록과 스크래치 기능을 중심으로 선별하여 설명하므로 스크래치의 일부 기능만 사용하며 설명합니다</a:t>
            </a:r>
            <a:r>
              <a:rPr lang="en-US" altLang="ko-KR" sz="1100" dirty="0" smtClean="0">
                <a:solidFill>
                  <a:prstClr val="white"/>
                </a:solidFill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1214421"/>
            <a:ext cx="4500594" cy="29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도넛 13"/>
          <p:cNvSpPr/>
          <p:nvPr/>
        </p:nvSpPr>
        <p:spPr>
          <a:xfrm>
            <a:off x="1047726" y="4214322"/>
            <a:ext cx="166688" cy="153748"/>
          </a:xfrm>
          <a:prstGeom prst="donut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1206560" y="4143380"/>
            <a:ext cx="74295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무대 </a:t>
            </a:r>
            <a:r>
              <a:rPr lang="en-US" altLang="ko-KR" sz="12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(</a:t>
            </a:r>
            <a:r>
              <a:rPr lang="ko-KR" altLang="en-US" sz="12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코딩 실행창</a:t>
            </a:r>
            <a:r>
              <a:rPr lang="en-US" altLang="ko-KR" sz="12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)</a:t>
            </a:r>
          </a:p>
          <a:p>
            <a:r>
              <a:rPr lang="ko-KR" altLang="en-US" sz="120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프로그램 실행 창으로 편집한 코딩에 의해 스프라이트가 활동하는 무대이다</a:t>
            </a:r>
            <a:r>
              <a:rPr lang="en-US" altLang="ko-KR" sz="120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  <a:endParaRPr lang="ko-KR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6643702" y="2143116"/>
            <a:ext cx="846590" cy="256077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smtClean="0"/>
              <a:t>무대</a:t>
            </a:r>
            <a:endParaRPr lang="ko-KR" altLang="en-US" sz="1000" b="1"/>
          </a:p>
        </p:txBody>
      </p:sp>
      <p:sp>
        <p:nvSpPr>
          <p:cNvPr id="30" name="직사각형 29"/>
          <p:cNvSpPr/>
          <p:nvPr/>
        </p:nvSpPr>
        <p:spPr>
          <a:xfrm>
            <a:off x="3929058" y="2786058"/>
            <a:ext cx="634943" cy="256077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블록</a:t>
            </a:r>
            <a:endParaRPr lang="ko-KR" altLang="en-US" sz="1000" b="1" dirty="0"/>
          </a:p>
        </p:txBody>
      </p:sp>
      <p:sp>
        <p:nvSpPr>
          <p:cNvPr id="31" name="직사각형 30"/>
          <p:cNvSpPr/>
          <p:nvPr/>
        </p:nvSpPr>
        <p:spPr>
          <a:xfrm>
            <a:off x="4929190" y="2500306"/>
            <a:ext cx="1000132" cy="343443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스크립트</a:t>
            </a:r>
            <a:endParaRPr lang="en-US" altLang="ko-KR" sz="1000" b="1" dirty="0" smtClean="0"/>
          </a:p>
          <a:p>
            <a:pPr algn="ctr"/>
            <a:r>
              <a:rPr lang="en-US" altLang="ko-KR" sz="1000" b="1" dirty="0" smtClean="0"/>
              <a:t>(</a:t>
            </a:r>
            <a:r>
              <a:rPr lang="ko-KR" altLang="en-US" sz="1000" b="1" dirty="0" smtClean="0"/>
              <a:t>코딩 편집</a:t>
            </a:r>
            <a:r>
              <a:rPr lang="en-US" altLang="ko-KR" sz="1000" b="1" dirty="0" smtClean="0"/>
              <a:t>)</a:t>
            </a:r>
          </a:p>
        </p:txBody>
      </p:sp>
      <p:sp>
        <p:nvSpPr>
          <p:cNvPr id="32" name="직사각형 31"/>
          <p:cNvSpPr/>
          <p:nvPr/>
        </p:nvSpPr>
        <p:spPr>
          <a:xfrm>
            <a:off x="3500431" y="1714488"/>
            <a:ext cx="285752" cy="2357454"/>
          </a:xfrm>
          <a:prstGeom prst="rect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33" name="직사각형 32"/>
          <p:cNvSpPr/>
          <p:nvPr/>
        </p:nvSpPr>
        <p:spPr>
          <a:xfrm>
            <a:off x="3214678" y="3571876"/>
            <a:ext cx="490289" cy="360768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spc="-300" dirty="0" smtClean="0"/>
              <a:t>블록 </a:t>
            </a:r>
            <a:endParaRPr lang="en-US" altLang="ko-KR" sz="1000" b="1" spc="-300" dirty="0" smtClean="0"/>
          </a:p>
          <a:p>
            <a:pPr algn="ctr"/>
            <a:r>
              <a:rPr lang="ko-KR" altLang="en-US" sz="1000" b="1" spc="-300" dirty="0" smtClean="0"/>
              <a:t>파레트</a:t>
            </a:r>
            <a:endParaRPr lang="ko-KR" altLang="en-US" sz="1000" b="1" spc="-300" dirty="0"/>
          </a:p>
        </p:txBody>
      </p:sp>
      <p:sp>
        <p:nvSpPr>
          <p:cNvPr id="34" name="도넛 33"/>
          <p:cNvSpPr/>
          <p:nvPr/>
        </p:nvSpPr>
        <p:spPr>
          <a:xfrm>
            <a:off x="1047726" y="4752789"/>
            <a:ext cx="166688" cy="153748"/>
          </a:xfrm>
          <a:prstGeom prst="donut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1206560" y="4681847"/>
            <a:ext cx="74295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스프라이트</a:t>
            </a:r>
            <a:r>
              <a:rPr lang="en-US" altLang="ko-KR" sz="12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(</a:t>
            </a:r>
            <a:r>
              <a:rPr lang="ko-KR" altLang="en-US" sz="12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액세서리 선택</a:t>
            </a:r>
            <a:r>
              <a:rPr lang="en-US" altLang="ko-KR" sz="12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)</a:t>
            </a:r>
          </a:p>
          <a:p>
            <a:r>
              <a:rPr lang="ko-KR" altLang="en-US" sz="120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프로그램에서 실행할 캐릭터</a:t>
            </a:r>
            <a:r>
              <a:rPr lang="en-US" altLang="ko-KR" sz="120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, </a:t>
            </a:r>
            <a:r>
              <a:rPr lang="ko-KR" altLang="en-US" sz="120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사진</a:t>
            </a:r>
            <a:r>
              <a:rPr lang="en-US" altLang="ko-KR" sz="120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, </a:t>
            </a:r>
            <a:r>
              <a:rPr lang="ko-KR" altLang="en-US" sz="120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배경</a:t>
            </a:r>
            <a:r>
              <a:rPr lang="en-US" altLang="ko-KR" sz="120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, </a:t>
            </a:r>
            <a:r>
              <a:rPr lang="ko-KR" altLang="en-US" sz="120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툴 등을 선택하여 무대를 꾸민다</a:t>
            </a:r>
            <a:r>
              <a:rPr lang="en-US" altLang="ko-KR" sz="120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  <a:endParaRPr lang="ko-KR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36" name="도넛 35"/>
          <p:cNvSpPr/>
          <p:nvPr/>
        </p:nvSpPr>
        <p:spPr>
          <a:xfrm>
            <a:off x="1047726" y="5285891"/>
            <a:ext cx="166688" cy="153748"/>
          </a:xfrm>
          <a:prstGeom prst="donut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1206560" y="5214950"/>
            <a:ext cx="7429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블록파레트</a:t>
            </a:r>
            <a:endParaRPr lang="en-US" altLang="ko-KR" sz="1200" b="1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블록 파레트란 컴퓨터에게 전달할 명령과 조립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,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실행하는 기능창입니다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 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팔레트 종류를 선택하면 지원되는 블록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(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기능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)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이 나타난다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  <a:endParaRPr lang="ko-KR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38" name="도넛 37"/>
          <p:cNvSpPr/>
          <p:nvPr/>
        </p:nvSpPr>
        <p:spPr>
          <a:xfrm>
            <a:off x="1047726" y="6029338"/>
            <a:ext cx="166688" cy="153748"/>
          </a:xfrm>
          <a:prstGeom prst="donut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1206560" y="5955871"/>
            <a:ext cx="74295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스크립트</a:t>
            </a:r>
            <a:r>
              <a:rPr lang="en-US" altLang="ko-KR" sz="12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(</a:t>
            </a:r>
            <a:r>
              <a:rPr lang="ko-KR" altLang="en-US" sz="12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코딩 편집</a:t>
            </a:r>
            <a:r>
              <a:rPr lang="en-US" altLang="ko-KR" sz="12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)</a:t>
            </a:r>
          </a:p>
          <a:p>
            <a:r>
              <a:rPr lang="ko-KR" altLang="en-US" sz="120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블록화된 기능을 선택하여 논리적 연산을 통해 순차적으로 블록 코딩한다</a:t>
            </a:r>
            <a:r>
              <a:rPr lang="en-US" altLang="ko-KR" sz="120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  <a:endParaRPr lang="ko-KR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2" y="634292"/>
            <a:ext cx="7817009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데이터 </a:t>
            </a:r>
            <a:r>
              <a:rPr lang="en-US" altLang="ko-KR" dirty="0" smtClean="0"/>
              <a:t>- </a:t>
            </a:r>
            <a:r>
              <a:rPr lang="ko-KR" altLang="en-US" dirty="0" smtClean="0"/>
              <a:t>변수 만들기</a:t>
            </a:r>
            <a:endParaRPr lang="ko-KR" alt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714348" y="1571612"/>
            <a:ext cx="2625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600" b="1" spc="-150" dirty="0" smtClean="0">
                <a:ln w="3175">
                  <a:noFill/>
                </a:ln>
                <a:solidFill>
                  <a:srgbClr val="FF9801"/>
                </a:solidFill>
                <a:effectLst/>
              </a:rPr>
              <a:t>스크래치 기본 이해하기</a:t>
            </a:r>
            <a:endParaRPr lang="en-US" altLang="ko-KR" sz="1600" b="1" spc="-150" dirty="0" smtClean="0">
              <a:ln w="3175">
                <a:noFill/>
              </a:ln>
              <a:solidFill>
                <a:srgbClr val="FF9801"/>
              </a:solidFill>
              <a:effectLst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4786314" y="1714488"/>
            <a:ext cx="1214446" cy="2357454"/>
          </a:xfrm>
          <a:prstGeom prst="rect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40" name="직사각형 39"/>
          <p:cNvSpPr/>
          <p:nvPr/>
        </p:nvSpPr>
        <p:spPr>
          <a:xfrm>
            <a:off x="3857620" y="1714488"/>
            <a:ext cx="857256" cy="2357454"/>
          </a:xfrm>
          <a:prstGeom prst="rect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42" name="직사각형 41"/>
          <p:cNvSpPr/>
          <p:nvPr/>
        </p:nvSpPr>
        <p:spPr>
          <a:xfrm>
            <a:off x="6143636" y="1714488"/>
            <a:ext cx="1785950" cy="1357322"/>
          </a:xfrm>
          <a:prstGeom prst="rect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7789" y="2495556"/>
            <a:ext cx="1986177" cy="2290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1928802"/>
            <a:ext cx="2166940" cy="189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1857363"/>
            <a:ext cx="1928826" cy="2880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8" name="표 27"/>
          <p:cNvGraphicFramePr>
            <a:graphicFrameLocks noGrp="1"/>
          </p:cNvGraphicFramePr>
          <p:nvPr/>
        </p:nvGraphicFramePr>
        <p:xfrm>
          <a:off x="1000100" y="4857760"/>
          <a:ext cx="7286676" cy="16284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725"/>
                <a:gridCol w="4771951"/>
              </a:tblGrid>
              <a:tr h="357190">
                <a:tc>
                  <a:txBody>
                    <a:bodyPr/>
                    <a:lstStyle/>
                    <a:p>
                      <a:pPr latinLnBrk="1"/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</a:rPr>
                        <a:t>정의한 변수이다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</a:rPr>
                        <a:t>체크 시 무대에 변수가 표시된다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34290" marB="3429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7516">
                <a:tc>
                  <a:txBody>
                    <a:bodyPr/>
                    <a:lstStyle/>
                    <a:p>
                      <a:pPr latinLnBrk="1"/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</a:rPr>
                        <a:t>변수에 특정 값을 넣는다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34290" marB="3429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4590">
                <a:tc>
                  <a:txBody>
                    <a:bodyPr/>
                    <a:lstStyle/>
                    <a:p>
                      <a:pPr latinLnBrk="1"/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</a:rPr>
                        <a:t>변수에 특정 값만큼 증가시킨다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34290" marB="3429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4590">
                <a:tc>
                  <a:txBody>
                    <a:bodyPr/>
                    <a:lstStyle/>
                    <a:p>
                      <a:pPr latinLnBrk="1"/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</a:rPr>
                        <a:t>무대에 변수 값을 표시한다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34290" marB="3429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4590">
                <a:tc>
                  <a:txBody>
                    <a:bodyPr/>
                    <a:lstStyle/>
                    <a:p>
                      <a:pPr latinLnBrk="1"/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</a:rPr>
                        <a:t>무대에 변수 값을 숨긴다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34290" marB="3429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64951" y="4957871"/>
            <a:ext cx="569020" cy="168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직사각형 6"/>
          <p:cNvSpPr/>
          <p:nvPr/>
        </p:nvSpPr>
        <p:spPr>
          <a:xfrm>
            <a:off x="887625" y="946530"/>
            <a:ext cx="78105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스크래치 프로젝트에서 사용할 값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(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데이터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)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를 저장하는 공간을 말한다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 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데이터를 저장하는 방법에는 하나의 값을 저장하는 변수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, 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여러 개의 값을 관리 저장할 수 있는 리스트가 있다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  </a:t>
            </a:r>
          </a:p>
        </p:txBody>
      </p:sp>
      <p:sp>
        <p:nvSpPr>
          <p:cNvPr id="41" name="직사각형 40"/>
          <p:cNvSpPr/>
          <p:nvPr/>
        </p:nvSpPr>
        <p:spPr>
          <a:xfrm>
            <a:off x="887625" y="1500174"/>
            <a:ext cx="80010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「데이터」선택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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변수만들기 선택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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이름만들기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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변수 블록 확인하기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3500430" y="2571744"/>
            <a:ext cx="1285884" cy="255763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  <a:sym typeface="Wingdings 2"/>
              </a:rPr>
              <a:t></a:t>
            </a:r>
            <a:endParaRPr lang="ko-KR" altLang="en-US" smtClean="0">
              <a:solidFill>
                <a:schemeClr val="tx1"/>
              </a:solidFill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7051914" y="3406998"/>
            <a:ext cx="857256" cy="214314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  <a:sym typeface="Wingdings 2"/>
              </a:rPr>
              <a:t></a:t>
            </a: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1500166" y="2285992"/>
            <a:ext cx="785818" cy="257930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  <a:sym typeface="Wingdings 2"/>
              </a:rPr>
              <a:t></a:t>
            </a: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071538" y="4143380"/>
            <a:ext cx="428628" cy="257930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  <a:sym typeface="Wingdings 2"/>
              </a:rPr>
              <a:t>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5786446" y="3857628"/>
            <a:ext cx="696192" cy="1843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cxnSp>
        <p:nvCxnSpPr>
          <p:cNvPr id="24" name="꺾인 연결선 61"/>
          <p:cNvCxnSpPr>
            <a:stCxn id="21" idx="1"/>
          </p:cNvCxnSpPr>
          <p:nvPr/>
        </p:nvCxnSpPr>
        <p:spPr>
          <a:xfrm rot="10800000" flipV="1">
            <a:off x="5216834" y="3949789"/>
            <a:ext cx="569612" cy="522252"/>
          </a:xfrm>
          <a:prstGeom prst="bentConnector3">
            <a:avLst>
              <a:gd name="adj1" fmla="val 50000"/>
            </a:avLst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직사각형 30"/>
          <p:cNvSpPr/>
          <p:nvPr/>
        </p:nvSpPr>
        <p:spPr>
          <a:xfrm>
            <a:off x="3500430" y="4357694"/>
            <a:ext cx="164759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무대창에 변수 나타남</a:t>
            </a:r>
            <a:endParaRPr lang="en-US" altLang="ko-KR" sz="9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57224" y="428604"/>
            <a:ext cx="7936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600" b="1" spc="-150" dirty="0" smtClean="0">
                <a:ln w="3175">
                  <a:noFill/>
                </a:ln>
                <a:solidFill>
                  <a:srgbClr val="FF9801"/>
                </a:solidFill>
                <a:effectLst/>
              </a:rPr>
              <a:t>변수 만들기</a:t>
            </a:r>
            <a:endParaRPr lang="en-US" altLang="ko-KR" sz="1600" b="1" spc="-150" dirty="0" smtClean="0">
              <a:ln w="3175">
                <a:noFill/>
              </a:ln>
              <a:solidFill>
                <a:srgbClr val="FF9801"/>
              </a:solidFill>
              <a:effectLst/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86446" y="3857628"/>
            <a:ext cx="795069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71538" y="5260510"/>
            <a:ext cx="1357322" cy="266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071538" y="5590246"/>
            <a:ext cx="1571636" cy="272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089644" y="5880227"/>
            <a:ext cx="1196340" cy="286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071539" y="6224136"/>
            <a:ext cx="1214446" cy="253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2571744"/>
            <a:ext cx="26574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0" name="모서리가 둥근 직사각형 49"/>
          <p:cNvSpPr/>
          <p:nvPr/>
        </p:nvSpPr>
        <p:spPr>
          <a:xfrm>
            <a:off x="1047725" y="4435197"/>
            <a:ext cx="7524803" cy="2089562"/>
          </a:xfrm>
          <a:prstGeom prst="roundRect">
            <a:avLst>
              <a:gd name="adj" fmla="val 3909"/>
            </a:avLst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>
            <a:off x="3214678" y="1571612"/>
            <a:ext cx="610003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 [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변수만들기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] 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메뉴를 클릭하여 변수를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2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개 만든다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3214678" y="2100196"/>
            <a:ext cx="49292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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블록을 코딩 편집창으로 드래그하여 아래와 같은 명령어 순서대로 정렬하고  값을 입력한다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</a:p>
        </p:txBody>
      </p:sp>
      <p:sp>
        <p:nvSpPr>
          <p:cNvPr id="37" name="직사각형 36"/>
          <p:cNvSpPr/>
          <p:nvPr/>
        </p:nvSpPr>
        <p:spPr>
          <a:xfrm>
            <a:off x="1809731" y="4542354"/>
            <a:ext cx="638179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1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명령어 실행 횟수에 따라 변수 값이 변하는 모습을 확인할 수 있다</a:t>
            </a:r>
            <a:r>
              <a:rPr lang="en-US" altLang="ko-KR" sz="11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54" name="타원형 설명선 53"/>
          <p:cNvSpPr/>
          <p:nvPr/>
        </p:nvSpPr>
        <p:spPr>
          <a:xfrm>
            <a:off x="857224" y="4214818"/>
            <a:ext cx="952507" cy="714380"/>
          </a:xfrm>
          <a:prstGeom prst="wedgeEllipseCallout">
            <a:avLst>
              <a:gd name="adj1" fmla="val 55074"/>
              <a:gd name="adj2" fmla="val 5588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/>
          </a:p>
        </p:txBody>
      </p:sp>
      <p:sp>
        <p:nvSpPr>
          <p:cNvPr id="55" name="직사각형 54"/>
          <p:cNvSpPr/>
          <p:nvPr/>
        </p:nvSpPr>
        <p:spPr>
          <a:xfrm>
            <a:off x="1069473" y="4303507"/>
            <a:ext cx="7620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6" name="직사각형 55"/>
          <p:cNvSpPr/>
          <p:nvPr/>
        </p:nvSpPr>
        <p:spPr>
          <a:xfrm>
            <a:off x="3313921" y="3500438"/>
            <a:ext cx="37147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편집 창에서 블록을 클릭하여 실행한다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5072066" y="2643182"/>
            <a:ext cx="164411" cy="21982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66" name="직사각형 65"/>
          <p:cNvSpPr/>
          <p:nvPr/>
        </p:nvSpPr>
        <p:spPr>
          <a:xfrm>
            <a:off x="5264845" y="2932966"/>
            <a:ext cx="164411" cy="21982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67" name="직사각형 66"/>
          <p:cNvSpPr/>
          <p:nvPr/>
        </p:nvSpPr>
        <p:spPr>
          <a:xfrm>
            <a:off x="6479320" y="2828277"/>
            <a:ext cx="735886" cy="31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값입력</a:t>
            </a:r>
            <a:endParaRPr lang="en-US" altLang="ko-KR" sz="9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cxnSp>
        <p:nvCxnSpPr>
          <p:cNvPr id="68" name="꺾인 연결선 61"/>
          <p:cNvCxnSpPr/>
          <p:nvPr/>
        </p:nvCxnSpPr>
        <p:spPr>
          <a:xfrm flipV="1">
            <a:off x="5429256" y="2929647"/>
            <a:ext cx="1143009" cy="71438"/>
          </a:xfrm>
          <a:prstGeom prst="bentConnector3">
            <a:avLst>
              <a:gd name="adj1" fmla="val 50000"/>
            </a:avLst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직사각형 91"/>
          <p:cNvSpPr/>
          <p:nvPr/>
        </p:nvSpPr>
        <p:spPr>
          <a:xfrm>
            <a:off x="1047725" y="6254613"/>
            <a:ext cx="723905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 </a:t>
            </a:r>
            <a:r>
              <a:rPr lang="ko-KR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사이언스 창작소 변수 </a:t>
            </a:r>
            <a:r>
              <a:rPr lang="en-US" altLang="ko-KR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: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“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사이언스 창작소를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5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만큼 바꾸기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” 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로 블록설정하여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5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만큼 변수값이 더해진다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(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증가한다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).</a:t>
            </a:r>
          </a:p>
        </p:txBody>
      </p:sp>
      <p:sp>
        <p:nvSpPr>
          <p:cNvPr id="91" name="직사각형 90"/>
          <p:cNvSpPr/>
          <p:nvPr/>
        </p:nvSpPr>
        <p:spPr>
          <a:xfrm>
            <a:off x="1047725" y="5968861"/>
            <a:ext cx="752480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</a:t>
            </a:r>
            <a:r>
              <a:rPr lang="ko-KR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제이디 코드 변수 </a:t>
            </a:r>
            <a:r>
              <a:rPr lang="en-US" altLang="ko-KR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: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“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제이디코드를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10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으로 정하기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” 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로 데이터 값을 정하였으므로 반복 실행해도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10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으로만 정의한다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52" name="제목 8"/>
          <p:cNvSpPr txBox="1">
            <a:spLocks/>
          </p:cNvSpPr>
          <p:nvPr/>
        </p:nvSpPr>
        <p:spPr>
          <a:xfrm>
            <a:off x="1571604" y="606561"/>
            <a:ext cx="7817009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데이터 </a:t>
            </a:r>
            <a:r>
              <a:rPr lang="en-US" altLang="ko-KR" dirty="0" smtClean="0"/>
              <a:t>- </a:t>
            </a:r>
            <a:r>
              <a:rPr lang="ko-KR" altLang="en-US" dirty="0" smtClean="0"/>
              <a:t>변수 활용하기</a:t>
            </a:r>
            <a:endParaRPr lang="ko-KR" alt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1207824" y="1071546"/>
            <a:ext cx="38642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600" b="1" spc="-150" dirty="0" smtClean="0">
                <a:ln w="3175">
                  <a:noFill/>
                </a:ln>
                <a:solidFill>
                  <a:srgbClr val="FF9801"/>
                </a:solidFill>
                <a:effectLst/>
              </a:rPr>
              <a:t>변수 예제 보기</a:t>
            </a:r>
            <a:r>
              <a:rPr lang="en-US" altLang="ko-KR" sz="1600" b="1" spc="-150" dirty="0" smtClean="0">
                <a:ln w="3175">
                  <a:noFill/>
                </a:ln>
                <a:solidFill>
                  <a:srgbClr val="FF9801"/>
                </a:solidFill>
              </a:rPr>
              <a:t>[Ⅰ]</a:t>
            </a:r>
          </a:p>
        </p:txBody>
      </p:sp>
      <p:grpSp>
        <p:nvGrpSpPr>
          <p:cNvPr id="69" name="그룹 68"/>
          <p:cNvGrpSpPr/>
          <p:nvPr/>
        </p:nvGrpSpPr>
        <p:grpSpPr>
          <a:xfrm>
            <a:off x="1626932" y="4786322"/>
            <a:ext cx="6516968" cy="1071570"/>
            <a:chOff x="1282677" y="5003129"/>
            <a:chExt cx="7181931" cy="761648"/>
          </a:xfrm>
        </p:grpSpPr>
        <p:sp>
          <p:nvSpPr>
            <p:cNvPr id="43" name="직사각형 42"/>
            <p:cNvSpPr/>
            <p:nvPr/>
          </p:nvSpPr>
          <p:spPr>
            <a:xfrm>
              <a:off x="1282677" y="5516756"/>
              <a:ext cx="1238291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90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초기 값</a:t>
              </a:r>
              <a:endParaRPr lang="en-US" altLang="ko-KR" sz="90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3333741" y="5516756"/>
              <a:ext cx="1238291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90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1</a:t>
              </a:r>
              <a:r>
                <a:rPr lang="ko-KR" altLang="en-US" sz="90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번 실행</a:t>
              </a:r>
              <a:endParaRPr lang="en-US" altLang="ko-KR" sz="90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5257804" y="5516756"/>
              <a:ext cx="1238291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90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2</a:t>
              </a:r>
              <a:r>
                <a:rPr lang="ko-KR" altLang="en-US" sz="90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번 실행</a:t>
              </a:r>
              <a:endParaRPr lang="en-US" altLang="ko-KR" sz="90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7226317" y="5516756"/>
              <a:ext cx="1238291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90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3</a:t>
              </a:r>
              <a:r>
                <a:rPr lang="ko-KR" altLang="en-US" sz="90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번 실행</a:t>
              </a:r>
              <a:endParaRPr lang="en-US" altLang="ko-KR" sz="90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95" name="직사각형 94"/>
            <p:cNvSpPr/>
            <p:nvPr/>
          </p:nvSpPr>
          <p:spPr>
            <a:xfrm>
              <a:off x="2533636" y="5518556"/>
              <a:ext cx="571504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000" b="1" smtClean="0">
                  <a:solidFill>
                    <a:srgbClr val="C00000"/>
                  </a:solidFill>
                  <a:latin typeface="+mn-ea"/>
                </a:rPr>
                <a:t>+5</a:t>
              </a:r>
            </a:p>
          </p:txBody>
        </p:sp>
        <p:sp>
          <p:nvSpPr>
            <p:cNvPr id="97" name="직사각형 96"/>
            <p:cNvSpPr/>
            <p:nvPr/>
          </p:nvSpPr>
          <p:spPr>
            <a:xfrm>
              <a:off x="4593987" y="5515683"/>
              <a:ext cx="571504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000" b="1" smtClean="0">
                  <a:solidFill>
                    <a:srgbClr val="C00000"/>
                  </a:solidFill>
                  <a:latin typeface="+mn-ea"/>
                </a:rPr>
                <a:t>+5</a:t>
              </a:r>
            </a:p>
          </p:txBody>
        </p:sp>
        <p:sp>
          <p:nvSpPr>
            <p:cNvPr id="105" name="원호 104"/>
            <p:cNvSpPr/>
            <p:nvPr/>
          </p:nvSpPr>
          <p:spPr>
            <a:xfrm rot="5400000" flipH="1">
              <a:off x="2463257" y="4839898"/>
              <a:ext cx="279572" cy="666755"/>
            </a:xfrm>
            <a:prstGeom prst="arc">
              <a:avLst>
                <a:gd name="adj1" fmla="val 16200000"/>
                <a:gd name="adj2" fmla="val 5685819"/>
              </a:avLst>
            </a:prstGeom>
            <a:ln w="15875">
              <a:solidFill>
                <a:srgbClr val="C00000"/>
              </a:solidFill>
              <a:headEnd type="stealth" w="lg" len="me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6" name="원호 105"/>
            <p:cNvSpPr/>
            <p:nvPr/>
          </p:nvSpPr>
          <p:spPr>
            <a:xfrm rot="5400000" flipH="1">
              <a:off x="4523607" y="4837025"/>
              <a:ext cx="279572" cy="666755"/>
            </a:xfrm>
            <a:prstGeom prst="arc">
              <a:avLst>
                <a:gd name="adj1" fmla="val 16200000"/>
                <a:gd name="adj2" fmla="val 5685819"/>
              </a:avLst>
            </a:prstGeom>
            <a:ln w="15875">
              <a:solidFill>
                <a:srgbClr val="C00000"/>
              </a:solidFill>
              <a:head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7" name="원호 106"/>
            <p:cNvSpPr/>
            <p:nvPr/>
          </p:nvSpPr>
          <p:spPr>
            <a:xfrm rot="5400000" flipH="1">
              <a:off x="6389622" y="4837025"/>
              <a:ext cx="279572" cy="666755"/>
            </a:xfrm>
            <a:prstGeom prst="arc">
              <a:avLst>
                <a:gd name="adj1" fmla="val 16200000"/>
                <a:gd name="adj2" fmla="val 5685819"/>
              </a:avLst>
            </a:prstGeom>
            <a:ln w="15875">
              <a:solidFill>
                <a:srgbClr val="C00000"/>
              </a:solidFill>
              <a:head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9" name="직사각형 108"/>
            <p:cNvSpPr/>
            <p:nvPr/>
          </p:nvSpPr>
          <p:spPr>
            <a:xfrm>
              <a:off x="2362184" y="5003129"/>
              <a:ext cx="571504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000" b="1" smtClean="0">
                  <a:solidFill>
                    <a:srgbClr val="C00000"/>
                  </a:solidFill>
                  <a:latin typeface="+mn-ea"/>
                </a:rPr>
                <a:t>10</a:t>
              </a:r>
            </a:p>
          </p:txBody>
        </p:sp>
        <p:sp>
          <p:nvSpPr>
            <p:cNvPr id="110" name="직사각형 109"/>
            <p:cNvSpPr/>
            <p:nvPr/>
          </p:nvSpPr>
          <p:spPr>
            <a:xfrm>
              <a:off x="4419599" y="5010273"/>
              <a:ext cx="571504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000" b="1" smtClean="0">
                  <a:solidFill>
                    <a:srgbClr val="C00000"/>
                  </a:solidFill>
                  <a:latin typeface="+mn-ea"/>
                </a:rPr>
                <a:t>10</a:t>
              </a:r>
            </a:p>
          </p:txBody>
        </p:sp>
        <p:sp>
          <p:nvSpPr>
            <p:cNvPr id="111" name="직사각형 110"/>
            <p:cNvSpPr/>
            <p:nvPr/>
          </p:nvSpPr>
          <p:spPr>
            <a:xfrm>
              <a:off x="6286512" y="5010273"/>
              <a:ext cx="571504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000" b="1" smtClean="0">
                  <a:solidFill>
                    <a:srgbClr val="C00000"/>
                  </a:solidFill>
                  <a:latin typeface="+mn-ea"/>
                </a:rPr>
                <a:t>10</a:t>
              </a:r>
            </a:p>
          </p:txBody>
        </p:sp>
        <p:sp>
          <p:nvSpPr>
            <p:cNvPr id="94" name="원호 93"/>
            <p:cNvSpPr/>
            <p:nvPr/>
          </p:nvSpPr>
          <p:spPr>
            <a:xfrm rot="5183252">
              <a:off x="2660580" y="5202099"/>
              <a:ext cx="287242" cy="666755"/>
            </a:xfrm>
            <a:prstGeom prst="arc">
              <a:avLst>
                <a:gd name="adj1" fmla="val 16200000"/>
                <a:gd name="adj2" fmla="val 5685819"/>
              </a:avLst>
            </a:prstGeom>
            <a:ln w="15875">
              <a:solidFill>
                <a:srgbClr val="C00000"/>
              </a:solidFill>
              <a:headEnd type="stealth" w="lg" len="me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원호 95"/>
            <p:cNvSpPr/>
            <p:nvPr/>
          </p:nvSpPr>
          <p:spPr>
            <a:xfrm rot="5183252">
              <a:off x="4720931" y="5199226"/>
              <a:ext cx="287242" cy="666755"/>
            </a:xfrm>
            <a:prstGeom prst="arc">
              <a:avLst>
                <a:gd name="adj1" fmla="val 16200000"/>
                <a:gd name="adj2" fmla="val 5685819"/>
              </a:avLst>
            </a:prstGeom>
            <a:ln w="15875">
              <a:solidFill>
                <a:srgbClr val="C00000"/>
              </a:solidFill>
              <a:head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" name="직사각형 98"/>
            <p:cNvSpPr/>
            <p:nvPr/>
          </p:nvSpPr>
          <p:spPr>
            <a:xfrm>
              <a:off x="6477013" y="5517483"/>
              <a:ext cx="571504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000" b="1" smtClean="0">
                  <a:solidFill>
                    <a:srgbClr val="C00000"/>
                  </a:solidFill>
                  <a:latin typeface="+mn-ea"/>
                </a:rPr>
                <a:t>+5</a:t>
              </a:r>
            </a:p>
          </p:txBody>
        </p:sp>
        <p:sp>
          <p:nvSpPr>
            <p:cNvPr id="98" name="원호 97"/>
            <p:cNvSpPr/>
            <p:nvPr/>
          </p:nvSpPr>
          <p:spPr>
            <a:xfrm rot="5183252">
              <a:off x="6586946" y="5199226"/>
              <a:ext cx="287242" cy="666755"/>
            </a:xfrm>
            <a:prstGeom prst="arc">
              <a:avLst>
                <a:gd name="adj1" fmla="val 16200000"/>
                <a:gd name="adj2" fmla="val 5685819"/>
              </a:avLst>
            </a:prstGeom>
            <a:ln w="15875">
              <a:solidFill>
                <a:srgbClr val="C00000"/>
              </a:solidFill>
              <a:head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731600" y="285728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1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643050"/>
            <a:ext cx="928694" cy="464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2214554"/>
            <a:ext cx="2286016" cy="1721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57290" y="5072075"/>
            <a:ext cx="1214446" cy="467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14678" y="5072074"/>
            <a:ext cx="1214446" cy="447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72066" y="5072074"/>
            <a:ext cx="1214446" cy="450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86578" y="5000636"/>
            <a:ext cx="1285884" cy="486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9188" y="770377"/>
            <a:ext cx="2357454" cy="1203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0" name="모서리가 둥근 직사각형 129"/>
          <p:cNvSpPr/>
          <p:nvPr/>
        </p:nvSpPr>
        <p:spPr>
          <a:xfrm>
            <a:off x="857224" y="2125256"/>
            <a:ext cx="7786742" cy="4447016"/>
          </a:xfrm>
          <a:prstGeom prst="roundRect">
            <a:avLst>
              <a:gd name="adj" fmla="val 1934"/>
            </a:avLst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785786" y="857232"/>
            <a:ext cx="36433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변수 예제 보기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[Ⅰ]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에서 하기 블록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2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줄을 추가 하여 변수값의 변화를 확인 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131" name="직사각형 130"/>
          <p:cNvSpPr/>
          <p:nvPr/>
        </p:nvSpPr>
        <p:spPr>
          <a:xfrm>
            <a:off x="1762105" y="2160974"/>
            <a:ext cx="638179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아래와 같이 변수 예제 보기</a:t>
            </a:r>
            <a:r>
              <a:rPr lang="en-US" altLang="ko-KR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[Ⅰ]</a:t>
            </a:r>
            <a:r>
              <a:rPr lang="ko-KR" alt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과 다른 결과를 확인 할 수 있다</a:t>
            </a:r>
            <a:r>
              <a:rPr lang="en-US" altLang="ko-KR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136" name="타원형 설명선 135"/>
          <p:cNvSpPr/>
          <p:nvPr/>
        </p:nvSpPr>
        <p:spPr>
          <a:xfrm>
            <a:off x="738161" y="1714488"/>
            <a:ext cx="952507" cy="660802"/>
          </a:xfrm>
          <a:prstGeom prst="wedgeEllipseCallout">
            <a:avLst>
              <a:gd name="adj1" fmla="val 55074"/>
              <a:gd name="adj2" fmla="val 5588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/>
          </a:p>
        </p:txBody>
      </p:sp>
      <p:sp>
        <p:nvSpPr>
          <p:cNvPr id="137" name="직사각형 136"/>
          <p:cNvSpPr/>
          <p:nvPr/>
        </p:nvSpPr>
        <p:spPr>
          <a:xfrm>
            <a:off x="952475" y="1785925"/>
            <a:ext cx="7620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56" name="직사각형 155"/>
          <p:cNvSpPr/>
          <p:nvPr/>
        </p:nvSpPr>
        <p:spPr>
          <a:xfrm>
            <a:off x="1142976" y="3296783"/>
            <a:ext cx="73581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변수 값이 변화 없이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10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과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5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로 고정되어 보이지만 사실상 명령어가 실행되면서 제이디코드는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0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과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10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을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사이언스창작소는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0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과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5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를 계속 반복하면서 변수 값이 정의된다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263" name="직사각형 262"/>
          <p:cNvSpPr/>
          <p:nvPr/>
        </p:nvSpPr>
        <p:spPr>
          <a:xfrm>
            <a:off x="1071538" y="5786454"/>
            <a:ext cx="74057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사이언스 창작소가 예제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1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과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같이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5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씩 증가하지 않는 이유는 두번째줄 블록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‘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사이언스창작소를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0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으로 정하기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’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로 값이 계속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0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으로 지정되므로 증가하더라도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0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에서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5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만큼만 증가한다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즉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, 1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차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2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차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3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차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4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차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…. 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순으로 변수값이 지정된다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.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26821" y="357166"/>
            <a:ext cx="7936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600" b="1" spc="-150" dirty="0" smtClean="0">
                <a:ln w="3175">
                  <a:noFill/>
                </a:ln>
                <a:solidFill>
                  <a:srgbClr val="FF9801"/>
                </a:solidFill>
                <a:effectLst/>
              </a:rPr>
              <a:t>변수 예제 보기</a:t>
            </a:r>
            <a:r>
              <a:rPr lang="en-US" altLang="ko-KR" sz="1600" b="1" spc="-150" dirty="0" smtClean="0">
                <a:ln w="3175">
                  <a:noFill/>
                </a:ln>
                <a:solidFill>
                  <a:srgbClr val="FF9801"/>
                </a:solidFill>
              </a:rPr>
              <a:t>[Ⅱ]</a:t>
            </a:r>
          </a:p>
        </p:txBody>
      </p:sp>
      <p:sp>
        <p:nvSpPr>
          <p:cNvPr id="61" name="직사각형 60"/>
          <p:cNvSpPr/>
          <p:nvPr/>
        </p:nvSpPr>
        <p:spPr>
          <a:xfrm>
            <a:off x="7019210" y="1357298"/>
            <a:ext cx="141044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변수 예제 보기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[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Yu Gothic"/>
                <a:ea typeface="Yu Gothic"/>
              </a:rPr>
              <a:t>Ⅰ]</a:t>
            </a:r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63" name="직사각형 62"/>
          <p:cNvSpPr/>
          <p:nvPr/>
        </p:nvSpPr>
        <p:spPr>
          <a:xfrm>
            <a:off x="4590318" y="857232"/>
            <a:ext cx="2187509" cy="454608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7177759" y="857232"/>
            <a:ext cx="102882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추가 블록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cxnSp>
        <p:nvCxnSpPr>
          <p:cNvPr id="71" name="꺾인 연결선 61"/>
          <p:cNvCxnSpPr>
            <a:stCxn id="63" idx="3"/>
          </p:cNvCxnSpPr>
          <p:nvPr/>
        </p:nvCxnSpPr>
        <p:spPr>
          <a:xfrm flipV="1">
            <a:off x="6777827" y="1000108"/>
            <a:ext cx="428629" cy="84428"/>
          </a:xfrm>
          <a:prstGeom prst="bentConnector3">
            <a:avLst>
              <a:gd name="adj1" fmla="val 50000"/>
            </a:avLst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그룹 77"/>
          <p:cNvGrpSpPr/>
          <p:nvPr/>
        </p:nvGrpSpPr>
        <p:grpSpPr>
          <a:xfrm>
            <a:off x="1282129" y="2595556"/>
            <a:ext cx="6455412" cy="476253"/>
            <a:chOff x="1282129" y="2714620"/>
            <a:chExt cx="6008238" cy="357190"/>
          </a:xfrm>
        </p:grpSpPr>
        <p:sp>
          <p:nvSpPr>
            <p:cNvPr id="132" name="직사각형 131"/>
            <p:cNvSpPr/>
            <p:nvPr/>
          </p:nvSpPr>
          <p:spPr>
            <a:xfrm>
              <a:off x="1282129" y="2739201"/>
              <a:ext cx="860979" cy="3326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9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초기 값</a:t>
              </a:r>
              <a:endParaRPr lang="en-US" altLang="ko-KR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133" name="직사각형 132"/>
            <p:cNvSpPr/>
            <p:nvPr/>
          </p:nvSpPr>
          <p:spPr>
            <a:xfrm>
              <a:off x="3139517" y="2714620"/>
              <a:ext cx="860979" cy="3326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9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1</a:t>
              </a:r>
              <a:r>
                <a:rPr lang="ko-KR" altLang="en-US" sz="9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번 실행</a:t>
              </a:r>
              <a:endParaRPr lang="en-US" altLang="ko-KR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134" name="직사각형 133"/>
            <p:cNvSpPr/>
            <p:nvPr/>
          </p:nvSpPr>
          <p:spPr>
            <a:xfrm>
              <a:off x="4714876" y="2739201"/>
              <a:ext cx="860979" cy="3326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9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2</a:t>
              </a:r>
              <a:r>
                <a:rPr lang="ko-KR" altLang="en-US" sz="9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번 실행</a:t>
              </a:r>
              <a:endParaRPr lang="en-US" altLang="ko-KR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135" name="직사각형 134"/>
            <p:cNvSpPr/>
            <p:nvPr/>
          </p:nvSpPr>
          <p:spPr>
            <a:xfrm>
              <a:off x="6429388" y="2739201"/>
              <a:ext cx="860979" cy="3326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9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3</a:t>
              </a:r>
              <a:r>
                <a:rPr lang="ko-KR" altLang="en-US" sz="9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번 실행</a:t>
              </a:r>
              <a:endParaRPr lang="en-US" altLang="ko-KR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sp>
        <p:nvSpPr>
          <p:cNvPr id="172" name="직사각형 171"/>
          <p:cNvSpPr/>
          <p:nvPr/>
        </p:nvSpPr>
        <p:spPr>
          <a:xfrm>
            <a:off x="1142976" y="3982645"/>
            <a:ext cx="857256" cy="2462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1</a:t>
            </a:r>
            <a:r>
              <a:rPr lang="ko-KR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번  실행</a:t>
            </a:r>
            <a:endParaRPr lang="en-US" altLang="ko-KR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215" name="오른쪽 대괄호 214"/>
          <p:cNvSpPr/>
          <p:nvPr/>
        </p:nvSpPr>
        <p:spPr>
          <a:xfrm>
            <a:off x="3585949" y="3823740"/>
            <a:ext cx="54309" cy="237403"/>
          </a:xfrm>
          <a:prstGeom prst="rightBracket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00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16" name="오른쪽 대괄호 215"/>
          <p:cNvSpPr/>
          <p:nvPr/>
        </p:nvSpPr>
        <p:spPr>
          <a:xfrm>
            <a:off x="3661981" y="4224686"/>
            <a:ext cx="54309" cy="237403"/>
          </a:xfrm>
          <a:prstGeom prst="rightBracket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00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230" name="직선 화살표 연결선 229"/>
          <p:cNvCxnSpPr/>
          <p:nvPr/>
        </p:nvCxnSpPr>
        <p:spPr>
          <a:xfrm>
            <a:off x="3723531" y="4360343"/>
            <a:ext cx="720000" cy="1509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1" name="직사각형 230"/>
          <p:cNvSpPr/>
          <p:nvPr/>
        </p:nvSpPr>
        <p:spPr>
          <a:xfrm>
            <a:off x="3802626" y="3736424"/>
            <a:ext cx="48362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solidFill>
                  <a:schemeClr val="accent5">
                    <a:lumMod val="75000"/>
                  </a:schemeClr>
                </a:solidFill>
                <a:latin typeface="+mn-ea"/>
              </a:rPr>
              <a:t>1</a:t>
            </a:r>
            <a:r>
              <a:rPr lang="ko-KR" altLang="en-US" sz="1000" dirty="0" smtClean="0">
                <a:solidFill>
                  <a:schemeClr val="accent5">
                    <a:lumMod val="75000"/>
                  </a:schemeClr>
                </a:solidFill>
                <a:latin typeface="+mn-ea"/>
              </a:rPr>
              <a:t>차 </a:t>
            </a:r>
            <a:endParaRPr lang="en-US" altLang="ko-KR" sz="1000" dirty="0" smtClean="0">
              <a:solidFill>
                <a:schemeClr val="accent5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232" name="직사각형 231"/>
          <p:cNvSpPr/>
          <p:nvPr/>
        </p:nvSpPr>
        <p:spPr>
          <a:xfrm>
            <a:off x="3869602" y="4165052"/>
            <a:ext cx="48808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solidFill>
                  <a:schemeClr val="accent5">
                    <a:lumMod val="75000"/>
                  </a:schemeClr>
                </a:solidFill>
                <a:latin typeface="+mn-ea"/>
              </a:rPr>
              <a:t>2</a:t>
            </a:r>
            <a:r>
              <a:rPr lang="ko-KR" altLang="en-US" sz="1000" dirty="0" smtClean="0">
                <a:solidFill>
                  <a:schemeClr val="accent5">
                    <a:lumMod val="75000"/>
                  </a:schemeClr>
                </a:solidFill>
                <a:latin typeface="+mn-ea"/>
              </a:rPr>
              <a:t>차 </a:t>
            </a:r>
            <a:endParaRPr lang="en-US" altLang="ko-KR" sz="1000" dirty="0" smtClean="0">
              <a:solidFill>
                <a:schemeClr val="accent5">
                  <a:lumMod val="75000"/>
                </a:schemeClr>
              </a:solidFill>
              <a:latin typeface="+mn-ea"/>
            </a:endParaRPr>
          </a:p>
        </p:txBody>
      </p:sp>
      <p:grpSp>
        <p:nvGrpSpPr>
          <p:cNvPr id="83" name="그룹 82"/>
          <p:cNvGrpSpPr/>
          <p:nvPr/>
        </p:nvGrpSpPr>
        <p:grpSpPr>
          <a:xfrm>
            <a:off x="5753803" y="3767914"/>
            <a:ext cx="1269657" cy="699366"/>
            <a:chOff x="3901567" y="3866671"/>
            <a:chExt cx="863771" cy="451733"/>
          </a:xfrm>
        </p:grpSpPr>
        <p:sp>
          <p:nvSpPr>
            <p:cNvPr id="209" name="오른쪽 대괄호 208"/>
            <p:cNvSpPr/>
            <p:nvPr/>
          </p:nvSpPr>
          <p:spPr>
            <a:xfrm>
              <a:off x="3909449" y="3868344"/>
              <a:ext cx="52964" cy="160736"/>
            </a:xfrm>
            <a:prstGeom prst="rightBracket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100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210" name="오른쪽 대괄호 209"/>
            <p:cNvSpPr/>
            <p:nvPr/>
          </p:nvSpPr>
          <p:spPr>
            <a:xfrm>
              <a:off x="3901567" y="4157668"/>
              <a:ext cx="52964" cy="160736"/>
            </a:xfrm>
            <a:prstGeom prst="rightBracket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100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211" name="직사각형 210"/>
            <p:cNvSpPr/>
            <p:nvPr/>
          </p:nvSpPr>
          <p:spPr>
            <a:xfrm>
              <a:off x="3930617" y="3866671"/>
              <a:ext cx="834721" cy="1590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000" dirty="0" smtClean="0">
                  <a:solidFill>
                    <a:schemeClr val="accent5">
                      <a:lumMod val="75000"/>
                    </a:schemeClr>
                  </a:solidFill>
                  <a:latin typeface="+mn-ea"/>
                </a:rPr>
                <a:t>1</a:t>
              </a:r>
              <a:r>
                <a:rPr lang="ko-KR" altLang="en-US" sz="1000" dirty="0" smtClean="0">
                  <a:solidFill>
                    <a:schemeClr val="accent5">
                      <a:lumMod val="75000"/>
                    </a:schemeClr>
                  </a:solidFill>
                  <a:latin typeface="+mn-ea"/>
                </a:rPr>
                <a:t>차 변수 값 삽입</a:t>
              </a:r>
              <a:endParaRPr lang="en-US" altLang="ko-KR" sz="1000" dirty="0" smtClean="0">
                <a:solidFill>
                  <a:schemeClr val="accent5">
                    <a:lumMod val="75000"/>
                  </a:schemeClr>
                </a:solidFill>
                <a:latin typeface="+mn-ea"/>
              </a:endParaRPr>
            </a:p>
          </p:txBody>
        </p:sp>
        <p:sp>
          <p:nvSpPr>
            <p:cNvPr id="213" name="직사각형 212"/>
            <p:cNvSpPr/>
            <p:nvPr/>
          </p:nvSpPr>
          <p:spPr>
            <a:xfrm>
              <a:off x="3919205" y="4148851"/>
              <a:ext cx="846133" cy="1590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000" dirty="0" smtClean="0">
                  <a:solidFill>
                    <a:schemeClr val="accent5">
                      <a:lumMod val="75000"/>
                    </a:schemeClr>
                  </a:solidFill>
                  <a:latin typeface="+mn-ea"/>
                </a:rPr>
                <a:t>2</a:t>
              </a:r>
              <a:r>
                <a:rPr lang="ko-KR" altLang="en-US" sz="1000" dirty="0" smtClean="0">
                  <a:solidFill>
                    <a:schemeClr val="accent5">
                      <a:lumMod val="75000"/>
                    </a:schemeClr>
                  </a:solidFill>
                  <a:latin typeface="+mn-ea"/>
                </a:rPr>
                <a:t>차 변수 값 삽입</a:t>
              </a:r>
              <a:endParaRPr lang="en-US" altLang="ko-KR" sz="1000" dirty="0" smtClean="0">
                <a:solidFill>
                  <a:schemeClr val="accent5">
                    <a:lumMod val="75000"/>
                  </a:schemeClr>
                </a:solidFill>
                <a:latin typeface="+mn-ea"/>
              </a:endParaRPr>
            </a:p>
          </p:txBody>
        </p:sp>
      </p:grpSp>
      <p:sp>
        <p:nvSpPr>
          <p:cNvPr id="74" name="직사각형 73"/>
          <p:cNvSpPr/>
          <p:nvPr/>
        </p:nvSpPr>
        <p:spPr>
          <a:xfrm>
            <a:off x="4590319" y="1357298"/>
            <a:ext cx="2187509" cy="454608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cxnSp>
        <p:nvCxnSpPr>
          <p:cNvPr id="75" name="꺾인 연결선 61"/>
          <p:cNvCxnSpPr/>
          <p:nvPr/>
        </p:nvCxnSpPr>
        <p:spPr>
          <a:xfrm flipV="1">
            <a:off x="6777828" y="1500174"/>
            <a:ext cx="428628" cy="84428"/>
          </a:xfrm>
          <a:prstGeom prst="bentConnector3">
            <a:avLst>
              <a:gd name="adj1" fmla="val 50000"/>
            </a:avLst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4" name="타원 263"/>
          <p:cNvSpPr/>
          <p:nvPr/>
        </p:nvSpPr>
        <p:spPr>
          <a:xfrm>
            <a:off x="5243952" y="5648042"/>
            <a:ext cx="57167" cy="66974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65" name="타원 264"/>
          <p:cNvSpPr/>
          <p:nvPr/>
        </p:nvSpPr>
        <p:spPr>
          <a:xfrm>
            <a:off x="5365907" y="5648042"/>
            <a:ext cx="57167" cy="66974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66" name="타원 265"/>
          <p:cNvSpPr/>
          <p:nvPr/>
        </p:nvSpPr>
        <p:spPr>
          <a:xfrm>
            <a:off x="5472621" y="5648042"/>
            <a:ext cx="57167" cy="66974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41" name="오른쪽 대괄호 240"/>
          <p:cNvSpPr/>
          <p:nvPr/>
        </p:nvSpPr>
        <p:spPr>
          <a:xfrm>
            <a:off x="5186784" y="4728279"/>
            <a:ext cx="57167" cy="200920"/>
          </a:xfrm>
          <a:prstGeom prst="rightBracket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00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42" name="오른쪽 대괄호 241"/>
          <p:cNvSpPr/>
          <p:nvPr/>
        </p:nvSpPr>
        <p:spPr>
          <a:xfrm>
            <a:off x="5190766" y="5192291"/>
            <a:ext cx="57167" cy="200920"/>
          </a:xfrm>
          <a:prstGeom prst="rightBracket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00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244" name="직선 화살표 연결선 243"/>
          <p:cNvCxnSpPr/>
          <p:nvPr/>
        </p:nvCxnSpPr>
        <p:spPr>
          <a:xfrm>
            <a:off x="5273185" y="5288816"/>
            <a:ext cx="720000" cy="127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직사각형 244"/>
          <p:cNvSpPr/>
          <p:nvPr/>
        </p:nvSpPr>
        <p:spPr>
          <a:xfrm>
            <a:off x="5377002" y="4665118"/>
            <a:ext cx="40944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solidFill>
                  <a:schemeClr val="accent5">
                    <a:lumMod val="75000"/>
                  </a:schemeClr>
                </a:solidFill>
                <a:latin typeface="+mn-ea"/>
              </a:rPr>
              <a:t>3</a:t>
            </a:r>
            <a:r>
              <a:rPr lang="ko-KR" altLang="en-US" sz="1000" dirty="0" smtClean="0">
                <a:solidFill>
                  <a:schemeClr val="accent5">
                    <a:lumMod val="75000"/>
                  </a:schemeClr>
                </a:solidFill>
                <a:latin typeface="+mn-ea"/>
              </a:rPr>
              <a:t>차 </a:t>
            </a:r>
            <a:endParaRPr lang="en-US" altLang="ko-KR" sz="1000" dirty="0" smtClean="0">
              <a:solidFill>
                <a:schemeClr val="accent5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246" name="직사각형 245"/>
          <p:cNvSpPr/>
          <p:nvPr/>
        </p:nvSpPr>
        <p:spPr>
          <a:xfrm>
            <a:off x="5429256" y="5069286"/>
            <a:ext cx="47199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solidFill>
                  <a:schemeClr val="accent5">
                    <a:lumMod val="75000"/>
                  </a:schemeClr>
                </a:solidFill>
                <a:latin typeface="+mn-ea"/>
              </a:rPr>
              <a:t>4</a:t>
            </a:r>
            <a:r>
              <a:rPr lang="ko-KR" altLang="en-US" sz="1000" dirty="0" smtClean="0">
                <a:solidFill>
                  <a:schemeClr val="accent5">
                    <a:lumMod val="75000"/>
                  </a:schemeClr>
                </a:solidFill>
                <a:latin typeface="+mn-ea"/>
              </a:rPr>
              <a:t>차 </a:t>
            </a:r>
            <a:endParaRPr lang="en-US" altLang="ko-KR" sz="1000" dirty="0" smtClean="0">
              <a:solidFill>
                <a:schemeClr val="accent5">
                  <a:lumMod val="75000"/>
                </a:schemeClr>
              </a:solidFill>
              <a:latin typeface="+mn-ea"/>
            </a:endParaRPr>
          </a:p>
        </p:txBody>
      </p:sp>
      <p:grpSp>
        <p:nvGrpSpPr>
          <p:cNvPr id="85" name="그룹 84"/>
          <p:cNvGrpSpPr/>
          <p:nvPr/>
        </p:nvGrpSpPr>
        <p:grpSpPr>
          <a:xfrm>
            <a:off x="7294992" y="4709034"/>
            <a:ext cx="1277540" cy="863106"/>
            <a:chOff x="7715054" y="3786189"/>
            <a:chExt cx="924724" cy="528642"/>
          </a:xfrm>
        </p:grpSpPr>
        <p:sp>
          <p:nvSpPr>
            <p:cNvPr id="236" name="오른쪽 대괄호 235"/>
            <p:cNvSpPr/>
            <p:nvPr/>
          </p:nvSpPr>
          <p:spPr>
            <a:xfrm>
              <a:off x="7722935" y="3787861"/>
              <a:ext cx="52964" cy="160736"/>
            </a:xfrm>
            <a:prstGeom prst="rightBracket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100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237" name="오른쪽 대괄호 236"/>
            <p:cNvSpPr/>
            <p:nvPr/>
          </p:nvSpPr>
          <p:spPr>
            <a:xfrm>
              <a:off x="7715054" y="4154095"/>
              <a:ext cx="52964" cy="160736"/>
            </a:xfrm>
            <a:prstGeom prst="rightBracket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100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238" name="직사각형 237"/>
            <p:cNvSpPr/>
            <p:nvPr/>
          </p:nvSpPr>
          <p:spPr>
            <a:xfrm>
              <a:off x="7744102" y="3786189"/>
              <a:ext cx="895676" cy="1508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000" dirty="0" smtClean="0">
                  <a:solidFill>
                    <a:schemeClr val="accent5">
                      <a:lumMod val="75000"/>
                    </a:schemeClr>
                  </a:solidFill>
                  <a:latin typeface="+mn-ea"/>
                </a:rPr>
                <a:t>3</a:t>
              </a:r>
              <a:r>
                <a:rPr lang="ko-KR" altLang="en-US" sz="1000" dirty="0" smtClean="0">
                  <a:solidFill>
                    <a:schemeClr val="accent5">
                      <a:lumMod val="75000"/>
                    </a:schemeClr>
                  </a:solidFill>
                  <a:latin typeface="+mn-ea"/>
                </a:rPr>
                <a:t>차 변수 값 삽입</a:t>
              </a:r>
              <a:endParaRPr lang="en-US" altLang="ko-KR" sz="1000" dirty="0" smtClean="0">
                <a:solidFill>
                  <a:schemeClr val="accent5">
                    <a:lumMod val="75000"/>
                  </a:schemeClr>
                </a:solidFill>
                <a:latin typeface="+mn-ea"/>
              </a:endParaRPr>
            </a:p>
          </p:txBody>
        </p:sp>
        <p:sp>
          <p:nvSpPr>
            <p:cNvPr id="239" name="직사각형 238"/>
            <p:cNvSpPr/>
            <p:nvPr/>
          </p:nvSpPr>
          <p:spPr>
            <a:xfrm>
              <a:off x="7732687" y="4145282"/>
              <a:ext cx="907087" cy="1508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000" dirty="0" smtClean="0">
                  <a:solidFill>
                    <a:schemeClr val="accent5">
                      <a:lumMod val="75000"/>
                    </a:schemeClr>
                  </a:solidFill>
                  <a:latin typeface="+mn-ea"/>
                </a:rPr>
                <a:t>4</a:t>
              </a:r>
              <a:r>
                <a:rPr lang="ko-KR" altLang="en-US" sz="1000" dirty="0" smtClean="0">
                  <a:solidFill>
                    <a:schemeClr val="accent5">
                      <a:lumMod val="75000"/>
                    </a:schemeClr>
                  </a:solidFill>
                  <a:latin typeface="+mn-ea"/>
                </a:rPr>
                <a:t>차 변수 값 삽입</a:t>
              </a:r>
              <a:endParaRPr lang="en-US" altLang="ko-KR" sz="1000" dirty="0" smtClean="0">
                <a:solidFill>
                  <a:schemeClr val="accent5">
                    <a:lumMod val="75000"/>
                  </a:schemeClr>
                </a:solidFill>
                <a:latin typeface="+mn-ea"/>
              </a:endParaRPr>
            </a:p>
          </p:txBody>
        </p:sp>
      </p:grpSp>
      <p:cxnSp>
        <p:nvCxnSpPr>
          <p:cNvPr id="84" name="직선 화살표 연결선 83"/>
          <p:cNvCxnSpPr/>
          <p:nvPr/>
        </p:nvCxnSpPr>
        <p:spPr>
          <a:xfrm>
            <a:off x="5279778" y="4853111"/>
            <a:ext cx="720000" cy="127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직선 화살표 연결선 90"/>
          <p:cNvCxnSpPr/>
          <p:nvPr/>
        </p:nvCxnSpPr>
        <p:spPr>
          <a:xfrm>
            <a:off x="3660558" y="3955258"/>
            <a:ext cx="720000" cy="1509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직사각형 91"/>
          <p:cNvSpPr/>
          <p:nvPr/>
        </p:nvSpPr>
        <p:spPr>
          <a:xfrm>
            <a:off x="2500298" y="4857760"/>
            <a:ext cx="857256" cy="2462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2</a:t>
            </a:r>
            <a:r>
              <a:rPr lang="ko-KR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번  실행</a:t>
            </a:r>
            <a:endParaRPr lang="en-US" altLang="ko-KR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3643314"/>
            <a:ext cx="1071570" cy="386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4197637"/>
            <a:ext cx="1019839" cy="374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4660627"/>
            <a:ext cx="1071570" cy="386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7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5214950"/>
            <a:ext cx="1019839" cy="374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2571744"/>
            <a:ext cx="1071570" cy="386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2571744"/>
            <a:ext cx="1019839" cy="374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2571744"/>
            <a:ext cx="1019839" cy="374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29520" y="2571744"/>
            <a:ext cx="1019839" cy="374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3714752"/>
            <a:ext cx="1678544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64960" y="4643446"/>
            <a:ext cx="1678544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857224" y="1568223"/>
            <a:ext cx="7929617" cy="610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연산은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4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칙 연산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(+, -, </a:t>
            </a:r>
            <a:r>
              <a:rPr lang="en-US" altLang="ko-KR" sz="1200" dirty="0" smtClean="0"/>
              <a:t>×,÷), </a:t>
            </a:r>
            <a:r>
              <a:rPr lang="ko-KR" altLang="en-US" sz="1200" dirty="0" smtClean="0"/>
              <a:t>비교연산 </a:t>
            </a:r>
            <a:r>
              <a:rPr lang="en-US" altLang="ko-KR" sz="1200" dirty="0" smtClean="0"/>
              <a:t>(&lt;, &gt;, =)</a:t>
            </a:r>
            <a:r>
              <a:rPr lang="ko-KR" altLang="en-US" sz="1200" dirty="0" smtClean="0"/>
              <a:t>을 기본으로</a:t>
            </a:r>
            <a:r>
              <a:rPr lang="en-US" altLang="ko-KR" sz="1200" dirty="0" smtClean="0"/>
              <a:t> </a:t>
            </a:r>
            <a:r>
              <a:rPr lang="ko-KR" altLang="en-US" sz="1200" dirty="0" smtClean="0"/>
              <a:t>문자열 조합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난수발생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수학 함수 사용까지 가능하다</a:t>
            </a:r>
            <a:r>
              <a:rPr lang="en-US" altLang="ko-KR" sz="12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200" dirty="0" smtClean="0"/>
              <a:t>본 교재는 기본적인 연산과 비교문을 통해 논리제어한다</a:t>
            </a:r>
            <a:r>
              <a:rPr lang="en-US" altLang="ko-KR" sz="1200" dirty="0" smtClean="0"/>
              <a:t>.</a:t>
            </a:r>
          </a:p>
        </p:txBody>
      </p:sp>
      <p:sp>
        <p:nvSpPr>
          <p:cNvPr id="41" name="직사각형 40"/>
          <p:cNvSpPr/>
          <p:nvPr/>
        </p:nvSpPr>
        <p:spPr>
          <a:xfrm>
            <a:off x="857224" y="2500306"/>
            <a:ext cx="3333773" cy="700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</a:t>
            </a:r>
            <a:r>
              <a:rPr lang="ko-KR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팔레트 「연산」선택 </a:t>
            </a:r>
            <a:endParaRPr lang="en-US" altLang="ko-KR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Wingdings 2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en-US" altLang="ko-KR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</a:t>
            </a:r>
            <a:r>
              <a:rPr lang="ko-KR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연산 블록 확인하기</a:t>
            </a:r>
            <a:endParaRPr lang="en-US" altLang="ko-KR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grpSp>
        <p:nvGrpSpPr>
          <p:cNvPr id="24" name="그룹 23"/>
          <p:cNvGrpSpPr/>
          <p:nvPr/>
        </p:nvGrpSpPr>
        <p:grpSpPr>
          <a:xfrm>
            <a:off x="3063367" y="2500306"/>
            <a:ext cx="5866351" cy="3929090"/>
            <a:chOff x="1923994" y="2500306"/>
            <a:chExt cx="5866351" cy="3929090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923994" y="2500306"/>
              <a:ext cx="1947897" cy="39290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0" name="직사각형 59"/>
            <p:cNvSpPr/>
            <p:nvPr/>
          </p:nvSpPr>
          <p:spPr>
            <a:xfrm>
              <a:off x="4643438" y="3065972"/>
              <a:ext cx="2816158" cy="2201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sz="900" b="1" dirty="0" smtClean="0"/>
                <a:t>두 값을 </a:t>
              </a:r>
              <a:r>
                <a:rPr lang="ko-KR" altLang="en-US" sz="900" b="1" dirty="0" smtClean="0">
                  <a:solidFill>
                    <a:srgbClr val="FF0000"/>
                  </a:solidFill>
                </a:rPr>
                <a:t>덧셈</a:t>
              </a:r>
              <a:r>
                <a:rPr lang="en-US" altLang="ko-KR" sz="900" b="1" dirty="0" smtClean="0">
                  <a:solidFill>
                    <a:srgbClr val="FF0000"/>
                  </a:solidFill>
                </a:rPr>
                <a:t>/</a:t>
              </a:r>
              <a:r>
                <a:rPr lang="ko-KR" altLang="en-US" sz="900" b="1" dirty="0" smtClean="0">
                  <a:solidFill>
                    <a:srgbClr val="FF0000"/>
                  </a:solidFill>
                </a:rPr>
                <a:t>뺄셈</a:t>
              </a:r>
              <a:r>
                <a:rPr lang="en-US" altLang="ko-KR" sz="900" b="1" dirty="0" smtClean="0">
                  <a:solidFill>
                    <a:srgbClr val="FF0000"/>
                  </a:solidFill>
                </a:rPr>
                <a:t>/</a:t>
              </a:r>
              <a:r>
                <a:rPr lang="ko-KR" altLang="en-US" sz="900" b="1" dirty="0" smtClean="0">
                  <a:solidFill>
                    <a:srgbClr val="FF0000"/>
                  </a:solidFill>
                </a:rPr>
                <a:t>곱셈</a:t>
              </a:r>
              <a:r>
                <a:rPr lang="en-US" altLang="ko-KR" sz="900" b="1" dirty="0" smtClean="0">
                  <a:solidFill>
                    <a:srgbClr val="FF0000"/>
                  </a:solidFill>
                </a:rPr>
                <a:t>/</a:t>
              </a:r>
              <a:r>
                <a:rPr lang="ko-KR" altLang="en-US" sz="900" b="1" dirty="0" smtClean="0">
                  <a:solidFill>
                    <a:srgbClr val="FF0000"/>
                  </a:solidFill>
                </a:rPr>
                <a:t>나눗셈</a:t>
              </a:r>
              <a:r>
                <a:rPr lang="ko-KR" altLang="en-US" sz="900" b="1" dirty="0" smtClean="0"/>
                <a:t> </a:t>
              </a:r>
              <a:r>
                <a:rPr lang="en-US" altLang="ko-KR" sz="900" b="1" dirty="0" smtClean="0"/>
                <a:t> </a:t>
              </a:r>
              <a:r>
                <a:rPr lang="ko-KR" altLang="en-US" sz="900" b="1" dirty="0" smtClean="0"/>
                <a:t>한다</a:t>
              </a:r>
              <a:r>
                <a:rPr lang="en-US" altLang="ko-KR" sz="900" b="1" dirty="0" smtClean="0"/>
                <a:t>.</a:t>
              </a:r>
              <a:endParaRPr lang="ko-KR" altLang="en-US" sz="900" b="1" dirty="0"/>
            </a:p>
          </p:txBody>
        </p:sp>
        <p:sp>
          <p:nvSpPr>
            <p:cNvPr id="62" name="직사각형 61"/>
            <p:cNvSpPr/>
            <p:nvPr/>
          </p:nvSpPr>
          <p:spPr>
            <a:xfrm>
              <a:off x="4286248" y="4071942"/>
              <a:ext cx="2934254" cy="2201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sz="900" b="1" dirty="0" smtClean="0"/>
                <a:t>범위 안의 숫자 중 임의의 수를 만든다</a:t>
              </a:r>
              <a:r>
                <a:rPr lang="en-US" altLang="ko-KR" sz="900" b="1" dirty="0" smtClean="0"/>
                <a:t>.</a:t>
              </a:r>
              <a:endParaRPr lang="ko-KR" altLang="en-US" sz="900" b="1" dirty="0"/>
            </a:p>
          </p:txBody>
        </p:sp>
        <p:sp>
          <p:nvSpPr>
            <p:cNvPr id="63" name="직사각형 62"/>
            <p:cNvSpPr/>
            <p:nvPr/>
          </p:nvSpPr>
          <p:spPr>
            <a:xfrm>
              <a:off x="4711652" y="4751691"/>
              <a:ext cx="2762319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sz="900" b="1" dirty="0" smtClean="0"/>
                <a:t>앞뒤 두 값을 </a:t>
              </a:r>
              <a:r>
                <a:rPr lang="ko-KR" altLang="en-US" sz="900" b="1" dirty="0" smtClean="0">
                  <a:solidFill>
                    <a:srgbClr val="FF0000"/>
                  </a:solidFill>
                </a:rPr>
                <a:t>비교연산</a:t>
              </a:r>
              <a:r>
                <a:rPr lang="ko-KR" altLang="en-US" sz="900" b="1" dirty="0" smtClean="0"/>
                <a:t>하여 참이면 실행한다</a:t>
              </a:r>
              <a:r>
                <a:rPr lang="en-US" altLang="ko-KR" sz="900" b="1" dirty="0" smtClean="0"/>
                <a:t>.</a:t>
              </a:r>
              <a:endParaRPr lang="ko-KR" altLang="en-US" sz="900" b="1" dirty="0"/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4408870" y="5608379"/>
              <a:ext cx="2339228" cy="2201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sz="900" b="1" dirty="0" smtClean="0"/>
                <a:t>두 조건 모두 만족해야 참이다</a:t>
              </a:r>
              <a:r>
                <a:rPr lang="en-US" altLang="ko-KR" sz="900" b="1" dirty="0" smtClean="0"/>
                <a:t>.</a:t>
              </a:r>
              <a:endParaRPr lang="ko-KR" altLang="en-US" sz="900" b="1" dirty="0"/>
            </a:p>
          </p:txBody>
        </p:sp>
        <p:sp>
          <p:nvSpPr>
            <p:cNvPr id="84" name="직사각형 83"/>
            <p:cNvSpPr/>
            <p:nvPr/>
          </p:nvSpPr>
          <p:spPr>
            <a:xfrm>
              <a:off x="4408870" y="5852069"/>
              <a:ext cx="2407361" cy="2201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sz="900" b="1" dirty="0" smtClean="0"/>
                <a:t>두 조건중 하나라도 만족하면 참이다</a:t>
              </a:r>
              <a:r>
                <a:rPr lang="en-US" altLang="ko-KR" sz="900" b="1" dirty="0" smtClean="0"/>
                <a:t>.</a:t>
              </a:r>
              <a:endParaRPr lang="ko-KR" altLang="en-US" sz="900" b="1" dirty="0"/>
            </a:p>
          </p:txBody>
        </p:sp>
        <p:sp>
          <p:nvSpPr>
            <p:cNvPr id="86" name="직사각형 85"/>
            <p:cNvSpPr/>
            <p:nvPr/>
          </p:nvSpPr>
          <p:spPr>
            <a:xfrm>
              <a:off x="4429124" y="6137806"/>
              <a:ext cx="3361221" cy="2201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sz="900" b="1" dirty="0" smtClean="0"/>
                <a:t>조건이 참이면 거짓이되고</a:t>
              </a:r>
              <a:r>
                <a:rPr lang="en-US" altLang="ko-KR" sz="900" b="1" dirty="0" smtClean="0"/>
                <a:t>, </a:t>
              </a:r>
              <a:r>
                <a:rPr lang="ko-KR" altLang="en-US" sz="900" b="1" dirty="0" smtClean="0"/>
                <a:t>조건이 거짓이면 참이 된다</a:t>
              </a:r>
              <a:r>
                <a:rPr lang="en-US" altLang="ko-KR" sz="900" b="1" dirty="0" smtClean="0"/>
                <a:t>.</a:t>
              </a:r>
              <a:endParaRPr lang="ko-KR" altLang="en-US" sz="900" b="1" dirty="0"/>
            </a:p>
          </p:txBody>
        </p:sp>
        <p:cxnSp>
          <p:nvCxnSpPr>
            <p:cNvPr id="71" name="직선 화살표 연결선 70"/>
            <p:cNvCxnSpPr/>
            <p:nvPr/>
          </p:nvCxnSpPr>
          <p:spPr>
            <a:xfrm>
              <a:off x="3305522" y="3142446"/>
              <a:ext cx="1327598" cy="1365"/>
            </a:xfrm>
            <a:prstGeom prst="straightConnector1">
              <a:avLst/>
            </a:prstGeom>
            <a:ln>
              <a:solidFill>
                <a:srgbClr val="C00000"/>
              </a:solidFill>
              <a:headEnd type="oval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직선 화살표 연결선 72"/>
            <p:cNvCxnSpPr/>
            <p:nvPr/>
          </p:nvCxnSpPr>
          <p:spPr>
            <a:xfrm>
              <a:off x="3810286" y="4220496"/>
              <a:ext cx="457792" cy="1365"/>
            </a:xfrm>
            <a:prstGeom prst="straightConnector1">
              <a:avLst/>
            </a:prstGeom>
            <a:ln>
              <a:solidFill>
                <a:srgbClr val="C00000"/>
              </a:solidFill>
              <a:headEnd type="oval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직선 화살표 연결선 73"/>
            <p:cNvCxnSpPr/>
            <p:nvPr/>
          </p:nvCxnSpPr>
          <p:spPr>
            <a:xfrm>
              <a:off x="3428992" y="4929198"/>
              <a:ext cx="1281819" cy="1365"/>
            </a:xfrm>
            <a:prstGeom prst="straightConnector1">
              <a:avLst/>
            </a:prstGeom>
            <a:ln>
              <a:solidFill>
                <a:srgbClr val="C00000"/>
              </a:solidFill>
              <a:headEnd type="oval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직선 화살표 연결선 75"/>
            <p:cNvCxnSpPr/>
            <p:nvPr/>
          </p:nvCxnSpPr>
          <p:spPr>
            <a:xfrm>
              <a:off x="3584842" y="5709345"/>
              <a:ext cx="824026" cy="1365"/>
            </a:xfrm>
            <a:prstGeom prst="straightConnector1">
              <a:avLst/>
            </a:prstGeom>
            <a:ln>
              <a:solidFill>
                <a:srgbClr val="C00000"/>
              </a:solidFill>
              <a:headEnd type="oval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오른쪽 대괄호 81"/>
            <p:cNvSpPr/>
            <p:nvPr/>
          </p:nvSpPr>
          <p:spPr>
            <a:xfrm>
              <a:off x="3214678" y="2857496"/>
              <a:ext cx="90844" cy="572629"/>
            </a:xfrm>
            <a:prstGeom prst="rightBracket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오른쪽 대괄호 82"/>
            <p:cNvSpPr/>
            <p:nvPr/>
          </p:nvSpPr>
          <p:spPr>
            <a:xfrm>
              <a:off x="3342938" y="4686864"/>
              <a:ext cx="90844" cy="501051"/>
            </a:xfrm>
            <a:prstGeom prst="rightBracket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85" name="직선 화살표 연결선 84"/>
            <p:cNvCxnSpPr/>
            <p:nvPr/>
          </p:nvCxnSpPr>
          <p:spPr>
            <a:xfrm>
              <a:off x="3500430" y="5988327"/>
              <a:ext cx="915585" cy="1365"/>
            </a:xfrm>
            <a:prstGeom prst="straightConnector1">
              <a:avLst/>
            </a:prstGeom>
            <a:ln>
              <a:solidFill>
                <a:srgbClr val="C00000"/>
              </a:solidFill>
              <a:headEnd type="oval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직선 화살표 연결선 86"/>
            <p:cNvCxnSpPr/>
            <p:nvPr/>
          </p:nvCxnSpPr>
          <p:spPr>
            <a:xfrm>
              <a:off x="3722180" y="6213717"/>
              <a:ext cx="686689" cy="1365"/>
            </a:xfrm>
            <a:prstGeom prst="straightConnector1">
              <a:avLst/>
            </a:prstGeom>
            <a:ln>
              <a:solidFill>
                <a:srgbClr val="C00000"/>
              </a:solidFill>
              <a:headEnd type="oval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제목 8"/>
          <p:cNvSpPr txBox="1">
            <a:spLocks/>
          </p:cNvSpPr>
          <p:nvPr/>
        </p:nvSpPr>
        <p:spPr>
          <a:xfrm>
            <a:off x="1457036" y="608414"/>
            <a:ext cx="7817009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연산 </a:t>
            </a:r>
            <a:r>
              <a:rPr lang="en-US" altLang="ko-KR" dirty="0" smtClean="0"/>
              <a:t>- 4</a:t>
            </a:r>
            <a:r>
              <a:rPr lang="ko-KR" altLang="en-US" dirty="0" smtClean="0"/>
              <a:t>칙 연산</a:t>
            </a:r>
            <a:endParaRPr lang="ko-KR" alt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714348" y="285728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2</a:t>
            </a:r>
            <a:endParaRPr lang="ko-KR" altLang="en-US" sz="4800" b="1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57224" y="1181385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</a:rPr>
              <a:t>연산</a:t>
            </a:r>
            <a:endParaRPr lang="en-US" altLang="ko-KR" sz="1600" b="1" spc="-150" dirty="0">
              <a:ln w="3175">
                <a:noFill/>
              </a:ln>
              <a:solidFill>
                <a:srgbClr val="CC3399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9" y="4000504"/>
            <a:ext cx="7858179" cy="4286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857232"/>
            <a:ext cx="7929617" cy="4286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357422" y="2357430"/>
            <a:ext cx="1000132" cy="113511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직사각형 5"/>
          <p:cNvSpPr/>
          <p:nvPr/>
        </p:nvSpPr>
        <p:spPr>
          <a:xfrm>
            <a:off x="642910" y="428604"/>
            <a:ext cx="74295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</a:rPr>
              <a:t>연산 예제 보기</a:t>
            </a:r>
            <a:r>
              <a:rPr lang="en-US" altLang="ko-KR" sz="1600" b="1" spc="-150" dirty="0" smtClean="0">
                <a:ln w="3175">
                  <a:noFill/>
                </a:ln>
                <a:solidFill>
                  <a:srgbClr val="CC3399"/>
                </a:solidFill>
              </a:rPr>
              <a:t>[Ⅰ]- 4</a:t>
            </a:r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</a:rPr>
              <a:t>칙 연산</a:t>
            </a:r>
            <a:endParaRPr lang="en-US" altLang="ko-KR" sz="1600" b="1" spc="-150" dirty="0" smtClean="0">
              <a:ln w="3175">
                <a:noFill/>
              </a:ln>
              <a:solidFill>
                <a:srgbClr val="CC3399"/>
              </a:solidFill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5626318" y="939853"/>
            <a:ext cx="31432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기본적인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4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칙 연산의 결과 값을 확인 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963175"/>
            <a:ext cx="487749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96371" y="963175"/>
            <a:ext cx="487749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64013" y="963175"/>
            <a:ext cx="50456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31656" y="963176"/>
            <a:ext cx="479339" cy="207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8"/>
          <a:srcRect r="78181" b="79730"/>
          <a:stretch>
            <a:fillRect/>
          </a:stretch>
        </p:blipFill>
        <p:spPr bwMode="auto">
          <a:xfrm>
            <a:off x="1443007" y="2357430"/>
            <a:ext cx="914415" cy="285752"/>
          </a:xfrm>
          <a:prstGeom prst="rect">
            <a:avLst/>
          </a:prstGeom>
          <a:noFill/>
          <a:ln>
            <a:noFill/>
          </a:ln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4429124" y="2428868"/>
            <a:ext cx="924838" cy="1035851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사각형 설명선 112"/>
          <p:cNvSpPr/>
          <p:nvPr/>
        </p:nvSpPr>
        <p:spPr>
          <a:xfrm rot="10800000" flipH="1" flipV="1">
            <a:off x="5643570" y="2732478"/>
            <a:ext cx="2952771" cy="625084"/>
          </a:xfrm>
          <a:prstGeom prst="wedgeRectCallout">
            <a:avLst>
              <a:gd name="adj1" fmla="val -55694"/>
              <a:gd name="adj2" fmla="val -23634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6" name="직사각형 115"/>
          <p:cNvSpPr/>
          <p:nvPr/>
        </p:nvSpPr>
        <p:spPr>
          <a:xfrm>
            <a:off x="2214546" y="1571612"/>
            <a:ext cx="407196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팔레트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형태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(…)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말하기 블록을 드래그 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.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117" name="직사각형 116"/>
          <p:cNvSpPr/>
          <p:nvPr/>
        </p:nvSpPr>
        <p:spPr>
          <a:xfrm>
            <a:off x="2214546" y="1917015"/>
            <a:ext cx="30718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블록안에 연산 조건 삽입한다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pic>
        <p:nvPicPr>
          <p:cNvPr id="5134" name="Picture 14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428728" y="1541964"/>
            <a:ext cx="785818" cy="307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35" name="Picture 15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428728" y="1917014"/>
            <a:ext cx="785818" cy="297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8" name="직사각형 117"/>
          <p:cNvSpPr/>
          <p:nvPr/>
        </p:nvSpPr>
        <p:spPr>
          <a:xfrm>
            <a:off x="5643570" y="2786058"/>
            <a:ext cx="288133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임의의 숫자를 입력한 후 블록을 클릭한다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120" name="직사각형 119"/>
          <p:cNvSpPr/>
          <p:nvPr/>
        </p:nvSpPr>
        <p:spPr>
          <a:xfrm>
            <a:off x="5643570" y="3071810"/>
            <a:ext cx="302420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무대의 스프라이트가 연산 결과값을 출력한다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121" name="직사각형 120"/>
          <p:cNvSpPr/>
          <p:nvPr/>
        </p:nvSpPr>
        <p:spPr>
          <a:xfrm>
            <a:off x="571472" y="3643314"/>
            <a:ext cx="74295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</a:rPr>
              <a:t>연산 예제 보기</a:t>
            </a:r>
            <a:r>
              <a:rPr lang="en-US" altLang="ko-KR" sz="1600" b="1" spc="-150" dirty="0" smtClean="0">
                <a:ln w="3175">
                  <a:noFill/>
                </a:ln>
                <a:solidFill>
                  <a:srgbClr val="CC3399"/>
                </a:solidFill>
              </a:rPr>
              <a:t>[Ⅱ]-</a:t>
            </a:r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</a:rPr>
              <a:t>비교연산</a:t>
            </a:r>
            <a:endParaRPr lang="en-US" altLang="ko-KR" sz="1600" b="1" spc="-150" dirty="0" smtClean="0">
              <a:ln w="3175">
                <a:noFill/>
              </a:ln>
              <a:solidFill>
                <a:srgbClr val="CC3399"/>
              </a:solidFill>
            </a:endParaRPr>
          </a:p>
        </p:txBody>
      </p:sp>
      <p:sp>
        <p:nvSpPr>
          <p:cNvPr id="122" name="직사각형 121"/>
          <p:cNvSpPr/>
          <p:nvPr/>
        </p:nvSpPr>
        <p:spPr>
          <a:xfrm>
            <a:off x="4169250" y="4086764"/>
            <a:ext cx="45720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간단한 비교문을 이용하여 조건에 따른 실행 결과를 확인한다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pic>
        <p:nvPicPr>
          <p:cNvPr id="5137" name="Picture 17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299485" y="4097820"/>
            <a:ext cx="487279" cy="207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39" name="Picture 19"/>
          <p:cNvPicPr>
            <a:picLocks noChangeAspect="1" noChangeArrowheads="1"/>
          </p:cNvPicPr>
          <p:nvPr/>
        </p:nvPicPr>
        <p:blipFill>
          <a:blip r:embed="rId13"/>
          <a:srcRect b="14010"/>
          <a:stretch>
            <a:fillRect/>
          </a:stretch>
        </p:blipFill>
        <p:spPr bwMode="auto">
          <a:xfrm>
            <a:off x="2810786" y="4098056"/>
            <a:ext cx="473743" cy="190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41" name="Picture 21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785918" y="4097820"/>
            <a:ext cx="480511" cy="207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7" name="Picture 14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400373" y="4610201"/>
            <a:ext cx="645654" cy="307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8" name="직사각형 137"/>
          <p:cNvSpPr/>
          <p:nvPr/>
        </p:nvSpPr>
        <p:spPr>
          <a:xfrm>
            <a:off x="2008858" y="4634820"/>
            <a:ext cx="42862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팔레트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형태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(…)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말하기 블록을 드래그 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.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pic>
        <p:nvPicPr>
          <p:cNvPr id="5144" name="Picture 24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1400373" y="5152873"/>
            <a:ext cx="928127" cy="32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45" name="Picture 25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2357421" y="5142381"/>
            <a:ext cx="960127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46" name="Picture 26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4500562" y="5142381"/>
            <a:ext cx="928694" cy="1044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47" name="Picture 27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3500430" y="5142381"/>
            <a:ext cx="1013533" cy="321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4" name="Picture 9"/>
          <p:cNvPicPr>
            <a:picLocks noChangeAspect="1" noChangeArrowheads="1"/>
          </p:cNvPicPr>
          <p:nvPr/>
        </p:nvPicPr>
        <p:blipFill>
          <a:blip r:embed="rId8"/>
          <a:srcRect l="24364" t="-540" r="52272" b="79730"/>
          <a:stretch>
            <a:fillRect/>
          </a:stretch>
        </p:blipFill>
        <p:spPr bwMode="auto">
          <a:xfrm>
            <a:off x="3428992" y="2368149"/>
            <a:ext cx="952507" cy="275033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사각형 설명선 144"/>
          <p:cNvSpPr/>
          <p:nvPr/>
        </p:nvSpPr>
        <p:spPr>
          <a:xfrm rot="10800000" flipH="1" flipV="1">
            <a:off x="5829530" y="5357826"/>
            <a:ext cx="2786082" cy="856125"/>
          </a:xfrm>
          <a:prstGeom prst="wedgeRectCallout">
            <a:avLst>
              <a:gd name="adj1" fmla="val -55694"/>
              <a:gd name="adj2" fmla="val -23634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6" name="직사각형 145"/>
          <p:cNvSpPr/>
          <p:nvPr/>
        </p:nvSpPr>
        <p:spPr>
          <a:xfrm>
            <a:off x="5829529" y="5429264"/>
            <a:ext cx="281443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임의의 숫자를 입력한 후 블록을 클릭한다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147" name="직사각형 146"/>
          <p:cNvSpPr/>
          <p:nvPr/>
        </p:nvSpPr>
        <p:spPr>
          <a:xfrm>
            <a:off x="5829530" y="5715016"/>
            <a:ext cx="26432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 무대의 스프라이트가 참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(true)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인지 거짓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(false)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인지 출력한다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857224" y="1285860"/>
            <a:ext cx="463959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</a:rPr>
              <a:t>연산 예제 보기</a:t>
            </a:r>
            <a:r>
              <a:rPr lang="en-US" altLang="ko-KR" sz="1600" b="1" spc="-150" dirty="0" smtClean="0">
                <a:ln w="3175">
                  <a:noFill/>
                </a:ln>
                <a:solidFill>
                  <a:srgbClr val="CC3399"/>
                </a:solidFill>
              </a:rPr>
              <a:t>[Ⅲ]-</a:t>
            </a:r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</a:rPr>
              <a:t>조건연산</a:t>
            </a:r>
            <a:endParaRPr lang="en-US" altLang="ko-KR" sz="1600" b="1" spc="-150" dirty="0" smtClean="0">
              <a:ln w="3175">
                <a:noFill/>
              </a:ln>
              <a:solidFill>
                <a:srgbClr val="CC3399"/>
              </a:solidFill>
            </a:endParaRPr>
          </a:p>
        </p:txBody>
      </p:sp>
      <p:sp>
        <p:nvSpPr>
          <p:cNvPr id="116" name="직사각형 115"/>
          <p:cNvSpPr/>
          <p:nvPr/>
        </p:nvSpPr>
        <p:spPr>
          <a:xfrm>
            <a:off x="1928794" y="2073966"/>
            <a:ext cx="42929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팔레트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형태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(…)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말하기 블록을 드래그 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.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pic>
        <p:nvPicPr>
          <p:cNvPr id="5134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7724" y="2044318"/>
            <a:ext cx="836428" cy="307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8" name="그룹 27"/>
          <p:cNvGrpSpPr/>
          <p:nvPr/>
        </p:nvGrpSpPr>
        <p:grpSpPr>
          <a:xfrm>
            <a:off x="3428992" y="1357298"/>
            <a:ext cx="5089545" cy="339331"/>
            <a:chOff x="3428992" y="1357298"/>
            <a:chExt cx="5089545" cy="339331"/>
          </a:xfrm>
        </p:grpSpPr>
        <p:pic>
          <p:nvPicPr>
            <p:cNvPr id="29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428992" y="1357298"/>
              <a:ext cx="5089545" cy="33933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pic>
          <p:nvPicPr>
            <p:cNvPr id="35842" name="Picture 2"/>
            <p:cNvPicPr>
              <a:picLocks noChangeAspect="1" noChangeArrowheads="1"/>
            </p:cNvPicPr>
            <p:nvPr/>
          </p:nvPicPr>
          <p:blipFill>
            <a:blip r:embed="rId4"/>
            <a:srcRect t="9868" b="9868"/>
            <a:stretch>
              <a:fillRect/>
            </a:stretch>
          </p:blipFill>
          <p:spPr bwMode="auto">
            <a:xfrm>
              <a:off x="4095746" y="1432628"/>
              <a:ext cx="1022307" cy="185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5844" name="Picture 4"/>
            <p:cNvPicPr>
              <a:picLocks noChangeAspect="1" noChangeArrowheads="1"/>
            </p:cNvPicPr>
            <p:nvPr/>
          </p:nvPicPr>
          <p:blipFill>
            <a:blip r:embed="rId5"/>
            <a:srcRect b="6250"/>
            <a:stretch>
              <a:fillRect/>
            </a:stretch>
          </p:blipFill>
          <p:spPr bwMode="auto">
            <a:xfrm>
              <a:off x="6689689" y="1431166"/>
              <a:ext cx="1180943" cy="1964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5845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473667" y="1410842"/>
              <a:ext cx="960617" cy="216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39" name="Picture 2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869" y="4517822"/>
            <a:ext cx="85725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" name="사각형 설명선 40"/>
          <p:cNvSpPr/>
          <p:nvPr/>
        </p:nvSpPr>
        <p:spPr>
          <a:xfrm rot="10800000" flipH="1" flipV="1">
            <a:off x="4691064" y="3487537"/>
            <a:ext cx="2738470" cy="747469"/>
          </a:xfrm>
          <a:prstGeom prst="wedgeRectCallout">
            <a:avLst>
              <a:gd name="adj1" fmla="val -55694"/>
              <a:gd name="adj2" fmla="val -23634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직사각형 42"/>
          <p:cNvSpPr/>
          <p:nvPr/>
        </p:nvSpPr>
        <p:spPr>
          <a:xfrm>
            <a:off x="4691063" y="3484907"/>
            <a:ext cx="28098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2"/>
              <a:buChar char="x"/>
            </a:pP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임의의 숫자를 입력한 후 블록을 클릭한다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</a:p>
          <a:p>
            <a:pPr>
              <a:buFont typeface="Wingdings 2"/>
              <a:buChar char="x"/>
            </a:pPr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  <a:p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 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모든 조건이 참일 경우에만 참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(true)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이다</a:t>
            </a:r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Wingdings 2"/>
            </a:endParaRPr>
          </a:p>
          <a:p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         4&lt;40 (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참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) 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그리고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10&gt;20(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거짓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)</a:t>
            </a:r>
          </a:p>
        </p:txBody>
      </p:sp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8"/>
          <a:srcRect t="11568" b="16316"/>
          <a:stretch>
            <a:fillRect/>
          </a:stretch>
        </p:blipFill>
        <p:spPr bwMode="auto">
          <a:xfrm>
            <a:off x="1047724" y="3661173"/>
            <a:ext cx="2491858" cy="267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" name="Picture 2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71868" y="3500438"/>
            <a:ext cx="85725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7" name="Picture 7"/>
          <p:cNvPicPr>
            <a:picLocks noChangeAspect="1" noChangeArrowheads="1"/>
          </p:cNvPicPr>
          <p:nvPr/>
        </p:nvPicPr>
        <p:blipFill>
          <a:blip r:embed="rId10"/>
          <a:srcRect t="13889" b="16666"/>
          <a:stretch>
            <a:fillRect/>
          </a:stretch>
        </p:blipFill>
        <p:spPr bwMode="auto">
          <a:xfrm>
            <a:off x="1047724" y="4572008"/>
            <a:ext cx="2422156" cy="267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7" name="사각형 설명선 46"/>
          <p:cNvSpPr/>
          <p:nvPr/>
        </p:nvSpPr>
        <p:spPr>
          <a:xfrm rot="10800000" flipH="1" flipV="1">
            <a:off x="4714878" y="4460260"/>
            <a:ext cx="2744548" cy="774878"/>
          </a:xfrm>
          <a:prstGeom prst="wedgeRectCallout">
            <a:avLst>
              <a:gd name="adj1" fmla="val -55694"/>
              <a:gd name="adj2" fmla="val -23634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직사각형 48"/>
          <p:cNvSpPr/>
          <p:nvPr/>
        </p:nvSpPr>
        <p:spPr>
          <a:xfrm>
            <a:off x="4714876" y="4485039"/>
            <a:ext cx="28098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 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임의의 숫자를 입력한 후 블록을 클릭한다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</a:p>
          <a:p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Wingdings 2"/>
            </a:endParaRPr>
          </a:p>
          <a:p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 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모든 조건이 참일 경우에만 참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(true)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이다</a:t>
            </a:r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Wingdings 2"/>
            </a:endParaRPr>
          </a:p>
          <a:p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   4&lt;40 (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참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) 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그리고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30&gt;20(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참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)</a:t>
            </a:r>
          </a:p>
        </p:txBody>
      </p:sp>
      <p:pic>
        <p:nvPicPr>
          <p:cNvPr id="35848" name="Picture 8"/>
          <p:cNvPicPr>
            <a:picLocks noChangeAspect="1" noChangeArrowheads="1"/>
          </p:cNvPicPr>
          <p:nvPr/>
        </p:nvPicPr>
        <p:blipFill>
          <a:blip r:embed="rId11"/>
          <a:srcRect t="15306" b="8163"/>
          <a:stretch>
            <a:fillRect/>
          </a:stretch>
        </p:blipFill>
        <p:spPr bwMode="auto">
          <a:xfrm>
            <a:off x="1047724" y="5643578"/>
            <a:ext cx="2335028" cy="267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" name="사각형 설명선 50"/>
          <p:cNvSpPr/>
          <p:nvPr/>
        </p:nvSpPr>
        <p:spPr>
          <a:xfrm rot="10800000" flipH="1" flipV="1">
            <a:off x="4714878" y="5429264"/>
            <a:ext cx="2744548" cy="803678"/>
          </a:xfrm>
          <a:prstGeom prst="wedgeRectCallout">
            <a:avLst>
              <a:gd name="adj1" fmla="val -55694"/>
              <a:gd name="adj2" fmla="val -23634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/>
          <p:cNvSpPr/>
          <p:nvPr/>
        </p:nvSpPr>
        <p:spPr>
          <a:xfrm>
            <a:off x="4714876" y="5454044"/>
            <a:ext cx="280989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 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임의의 숫자를 입력한 후 블록을 클릭한다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</a:p>
          <a:p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Wingdings 2"/>
            </a:endParaRPr>
          </a:p>
          <a:p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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조건 중 하나만 참이더라도 참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(true)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이다</a:t>
            </a:r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Wingdings 2"/>
            </a:endParaRPr>
          </a:p>
          <a:p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   4&lt;40 (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참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) 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그리고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10&gt;20(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거짓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)</a:t>
            </a:r>
          </a:p>
          <a:p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Wingdings 2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2571736" y="2528007"/>
            <a:ext cx="32916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블록안에 연산 조건을 삽입한다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047724" y="2500306"/>
            <a:ext cx="1533451" cy="307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047725" y="2908444"/>
            <a:ext cx="2117208" cy="335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직사각형 26"/>
          <p:cNvSpPr/>
          <p:nvPr/>
        </p:nvSpPr>
        <p:spPr>
          <a:xfrm>
            <a:off x="3143239" y="2923065"/>
            <a:ext cx="407196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 그리고 조건에 앞뒤 비교 연산 블록을 삽입한다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30" name="제목 8"/>
          <p:cNvSpPr txBox="1">
            <a:spLocks/>
          </p:cNvSpPr>
          <p:nvPr/>
        </p:nvSpPr>
        <p:spPr>
          <a:xfrm>
            <a:off x="1571604" y="606561"/>
            <a:ext cx="6500858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연산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조건 연산</a:t>
            </a:r>
            <a:endParaRPr lang="ko-KR" alt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740226" y="268476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2</a:t>
            </a:r>
            <a:endParaRPr lang="ko-KR" altLang="en-US" sz="4800" b="1" dirty="0">
              <a:solidFill>
                <a:schemeClr val="bg1"/>
              </a:solidFill>
            </a:endParaRPr>
          </a:p>
        </p:txBody>
      </p:sp>
      <p:pic>
        <p:nvPicPr>
          <p:cNvPr id="32" name="Picture 2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868" y="5572140"/>
            <a:ext cx="85725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직사각형 32"/>
          <p:cNvSpPr/>
          <p:nvPr/>
        </p:nvSpPr>
        <p:spPr>
          <a:xfrm>
            <a:off x="7403642" y="3738200"/>
            <a:ext cx="14911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거짓</a:t>
            </a:r>
            <a:r>
              <a:rPr lang="en-US" altLang="ko-KR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(false)</a:t>
            </a:r>
            <a:r>
              <a:rPr lang="ko-KR" alt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출력</a:t>
            </a:r>
            <a:endParaRPr lang="ko-KR" altLang="en-US" sz="1400" dirty="0"/>
          </a:p>
        </p:txBody>
      </p:sp>
      <p:sp>
        <p:nvSpPr>
          <p:cNvPr id="34" name="직사각형 33"/>
          <p:cNvSpPr/>
          <p:nvPr/>
        </p:nvSpPr>
        <p:spPr>
          <a:xfrm>
            <a:off x="7429520" y="4727363"/>
            <a:ext cx="12623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참</a:t>
            </a:r>
            <a:r>
              <a:rPr lang="en-US" altLang="ko-KR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(true)</a:t>
            </a:r>
            <a:r>
              <a:rPr lang="ko-KR" alt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출력</a:t>
            </a:r>
            <a:endParaRPr lang="ko-KR" altLang="en-US" sz="1400" dirty="0"/>
          </a:p>
        </p:txBody>
      </p:sp>
      <p:sp>
        <p:nvSpPr>
          <p:cNvPr id="35" name="직사각형 34"/>
          <p:cNvSpPr/>
          <p:nvPr/>
        </p:nvSpPr>
        <p:spPr>
          <a:xfrm>
            <a:off x="7429520" y="5643578"/>
            <a:ext cx="12623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참</a:t>
            </a:r>
            <a:r>
              <a:rPr lang="en-US" altLang="ko-KR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(true)</a:t>
            </a:r>
            <a:r>
              <a:rPr lang="ko-KR" alt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출력</a:t>
            </a:r>
            <a:endParaRPr lang="ko-KR" altLang="en-US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22855</TotalTime>
  <Words>1191</Words>
  <Application>Microsoft Office PowerPoint</Application>
  <PresentationFormat>화면 슬라이드 쇼(4:3)</PresentationFormat>
  <Paragraphs>197</Paragraphs>
  <Slides>12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12</vt:i4>
      </vt:variant>
    </vt:vector>
  </HeadingPairs>
  <TitlesOfParts>
    <vt:vector size="16" baseType="lpstr">
      <vt:lpstr>Office 테마</vt:lpstr>
      <vt:lpstr>1_디자인 사용자 지정</vt:lpstr>
      <vt:lpstr>디자인 사용자 지정</vt:lpstr>
      <vt:lpstr>2_디자인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Windows 사용자</cp:lastModifiedBy>
  <cp:revision>3945</cp:revision>
  <cp:lastPrinted>2016-04-11T08:38:53Z</cp:lastPrinted>
  <dcterms:created xsi:type="dcterms:W3CDTF">2016-03-30T04:54:04Z</dcterms:created>
  <dcterms:modified xsi:type="dcterms:W3CDTF">2024-05-16T07:57:52Z</dcterms:modified>
</cp:coreProperties>
</file>