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18"/>
  </p:notesMasterIdLst>
  <p:handoutMasterIdLst>
    <p:handoutMasterId r:id="rId19"/>
  </p:handoutMasterIdLst>
  <p:sldIdLst>
    <p:sldId id="258" r:id="rId5"/>
    <p:sldId id="615" r:id="rId6"/>
    <p:sldId id="604" r:id="rId7"/>
    <p:sldId id="607" r:id="rId8"/>
    <p:sldId id="609" r:id="rId9"/>
    <p:sldId id="611" r:id="rId10"/>
    <p:sldId id="612" r:id="rId11"/>
    <p:sldId id="610" r:id="rId12"/>
    <p:sldId id="614" r:id="rId13"/>
    <p:sldId id="616" r:id="rId14"/>
    <p:sldId id="617" r:id="rId15"/>
    <p:sldId id="618" r:id="rId16"/>
    <p:sldId id="619" r:id="rId17"/>
  </p:sldIdLst>
  <p:sldSz cx="9144000" cy="6858000" type="screen4x3"/>
  <p:notesSz cx="6865938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555A6"/>
    <a:srgbClr val="FF9801"/>
    <a:srgbClr val="FFC000"/>
    <a:srgbClr val="CC3399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926" autoAdjust="0"/>
    <p:restoredTop sz="95493" autoAdjust="0"/>
  </p:normalViewPr>
  <p:slideViewPr>
    <p:cSldViewPr>
      <p:cViewPr varScale="1">
        <p:scale>
          <a:sx n="105" d="100"/>
          <a:sy n="105" d="100"/>
        </p:scale>
        <p:origin x="-96" y="-78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148"/>
        <p:guide pos="216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9375" y="9494838"/>
            <a:ext cx="2974975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110" y="1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9038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0" tIns="46095" rIns="92190" bIns="460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595" y="4748334"/>
            <a:ext cx="5492750" cy="4498419"/>
          </a:xfrm>
          <a:prstGeom prst="rect">
            <a:avLst/>
          </a:prstGeom>
        </p:spPr>
        <p:txBody>
          <a:bodyPr vert="horz" lIns="92190" tIns="46095" rIns="92190" bIns="460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110" y="9494930"/>
            <a:ext cx="2975240" cy="499824"/>
          </a:xfrm>
          <a:prstGeom prst="rect">
            <a:avLst/>
          </a:prstGeom>
        </p:spPr>
        <p:txBody>
          <a:bodyPr vert="horz" lIns="92190" tIns="46095" rIns="92190" bIns="460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808363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6680558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097548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563243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538132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707538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94939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83384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012472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951944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585534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34125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6391432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9029683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8818539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051641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3631001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5845252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7065228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  <p:sldLayoutId id="2147483715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2024-05-21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8.jpeg"/><Relationship Id="rId2" Type="http://schemas.openxmlformats.org/officeDocument/2006/relationships/hyperlink" Target="https://www.google.co.kr/url?sa=i&amp;rct=j&amp;q=&amp;esrc=s&amp;source=images&amp;cd=&amp;cad=rja&amp;uact=8&amp;ved=0ahUKEwj24PD9zoDSAhUJG5QKHUkiCE0QjRwIBw&amp;url=https://thenounproject.com/term/think/734789/&amp;psig=AFQjCNHcORjHvjwUdfC14NE2F0uKcaErXg&amp;ust=1486647317740304" TargetMode="Externa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4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직사각형 10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1A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grpSp>
        <p:nvGrpSpPr>
          <p:cNvPr id="42" name="그룹 41"/>
          <p:cNvGrpSpPr/>
          <p:nvPr/>
        </p:nvGrpSpPr>
        <p:grpSpPr>
          <a:xfrm>
            <a:off x="1357290" y="714356"/>
            <a:ext cx="3013615" cy="2992439"/>
            <a:chOff x="2066650" y="1907704"/>
            <a:chExt cx="3166796" cy="3195336"/>
          </a:xfrm>
        </p:grpSpPr>
        <p:pic>
          <p:nvPicPr>
            <p:cNvPr id="63" name="그림 6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667203" y="1907704"/>
              <a:ext cx="2566243" cy="3195336"/>
            </a:xfrm>
            <a:prstGeom prst="rect">
              <a:avLst/>
            </a:prstGeom>
          </p:spPr>
        </p:pic>
        <p:sp>
          <p:nvSpPr>
            <p:cNvPr id="64" name="타원 63"/>
            <p:cNvSpPr/>
            <p:nvPr/>
          </p:nvSpPr>
          <p:spPr>
            <a:xfrm>
              <a:off x="2066650" y="2559968"/>
              <a:ext cx="2026098" cy="2026098"/>
            </a:xfrm>
            <a:prstGeom prst="ellipse">
              <a:avLst/>
            </a:prstGeom>
            <a:solidFill>
              <a:srgbClr val="31A4D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>
              <a:off x="2226342" y="2719660"/>
              <a:ext cx="1706714" cy="17067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6" name="그룹 65"/>
          <p:cNvGrpSpPr/>
          <p:nvPr/>
        </p:nvGrpSpPr>
        <p:grpSpPr>
          <a:xfrm>
            <a:off x="4103833" y="1139577"/>
            <a:ext cx="4172253" cy="1568603"/>
            <a:chOff x="4026989" y="1718526"/>
            <a:chExt cx="3678197" cy="2091468"/>
          </a:xfrm>
        </p:grpSpPr>
        <p:sp>
          <p:nvSpPr>
            <p:cNvPr id="67" name="TextBox 66"/>
            <p:cNvSpPr txBox="1"/>
            <p:nvPr/>
          </p:nvSpPr>
          <p:spPr>
            <a:xfrm>
              <a:off x="4061845" y="1738292"/>
              <a:ext cx="3643341" cy="2071702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solidFill>
                    <a:schemeClr val="bg1"/>
                  </a:solidFill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미로봇 긱찾기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026989" y="1718526"/>
              <a:ext cx="3000396" cy="2071700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미로봇</a:t>
              </a:r>
              <a:r>
                <a:rPr lang="en-US" altLang="ko-KR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 </a:t>
              </a:r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길찾기</a:t>
              </a:r>
              <a:endParaRPr lang="en-US" altLang="ko-KR" sz="48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pic>
        <p:nvPicPr>
          <p:cNvPr id="103" name="Picture 2" descr="C:\Users\이미선\Dropbox\창업지원자료\회사 설립 자료\CI_주니랩20140305\로고영문-대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5020" y="2100253"/>
            <a:ext cx="1618220" cy="357190"/>
          </a:xfrm>
          <a:prstGeom prst="rect">
            <a:avLst/>
          </a:prstGeom>
          <a:noFill/>
        </p:spPr>
      </p:pic>
      <p:sp>
        <p:nvSpPr>
          <p:cNvPr id="56" name="직사각형 55"/>
          <p:cNvSpPr/>
          <p:nvPr/>
        </p:nvSpPr>
        <p:spPr>
          <a:xfrm>
            <a:off x="4342168" y="2904649"/>
            <a:ext cx="4087484" cy="3453309"/>
          </a:xfrm>
          <a:prstGeom prst="rect">
            <a:avLst/>
          </a:prstGeom>
          <a:solidFill>
            <a:srgbClr val="1C88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모서리가 접힌 도형 105"/>
          <p:cNvSpPr/>
          <p:nvPr/>
        </p:nvSpPr>
        <p:spPr>
          <a:xfrm>
            <a:off x="4286248" y="2714620"/>
            <a:ext cx="3929090" cy="3286148"/>
          </a:xfrm>
          <a:prstGeom prst="foldedCorner">
            <a:avLst>
              <a:gd name="adj" fmla="val 34786"/>
            </a:avLst>
          </a:prstGeom>
          <a:solidFill>
            <a:srgbClr val="60B9E8"/>
          </a:solidFill>
          <a:ln w="3175">
            <a:solidFill>
              <a:srgbClr val="B6D8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/>
          <p:nvPr/>
        </p:nvPicPr>
        <p:blipFill>
          <a:blip r:embed="rId4"/>
          <a:srcRect t="2000"/>
          <a:stretch>
            <a:fillRect/>
          </a:stretch>
        </p:blipFill>
        <p:spPr bwMode="auto">
          <a:xfrm>
            <a:off x="4429124" y="2786058"/>
            <a:ext cx="3811461" cy="3500462"/>
          </a:xfrm>
          <a:prstGeom prst="foldedCorner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직사각형 3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1A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grpSp>
        <p:nvGrpSpPr>
          <p:cNvPr id="2" name="그룹 39"/>
          <p:cNvGrpSpPr/>
          <p:nvPr/>
        </p:nvGrpSpPr>
        <p:grpSpPr>
          <a:xfrm>
            <a:off x="3071801" y="2285992"/>
            <a:ext cx="2928958" cy="3881597"/>
            <a:chOff x="3071801" y="2285992"/>
            <a:chExt cx="2928958" cy="3881597"/>
          </a:xfrm>
        </p:grpSpPr>
        <p:pic>
          <p:nvPicPr>
            <p:cNvPr id="34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t="4132" b="4956"/>
            <a:stretch>
              <a:fillRect/>
            </a:stretch>
          </p:blipFill>
          <p:spPr bwMode="auto">
            <a:xfrm rot="16200000" flipH="1">
              <a:off x="2595481" y="2762312"/>
              <a:ext cx="3881597" cy="2928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5" name="Freeform 29"/>
            <p:cNvSpPr>
              <a:spLocks/>
            </p:cNvSpPr>
            <p:nvPr/>
          </p:nvSpPr>
          <p:spPr bwMode="auto">
            <a:xfrm rot="10161797">
              <a:off x="3147666" y="2705200"/>
              <a:ext cx="1535872" cy="964998"/>
            </a:xfrm>
            <a:custGeom>
              <a:avLst/>
              <a:gdLst/>
              <a:ahLst/>
              <a:cxnLst>
                <a:cxn ang="0">
                  <a:pos x="0" y="136"/>
                </a:cxn>
                <a:cxn ang="0">
                  <a:pos x="12" y="192"/>
                </a:cxn>
                <a:cxn ang="0">
                  <a:pos x="34" y="246"/>
                </a:cxn>
                <a:cxn ang="0">
                  <a:pos x="64" y="292"/>
                </a:cxn>
                <a:cxn ang="0">
                  <a:pos x="102" y="334"/>
                </a:cxn>
                <a:cxn ang="0">
                  <a:pos x="146" y="368"/>
                </a:cxn>
                <a:cxn ang="0">
                  <a:pos x="196" y="392"/>
                </a:cxn>
                <a:cxn ang="0">
                  <a:pos x="252" y="408"/>
                </a:cxn>
                <a:cxn ang="0">
                  <a:pos x="310" y="414"/>
                </a:cxn>
                <a:cxn ang="0">
                  <a:pos x="340" y="412"/>
                </a:cxn>
                <a:cxn ang="0">
                  <a:pos x="396" y="402"/>
                </a:cxn>
                <a:cxn ang="0">
                  <a:pos x="448" y="382"/>
                </a:cxn>
                <a:cxn ang="0">
                  <a:pos x="496" y="354"/>
                </a:cxn>
                <a:cxn ang="0">
                  <a:pos x="538" y="316"/>
                </a:cxn>
                <a:cxn ang="0">
                  <a:pos x="572" y="274"/>
                </a:cxn>
                <a:cxn ang="0">
                  <a:pos x="598" y="224"/>
                </a:cxn>
                <a:cxn ang="0">
                  <a:pos x="616" y="172"/>
                </a:cxn>
                <a:cxn ang="0">
                  <a:pos x="678" y="142"/>
                </a:cxn>
                <a:cxn ang="0">
                  <a:pos x="460" y="144"/>
                </a:cxn>
                <a:cxn ang="0">
                  <a:pos x="526" y="144"/>
                </a:cxn>
                <a:cxn ang="0">
                  <a:pos x="516" y="186"/>
                </a:cxn>
                <a:cxn ang="0">
                  <a:pos x="498" y="224"/>
                </a:cxn>
                <a:cxn ang="0">
                  <a:pos x="476" y="260"/>
                </a:cxn>
                <a:cxn ang="0">
                  <a:pos x="448" y="290"/>
                </a:cxn>
                <a:cxn ang="0">
                  <a:pos x="416" y="316"/>
                </a:cxn>
                <a:cxn ang="0">
                  <a:pos x="378" y="338"/>
                </a:cxn>
                <a:cxn ang="0">
                  <a:pos x="338" y="352"/>
                </a:cxn>
                <a:cxn ang="0">
                  <a:pos x="296" y="360"/>
                </a:cxn>
                <a:cxn ang="0">
                  <a:pos x="270" y="362"/>
                </a:cxn>
                <a:cxn ang="0">
                  <a:pos x="246" y="360"/>
                </a:cxn>
                <a:cxn ang="0">
                  <a:pos x="202" y="352"/>
                </a:cxn>
                <a:cxn ang="0">
                  <a:pos x="160" y="338"/>
                </a:cxn>
                <a:cxn ang="0">
                  <a:pos x="122" y="316"/>
                </a:cxn>
                <a:cxn ang="0">
                  <a:pos x="88" y="288"/>
                </a:cxn>
                <a:cxn ang="0">
                  <a:pos x="58" y="254"/>
                </a:cxn>
                <a:cxn ang="0">
                  <a:pos x="36" y="218"/>
                </a:cxn>
                <a:cxn ang="0">
                  <a:pos x="20" y="176"/>
                </a:cxn>
                <a:cxn ang="0">
                  <a:pos x="0" y="136"/>
                </a:cxn>
              </a:cxnLst>
              <a:rect l="0" t="0" r="r" b="b"/>
              <a:pathLst>
                <a:path w="678" h="414">
                  <a:moveTo>
                    <a:pt x="0" y="136"/>
                  </a:moveTo>
                  <a:lnTo>
                    <a:pt x="0" y="136"/>
                  </a:lnTo>
                  <a:lnTo>
                    <a:pt x="4" y="164"/>
                  </a:lnTo>
                  <a:lnTo>
                    <a:pt x="12" y="192"/>
                  </a:lnTo>
                  <a:lnTo>
                    <a:pt x="22" y="220"/>
                  </a:lnTo>
                  <a:lnTo>
                    <a:pt x="34" y="246"/>
                  </a:lnTo>
                  <a:lnTo>
                    <a:pt x="48" y="270"/>
                  </a:lnTo>
                  <a:lnTo>
                    <a:pt x="64" y="292"/>
                  </a:lnTo>
                  <a:lnTo>
                    <a:pt x="82" y="314"/>
                  </a:lnTo>
                  <a:lnTo>
                    <a:pt x="102" y="334"/>
                  </a:lnTo>
                  <a:lnTo>
                    <a:pt x="124" y="352"/>
                  </a:lnTo>
                  <a:lnTo>
                    <a:pt x="146" y="368"/>
                  </a:lnTo>
                  <a:lnTo>
                    <a:pt x="170" y="380"/>
                  </a:lnTo>
                  <a:lnTo>
                    <a:pt x="196" y="392"/>
                  </a:lnTo>
                  <a:lnTo>
                    <a:pt x="224" y="402"/>
                  </a:lnTo>
                  <a:lnTo>
                    <a:pt x="252" y="408"/>
                  </a:lnTo>
                  <a:lnTo>
                    <a:pt x="280" y="412"/>
                  </a:lnTo>
                  <a:lnTo>
                    <a:pt x="310" y="414"/>
                  </a:lnTo>
                  <a:lnTo>
                    <a:pt x="310" y="414"/>
                  </a:lnTo>
                  <a:lnTo>
                    <a:pt x="340" y="412"/>
                  </a:lnTo>
                  <a:lnTo>
                    <a:pt x="368" y="408"/>
                  </a:lnTo>
                  <a:lnTo>
                    <a:pt x="396" y="402"/>
                  </a:lnTo>
                  <a:lnTo>
                    <a:pt x="424" y="392"/>
                  </a:lnTo>
                  <a:lnTo>
                    <a:pt x="448" y="382"/>
                  </a:lnTo>
                  <a:lnTo>
                    <a:pt x="472" y="368"/>
                  </a:lnTo>
                  <a:lnTo>
                    <a:pt x="496" y="354"/>
                  </a:lnTo>
                  <a:lnTo>
                    <a:pt x="518" y="336"/>
                  </a:lnTo>
                  <a:lnTo>
                    <a:pt x="538" y="316"/>
                  </a:lnTo>
                  <a:lnTo>
                    <a:pt x="556" y="296"/>
                  </a:lnTo>
                  <a:lnTo>
                    <a:pt x="572" y="274"/>
                  </a:lnTo>
                  <a:lnTo>
                    <a:pt x="586" y="250"/>
                  </a:lnTo>
                  <a:lnTo>
                    <a:pt x="598" y="224"/>
                  </a:lnTo>
                  <a:lnTo>
                    <a:pt x="608" y="198"/>
                  </a:lnTo>
                  <a:lnTo>
                    <a:pt x="616" y="172"/>
                  </a:lnTo>
                  <a:lnTo>
                    <a:pt x="620" y="142"/>
                  </a:lnTo>
                  <a:lnTo>
                    <a:pt x="678" y="142"/>
                  </a:lnTo>
                  <a:lnTo>
                    <a:pt x="568" y="0"/>
                  </a:lnTo>
                  <a:lnTo>
                    <a:pt x="460" y="144"/>
                  </a:lnTo>
                  <a:lnTo>
                    <a:pt x="526" y="144"/>
                  </a:lnTo>
                  <a:lnTo>
                    <a:pt x="526" y="144"/>
                  </a:lnTo>
                  <a:lnTo>
                    <a:pt x="522" y="164"/>
                  </a:lnTo>
                  <a:lnTo>
                    <a:pt x="516" y="186"/>
                  </a:lnTo>
                  <a:lnTo>
                    <a:pt x="508" y="204"/>
                  </a:lnTo>
                  <a:lnTo>
                    <a:pt x="498" y="224"/>
                  </a:lnTo>
                  <a:lnTo>
                    <a:pt x="488" y="242"/>
                  </a:lnTo>
                  <a:lnTo>
                    <a:pt x="476" y="260"/>
                  </a:lnTo>
                  <a:lnTo>
                    <a:pt x="462" y="276"/>
                  </a:lnTo>
                  <a:lnTo>
                    <a:pt x="448" y="290"/>
                  </a:lnTo>
                  <a:lnTo>
                    <a:pt x="432" y="304"/>
                  </a:lnTo>
                  <a:lnTo>
                    <a:pt x="416" y="316"/>
                  </a:lnTo>
                  <a:lnTo>
                    <a:pt x="398" y="328"/>
                  </a:lnTo>
                  <a:lnTo>
                    <a:pt x="378" y="338"/>
                  </a:lnTo>
                  <a:lnTo>
                    <a:pt x="360" y="346"/>
                  </a:lnTo>
                  <a:lnTo>
                    <a:pt x="338" y="352"/>
                  </a:lnTo>
                  <a:lnTo>
                    <a:pt x="318" y="358"/>
                  </a:lnTo>
                  <a:lnTo>
                    <a:pt x="296" y="360"/>
                  </a:lnTo>
                  <a:lnTo>
                    <a:pt x="296" y="360"/>
                  </a:lnTo>
                  <a:lnTo>
                    <a:pt x="270" y="362"/>
                  </a:lnTo>
                  <a:lnTo>
                    <a:pt x="270" y="362"/>
                  </a:lnTo>
                  <a:lnTo>
                    <a:pt x="246" y="360"/>
                  </a:lnTo>
                  <a:lnTo>
                    <a:pt x="224" y="358"/>
                  </a:lnTo>
                  <a:lnTo>
                    <a:pt x="202" y="352"/>
                  </a:lnTo>
                  <a:lnTo>
                    <a:pt x="180" y="346"/>
                  </a:lnTo>
                  <a:lnTo>
                    <a:pt x="160" y="338"/>
                  </a:lnTo>
                  <a:lnTo>
                    <a:pt x="140" y="328"/>
                  </a:lnTo>
                  <a:lnTo>
                    <a:pt x="122" y="316"/>
                  </a:lnTo>
                  <a:lnTo>
                    <a:pt x="104" y="302"/>
                  </a:lnTo>
                  <a:lnTo>
                    <a:pt x="88" y="288"/>
                  </a:lnTo>
                  <a:lnTo>
                    <a:pt x="72" y="272"/>
                  </a:lnTo>
                  <a:lnTo>
                    <a:pt x="58" y="254"/>
                  </a:lnTo>
                  <a:lnTo>
                    <a:pt x="46" y="236"/>
                  </a:lnTo>
                  <a:lnTo>
                    <a:pt x="36" y="218"/>
                  </a:lnTo>
                  <a:lnTo>
                    <a:pt x="28" y="196"/>
                  </a:lnTo>
                  <a:lnTo>
                    <a:pt x="20" y="176"/>
                  </a:lnTo>
                  <a:lnTo>
                    <a:pt x="14" y="154"/>
                  </a:lnTo>
                  <a:lnTo>
                    <a:pt x="0" y="136"/>
                  </a:ln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3" name="그룹 35"/>
          <p:cNvGrpSpPr/>
          <p:nvPr/>
        </p:nvGrpSpPr>
        <p:grpSpPr>
          <a:xfrm>
            <a:off x="2796547" y="571480"/>
            <a:ext cx="4204345" cy="1561065"/>
            <a:chOff x="3998704" y="1738292"/>
            <a:chExt cx="3706482" cy="2081420"/>
          </a:xfrm>
        </p:grpSpPr>
        <p:sp>
          <p:nvSpPr>
            <p:cNvPr id="37" name="TextBox 36"/>
            <p:cNvSpPr txBox="1"/>
            <p:nvPr/>
          </p:nvSpPr>
          <p:spPr>
            <a:xfrm>
              <a:off x="4061845" y="1738292"/>
              <a:ext cx="3643341" cy="2071702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solidFill>
                    <a:schemeClr val="bg1"/>
                  </a:solidFill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왼쪽 길찾기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998704" y="1748009"/>
              <a:ext cx="3000391" cy="2071703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왼쪽</a:t>
              </a:r>
              <a:r>
                <a:rPr lang="en-US" altLang="ko-KR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 </a:t>
              </a:r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길찾기</a:t>
              </a:r>
              <a:endParaRPr lang="en-US" altLang="ko-KR" sz="48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14290"/>
            <a:ext cx="3408864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2428868"/>
            <a:ext cx="3409950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5" name="타원 54"/>
          <p:cNvSpPr/>
          <p:nvPr/>
        </p:nvSpPr>
        <p:spPr>
          <a:xfrm>
            <a:off x="3214678" y="4357694"/>
            <a:ext cx="500066" cy="500066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타원 55"/>
          <p:cNvSpPr/>
          <p:nvPr/>
        </p:nvSpPr>
        <p:spPr>
          <a:xfrm>
            <a:off x="5643570" y="3857628"/>
            <a:ext cx="857256" cy="857256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TextBox 56"/>
          <p:cNvSpPr txBox="1"/>
          <p:nvPr/>
        </p:nvSpPr>
        <p:spPr>
          <a:xfrm>
            <a:off x="4214810" y="1571612"/>
            <a:ext cx="4000528" cy="646331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Yu Gothic"/>
                <a:ea typeface="Yu Gothic"/>
              </a:rPr>
              <a:t>※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오른쪽 길찾기 코딩에서 하기 표시된 부분만 변경하면 왼쪽 길찾기 가능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직사각형 3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1A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grpSp>
        <p:nvGrpSpPr>
          <p:cNvPr id="3" name="그룹 35"/>
          <p:cNvGrpSpPr/>
          <p:nvPr/>
        </p:nvGrpSpPr>
        <p:grpSpPr>
          <a:xfrm>
            <a:off x="2868182" y="571480"/>
            <a:ext cx="4132730" cy="1563010"/>
            <a:chOff x="4061845" y="1738292"/>
            <a:chExt cx="3643341" cy="2084013"/>
          </a:xfrm>
        </p:grpSpPr>
        <p:sp>
          <p:nvSpPr>
            <p:cNvPr id="37" name="TextBox 36"/>
            <p:cNvSpPr txBox="1"/>
            <p:nvPr/>
          </p:nvSpPr>
          <p:spPr>
            <a:xfrm>
              <a:off x="4061845" y="1738292"/>
              <a:ext cx="3643341" cy="2071702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solidFill>
                    <a:schemeClr val="bg1"/>
                  </a:solidFill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양쪽 길찾기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090207" y="1750603"/>
              <a:ext cx="3000386" cy="2071702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양쪽</a:t>
              </a:r>
              <a:r>
                <a:rPr lang="en-US" altLang="ko-KR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 </a:t>
              </a:r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길찾기</a:t>
              </a:r>
              <a:endParaRPr lang="en-US" altLang="ko-KR" sz="48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3428992" y="2214554"/>
            <a:ext cx="2928958" cy="3881597"/>
            <a:chOff x="3071801" y="2285992"/>
            <a:chExt cx="2928958" cy="3881597"/>
          </a:xfrm>
        </p:grpSpPr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t="4132" b="4956"/>
            <a:stretch>
              <a:fillRect/>
            </a:stretch>
          </p:blipFill>
          <p:spPr bwMode="auto">
            <a:xfrm rot="5400000">
              <a:off x="2595481" y="2762312"/>
              <a:ext cx="3881597" cy="2928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" name="Freeform 29"/>
            <p:cNvSpPr>
              <a:spLocks/>
            </p:cNvSpPr>
            <p:nvPr/>
          </p:nvSpPr>
          <p:spPr bwMode="auto">
            <a:xfrm rot="11438203" flipH="1">
              <a:off x="4433551" y="2633762"/>
              <a:ext cx="1535872" cy="964998"/>
            </a:xfrm>
            <a:custGeom>
              <a:avLst/>
              <a:gdLst/>
              <a:ahLst/>
              <a:cxnLst>
                <a:cxn ang="0">
                  <a:pos x="0" y="136"/>
                </a:cxn>
                <a:cxn ang="0">
                  <a:pos x="12" y="192"/>
                </a:cxn>
                <a:cxn ang="0">
                  <a:pos x="34" y="246"/>
                </a:cxn>
                <a:cxn ang="0">
                  <a:pos x="64" y="292"/>
                </a:cxn>
                <a:cxn ang="0">
                  <a:pos x="102" y="334"/>
                </a:cxn>
                <a:cxn ang="0">
                  <a:pos x="146" y="368"/>
                </a:cxn>
                <a:cxn ang="0">
                  <a:pos x="196" y="392"/>
                </a:cxn>
                <a:cxn ang="0">
                  <a:pos x="252" y="408"/>
                </a:cxn>
                <a:cxn ang="0">
                  <a:pos x="310" y="414"/>
                </a:cxn>
                <a:cxn ang="0">
                  <a:pos x="340" y="412"/>
                </a:cxn>
                <a:cxn ang="0">
                  <a:pos x="396" y="402"/>
                </a:cxn>
                <a:cxn ang="0">
                  <a:pos x="448" y="382"/>
                </a:cxn>
                <a:cxn ang="0">
                  <a:pos x="496" y="354"/>
                </a:cxn>
                <a:cxn ang="0">
                  <a:pos x="538" y="316"/>
                </a:cxn>
                <a:cxn ang="0">
                  <a:pos x="572" y="274"/>
                </a:cxn>
                <a:cxn ang="0">
                  <a:pos x="598" y="224"/>
                </a:cxn>
                <a:cxn ang="0">
                  <a:pos x="616" y="172"/>
                </a:cxn>
                <a:cxn ang="0">
                  <a:pos x="678" y="142"/>
                </a:cxn>
                <a:cxn ang="0">
                  <a:pos x="460" y="144"/>
                </a:cxn>
                <a:cxn ang="0">
                  <a:pos x="526" y="144"/>
                </a:cxn>
                <a:cxn ang="0">
                  <a:pos x="516" y="186"/>
                </a:cxn>
                <a:cxn ang="0">
                  <a:pos x="498" y="224"/>
                </a:cxn>
                <a:cxn ang="0">
                  <a:pos x="476" y="260"/>
                </a:cxn>
                <a:cxn ang="0">
                  <a:pos x="448" y="290"/>
                </a:cxn>
                <a:cxn ang="0">
                  <a:pos x="416" y="316"/>
                </a:cxn>
                <a:cxn ang="0">
                  <a:pos x="378" y="338"/>
                </a:cxn>
                <a:cxn ang="0">
                  <a:pos x="338" y="352"/>
                </a:cxn>
                <a:cxn ang="0">
                  <a:pos x="296" y="360"/>
                </a:cxn>
                <a:cxn ang="0">
                  <a:pos x="270" y="362"/>
                </a:cxn>
                <a:cxn ang="0">
                  <a:pos x="246" y="360"/>
                </a:cxn>
                <a:cxn ang="0">
                  <a:pos x="202" y="352"/>
                </a:cxn>
                <a:cxn ang="0">
                  <a:pos x="160" y="338"/>
                </a:cxn>
                <a:cxn ang="0">
                  <a:pos x="122" y="316"/>
                </a:cxn>
                <a:cxn ang="0">
                  <a:pos x="88" y="288"/>
                </a:cxn>
                <a:cxn ang="0">
                  <a:pos x="58" y="254"/>
                </a:cxn>
                <a:cxn ang="0">
                  <a:pos x="36" y="218"/>
                </a:cxn>
                <a:cxn ang="0">
                  <a:pos x="20" y="176"/>
                </a:cxn>
                <a:cxn ang="0">
                  <a:pos x="0" y="136"/>
                </a:cxn>
              </a:cxnLst>
              <a:rect l="0" t="0" r="r" b="b"/>
              <a:pathLst>
                <a:path w="678" h="414">
                  <a:moveTo>
                    <a:pt x="0" y="136"/>
                  </a:moveTo>
                  <a:lnTo>
                    <a:pt x="0" y="136"/>
                  </a:lnTo>
                  <a:lnTo>
                    <a:pt x="4" y="164"/>
                  </a:lnTo>
                  <a:lnTo>
                    <a:pt x="12" y="192"/>
                  </a:lnTo>
                  <a:lnTo>
                    <a:pt x="22" y="220"/>
                  </a:lnTo>
                  <a:lnTo>
                    <a:pt x="34" y="246"/>
                  </a:lnTo>
                  <a:lnTo>
                    <a:pt x="48" y="270"/>
                  </a:lnTo>
                  <a:lnTo>
                    <a:pt x="64" y="292"/>
                  </a:lnTo>
                  <a:lnTo>
                    <a:pt x="82" y="314"/>
                  </a:lnTo>
                  <a:lnTo>
                    <a:pt x="102" y="334"/>
                  </a:lnTo>
                  <a:lnTo>
                    <a:pt x="124" y="352"/>
                  </a:lnTo>
                  <a:lnTo>
                    <a:pt x="146" y="368"/>
                  </a:lnTo>
                  <a:lnTo>
                    <a:pt x="170" y="380"/>
                  </a:lnTo>
                  <a:lnTo>
                    <a:pt x="196" y="392"/>
                  </a:lnTo>
                  <a:lnTo>
                    <a:pt x="224" y="402"/>
                  </a:lnTo>
                  <a:lnTo>
                    <a:pt x="252" y="408"/>
                  </a:lnTo>
                  <a:lnTo>
                    <a:pt x="280" y="412"/>
                  </a:lnTo>
                  <a:lnTo>
                    <a:pt x="310" y="414"/>
                  </a:lnTo>
                  <a:lnTo>
                    <a:pt x="310" y="414"/>
                  </a:lnTo>
                  <a:lnTo>
                    <a:pt x="340" y="412"/>
                  </a:lnTo>
                  <a:lnTo>
                    <a:pt x="368" y="408"/>
                  </a:lnTo>
                  <a:lnTo>
                    <a:pt x="396" y="402"/>
                  </a:lnTo>
                  <a:lnTo>
                    <a:pt x="424" y="392"/>
                  </a:lnTo>
                  <a:lnTo>
                    <a:pt x="448" y="382"/>
                  </a:lnTo>
                  <a:lnTo>
                    <a:pt x="472" y="368"/>
                  </a:lnTo>
                  <a:lnTo>
                    <a:pt x="496" y="354"/>
                  </a:lnTo>
                  <a:lnTo>
                    <a:pt x="518" y="336"/>
                  </a:lnTo>
                  <a:lnTo>
                    <a:pt x="538" y="316"/>
                  </a:lnTo>
                  <a:lnTo>
                    <a:pt x="556" y="296"/>
                  </a:lnTo>
                  <a:lnTo>
                    <a:pt x="572" y="274"/>
                  </a:lnTo>
                  <a:lnTo>
                    <a:pt x="586" y="250"/>
                  </a:lnTo>
                  <a:lnTo>
                    <a:pt x="598" y="224"/>
                  </a:lnTo>
                  <a:lnTo>
                    <a:pt x="608" y="198"/>
                  </a:lnTo>
                  <a:lnTo>
                    <a:pt x="616" y="172"/>
                  </a:lnTo>
                  <a:lnTo>
                    <a:pt x="620" y="142"/>
                  </a:lnTo>
                  <a:lnTo>
                    <a:pt x="678" y="142"/>
                  </a:lnTo>
                  <a:lnTo>
                    <a:pt x="568" y="0"/>
                  </a:lnTo>
                  <a:lnTo>
                    <a:pt x="460" y="144"/>
                  </a:lnTo>
                  <a:lnTo>
                    <a:pt x="526" y="144"/>
                  </a:lnTo>
                  <a:lnTo>
                    <a:pt x="526" y="144"/>
                  </a:lnTo>
                  <a:lnTo>
                    <a:pt x="522" y="164"/>
                  </a:lnTo>
                  <a:lnTo>
                    <a:pt x="516" y="186"/>
                  </a:lnTo>
                  <a:lnTo>
                    <a:pt x="508" y="204"/>
                  </a:lnTo>
                  <a:lnTo>
                    <a:pt x="498" y="224"/>
                  </a:lnTo>
                  <a:lnTo>
                    <a:pt x="488" y="242"/>
                  </a:lnTo>
                  <a:lnTo>
                    <a:pt x="476" y="260"/>
                  </a:lnTo>
                  <a:lnTo>
                    <a:pt x="462" y="276"/>
                  </a:lnTo>
                  <a:lnTo>
                    <a:pt x="448" y="290"/>
                  </a:lnTo>
                  <a:lnTo>
                    <a:pt x="432" y="304"/>
                  </a:lnTo>
                  <a:lnTo>
                    <a:pt x="416" y="316"/>
                  </a:lnTo>
                  <a:lnTo>
                    <a:pt x="398" y="328"/>
                  </a:lnTo>
                  <a:lnTo>
                    <a:pt x="378" y="338"/>
                  </a:lnTo>
                  <a:lnTo>
                    <a:pt x="360" y="346"/>
                  </a:lnTo>
                  <a:lnTo>
                    <a:pt x="338" y="352"/>
                  </a:lnTo>
                  <a:lnTo>
                    <a:pt x="318" y="358"/>
                  </a:lnTo>
                  <a:lnTo>
                    <a:pt x="296" y="360"/>
                  </a:lnTo>
                  <a:lnTo>
                    <a:pt x="296" y="360"/>
                  </a:lnTo>
                  <a:lnTo>
                    <a:pt x="270" y="362"/>
                  </a:lnTo>
                  <a:lnTo>
                    <a:pt x="270" y="362"/>
                  </a:lnTo>
                  <a:lnTo>
                    <a:pt x="246" y="360"/>
                  </a:lnTo>
                  <a:lnTo>
                    <a:pt x="224" y="358"/>
                  </a:lnTo>
                  <a:lnTo>
                    <a:pt x="202" y="352"/>
                  </a:lnTo>
                  <a:lnTo>
                    <a:pt x="180" y="346"/>
                  </a:lnTo>
                  <a:lnTo>
                    <a:pt x="160" y="338"/>
                  </a:lnTo>
                  <a:lnTo>
                    <a:pt x="140" y="328"/>
                  </a:lnTo>
                  <a:lnTo>
                    <a:pt x="122" y="316"/>
                  </a:lnTo>
                  <a:lnTo>
                    <a:pt x="104" y="302"/>
                  </a:lnTo>
                  <a:lnTo>
                    <a:pt x="88" y="288"/>
                  </a:lnTo>
                  <a:lnTo>
                    <a:pt x="72" y="272"/>
                  </a:lnTo>
                  <a:lnTo>
                    <a:pt x="58" y="254"/>
                  </a:lnTo>
                  <a:lnTo>
                    <a:pt x="46" y="236"/>
                  </a:lnTo>
                  <a:lnTo>
                    <a:pt x="36" y="218"/>
                  </a:lnTo>
                  <a:lnTo>
                    <a:pt x="28" y="196"/>
                  </a:lnTo>
                  <a:lnTo>
                    <a:pt x="20" y="176"/>
                  </a:lnTo>
                  <a:lnTo>
                    <a:pt x="14" y="154"/>
                  </a:lnTo>
                  <a:lnTo>
                    <a:pt x="0" y="136"/>
                  </a:ln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35" name="Freeform 29"/>
          <p:cNvSpPr>
            <a:spLocks/>
          </p:cNvSpPr>
          <p:nvPr/>
        </p:nvSpPr>
        <p:spPr bwMode="auto">
          <a:xfrm rot="10161797">
            <a:off x="3147666" y="2562324"/>
            <a:ext cx="1535872" cy="964998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714356"/>
            <a:ext cx="3378811" cy="5721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69696" y="1219917"/>
            <a:ext cx="2883755" cy="5245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직사각형 6"/>
          <p:cNvSpPr/>
          <p:nvPr/>
        </p:nvSpPr>
        <p:spPr>
          <a:xfrm>
            <a:off x="546743" y="5264407"/>
            <a:ext cx="3096563" cy="1200708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3832891" y="1219917"/>
            <a:ext cx="2882249" cy="2148635"/>
          </a:xfrm>
          <a:prstGeom prst="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/>
        </p:nvSpPr>
        <p:spPr>
          <a:xfrm>
            <a:off x="4970404" y="4442870"/>
            <a:ext cx="758342" cy="758342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3857620" y="282339"/>
            <a:ext cx="4643438" cy="646331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Yu Gothic"/>
                <a:ea typeface="Yu Gothic"/>
              </a:rPr>
              <a:t>※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오른쪽 길찾기 코딩에서 하기 표시된 부분만 변경하면 양쪽 길찾기 가능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직사각형 3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1A4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mtClean="0"/>
              <a:t> </a:t>
            </a:r>
            <a:endParaRPr lang="ko-KR" altLang="en-US"/>
          </a:p>
        </p:txBody>
      </p:sp>
      <p:grpSp>
        <p:nvGrpSpPr>
          <p:cNvPr id="40" name="그룹 39"/>
          <p:cNvGrpSpPr/>
          <p:nvPr/>
        </p:nvGrpSpPr>
        <p:grpSpPr>
          <a:xfrm>
            <a:off x="3071801" y="2285992"/>
            <a:ext cx="2928958" cy="3881597"/>
            <a:chOff x="3071801" y="2285992"/>
            <a:chExt cx="2928958" cy="3881597"/>
          </a:xfrm>
        </p:grpSpPr>
        <p:pic>
          <p:nvPicPr>
            <p:cNvPr id="34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t="4132" b="4956"/>
            <a:stretch>
              <a:fillRect/>
            </a:stretch>
          </p:blipFill>
          <p:spPr bwMode="auto">
            <a:xfrm rot="5400000">
              <a:off x="2595481" y="2762312"/>
              <a:ext cx="3881597" cy="2928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5" name="Freeform 29"/>
            <p:cNvSpPr>
              <a:spLocks/>
            </p:cNvSpPr>
            <p:nvPr/>
          </p:nvSpPr>
          <p:spPr bwMode="auto">
            <a:xfrm rot="11438203" flipH="1">
              <a:off x="4433551" y="2633762"/>
              <a:ext cx="1535872" cy="964998"/>
            </a:xfrm>
            <a:custGeom>
              <a:avLst/>
              <a:gdLst/>
              <a:ahLst/>
              <a:cxnLst>
                <a:cxn ang="0">
                  <a:pos x="0" y="136"/>
                </a:cxn>
                <a:cxn ang="0">
                  <a:pos x="12" y="192"/>
                </a:cxn>
                <a:cxn ang="0">
                  <a:pos x="34" y="246"/>
                </a:cxn>
                <a:cxn ang="0">
                  <a:pos x="64" y="292"/>
                </a:cxn>
                <a:cxn ang="0">
                  <a:pos x="102" y="334"/>
                </a:cxn>
                <a:cxn ang="0">
                  <a:pos x="146" y="368"/>
                </a:cxn>
                <a:cxn ang="0">
                  <a:pos x="196" y="392"/>
                </a:cxn>
                <a:cxn ang="0">
                  <a:pos x="252" y="408"/>
                </a:cxn>
                <a:cxn ang="0">
                  <a:pos x="310" y="414"/>
                </a:cxn>
                <a:cxn ang="0">
                  <a:pos x="340" y="412"/>
                </a:cxn>
                <a:cxn ang="0">
                  <a:pos x="396" y="402"/>
                </a:cxn>
                <a:cxn ang="0">
                  <a:pos x="448" y="382"/>
                </a:cxn>
                <a:cxn ang="0">
                  <a:pos x="496" y="354"/>
                </a:cxn>
                <a:cxn ang="0">
                  <a:pos x="538" y="316"/>
                </a:cxn>
                <a:cxn ang="0">
                  <a:pos x="572" y="274"/>
                </a:cxn>
                <a:cxn ang="0">
                  <a:pos x="598" y="224"/>
                </a:cxn>
                <a:cxn ang="0">
                  <a:pos x="616" y="172"/>
                </a:cxn>
                <a:cxn ang="0">
                  <a:pos x="678" y="142"/>
                </a:cxn>
                <a:cxn ang="0">
                  <a:pos x="460" y="144"/>
                </a:cxn>
                <a:cxn ang="0">
                  <a:pos x="526" y="144"/>
                </a:cxn>
                <a:cxn ang="0">
                  <a:pos x="516" y="186"/>
                </a:cxn>
                <a:cxn ang="0">
                  <a:pos x="498" y="224"/>
                </a:cxn>
                <a:cxn ang="0">
                  <a:pos x="476" y="260"/>
                </a:cxn>
                <a:cxn ang="0">
                  <a:pos x="448" y="290"/>
                </a:cxn>
                <a:cxn ang="0">
                  <a:pos x="416" y="316"/>
                </a:cxn>
                <a:cxn ang="0">
                  <a:pos x="378" y="338"/>
                </a:cxn>
                <a:cxn ang="0">
                  <a:pos x="338" y="352"/>
                </a:cxn>
                <a:cxn ang="0">
                  <a:pos x="296" y="360"/>
                </a:cxn>
                <a:cxn ang="0">
                  <a:pos x="270" y="362"/>
                </a:cxn>
                <a:cxn ang="0">
                  <a:pos x="246" y="360"/>
                </a:cxn>
                <a:cxn ang="0">
                  <a:pos x="202" y="352"/>
                </a:cxn>
                <a:cxn ang="0">
                  <a:pos x="160" y="338"/>
                </a:cxn>
                <a:cxn ang="0">
                  <a:pos x="122" y="316"/>
                </a:cxn>
                <a:cxn ang="0">
                  <a:pos x="88" y="288"/>
                </a:cxn>
                <a:cxn ang="0">
                  <a:pos x="58" y="254"/>
                </a:cxn>
                <a:cxn ang="0">
                  <a:pos x="36" y="218"/>
                </a:cxn>
                <a:cxn ang="0">
                  <a:pos x="20" y="176"/>
                </a:cxn>
                <a:cxn ang="0">
                  <a:pos x="0" y="136"/>
                </a:cxn>
              </a:cxnLst>
              <a:rect l="0" t="0" r="r" b="b"/>
              <a:pathLst>
                <a:path w="678" h="414">
                  <a:moveTo>
                    <a:pt x="0" y="136"/>
                  </a:moveTo>
                  <a:lnTo>
                    <a:pt x="0" y="136"/>
                  </a:lnTo>
                  <a:lnTo>
                    <a:pt x="4" y="164"/>
                  </a:lnTo>
                  <a:lnTo>
                    <a:pt x="12" y="192"/>
                  </a:lnTo>
                  <a:lnTo>
                    <a:pt x="22" y="220"/>
                  </a:lnTo>
                  <a:lnTo>
                    <a:pt x="34" y="246"/>
                  </a:lnTo>
                  <a:lnTo>
                    <a:pt x="48" y="270"/>
                  </a:lnTo>
                  <a:lnTo>
                    <a:pt x="64" y="292"/>
                  </a:lnTo>
                  <a:lnTo>
                    <a:pt x="82" y="314"/>
                  </a:lnTo>
                  <a:lnTo>
                    <a:pt x="102" y="334"/>
                  </a:lnTo>
                  <a:lnTo>
                    <a:pt x="124" y="352"/>
                  </a:lnTo>
                  <a:lnTo>
                    <a:pt x="146" y="368"/>
                  </a:lnTo>
                  <a:lnTo>
                    <a:pt x="170" y="380"/>
                  </a:lnTo>
                  <a:lnTo>
                    <a:pt x="196" y="392"/>
                  </a:lnTo>
                  <a:lnTo>
                    <a:pt x="224" y="402"/>
                  </a:lnTo>
                  <a:lnTo>
                    <a:pt x="252" y="408"/>
                  </a:lnTo>
                  <a:lnTo>
                    <a:pt x="280" y="412"/>
                  </a:lnTo>
                  <a:lnTo>
                    <a:pt x="310" y="414"/>
                  </a:lnTo>
                  <a:lnTo>
                    <a:pt x="310" y="414"/>
                  </a:lnTo>
                  <a:lnTo>
                    <a:pt x="340" y="412"/>
                  </a:lnTo>
                  <a:lnTo>
                    <a:pt x="368" y="408"/>
                  </a:lnTo>
                  <a:lnTo>
                    <a:pt x="396" y="402"/>
                  </a:lnTo>
                  <a:lnTo>
                    <a:pt x="424" y="392"/>
                  </a:lnTo>
                  <a:lnTo>
                    <a:pt x="448" y="382"/>
                  </a:lnTo>
                  <a:lnTo>
                    <a:pt x="472" y="368"/>
                  </a:lnTo>
                  <a:lnTo>
                    <a:pt x="496" y="354"/>
                  </a:lnTo>
                  <a:lnTo>
                    <a:pt x="518" y="336"/>
                  </a:lnTo>
                  <a:lnTo>
                    <a:pt x="538" y="316"/>
                  </a:lnTo>
                  <a:lnTo>
                    <a:pt x="556" y="296"/>
                  </a:lnTo>
                  <a:lnTo>
                    <a:pt x="572" y="274"/>
                  </a:lnTo>
                  <a:lnTo>
                    <a:pt x="586" y="250"/>
                  </a:lnTo>
                  <a:lnTo>
                    <a:pt x="598" y="224"/>
                  </a:lnTo>
                  <a:lnTo>
                    <a:pt x="608" y="198"/>
                  </a:lnTo>
                  <a:lnTo>
                    <a:pt x="616" y="172"/>
                  </a:lnTo>
                  <a:lnTo>
                    <a:pt x="620" y="142"/>
                  </a:lnTo>
                  <a:lnTo>
                    <a:pt x="678" y="142"/>
                  </a:lnTo>
                  <a:lnTo>
                    <a:pt x="568" y="0"/>
                  </a:lnTo>
                  <a:lnTo>
                    <a:pt x="460" y="144"/>
                  </a:lnTo>
                  <a:lnTo>
                    <a:pt x="526" y="144"/>
                  </a:lnTo>
                  <a:lnTo>
                    <a:pt x="526" y="144"/>
                  </a:lnTo>
                  <a:lnTo>
                    <a:pt x="522" y="164"/>
                  </a:lnTo>
                  <a:lnTo>
                    <a:pt x="516" y="186"/>
                  </a:lnTo>
                  <a:lnTo>
                    <a:pt x="508" y="204"/>
                  </a:lnTo>
                  <a:lnTo>
                    <a:pt x="498" y="224"/>
                  </a:lnTo>
                  <a:lnTo>
                    <a:pt x="488" y="242"/>
                  </a:lnTo>
                  <a:lnTo>
                    <a:pt x="476" y="260"/>
                  </a:lnTo>
                  <a:lnTo>
                    <a:pt x="462" y="276"/>
                  </a:lnTo>
                  <a:lnTo>
                    <a:pt x="448" y="290"/>
                  </a:lnTo>
                  <a:lnTo>
                    <a:pt x="432" y="304"/>
                  </a:lnTo>
                  <a:lnTo>
                    <a:pt x="416" y="316"/>
                  </a:lnTo>
                  <a:lnTo>
                    <a:pt x="398" y="328"/>
                  </a:lnTo>
                  <a:lnTo>
                    <a:pt x="378" y="338"/>
                  </a:lnTo>
                  <a:lnTo>
                    <a:pt x="360" y="346"/>
                  </a:lnTo>
                  <a:lnTo>
                    <a:pt x="338" y="352"/>
                  </a:lnTo>
                  <a:lnTo>
                    <a:pt x="318" y="358"/>
                  </a:lnTo>
                  <a:lnTo>
                    <a:pt x="296" y="360"/>
                  </a:lnTo>
                  <a:lnTo>
                    <a:pt x="296" y="360"/>
                  </a:lnTo>
                  <a:lnTo>
                    <a:pt x="270" y="362"/>
                  </a:lnTo>
                  <a:lnTo>
                    <a:pt x="270" y="362"/>
                  </a:lnTo>
                  <a:lnTo>
                    <a:pt x="246" y="360"/>
                  </a:lnTo>
                  <a:lnTo>
                    <a:pt x="224" y="358"/>
                  </a:lnTo>
                  <a:lnTo>
                    <a:pt x="202" y="352"/>
                  </a:lnTo>
                  <a:lnTo>
                    <a:pt x="180" y="346"/>
                  </a:lnTo>
                  <a:lnTo>
                    <a:pt x="160" y="338"/>
                  </a:lnTo>
                  <a:lnTo>
                    <a:pt x="140" y="328"/>
                  </a:lnTo>
                  <a:lnTo>
                    <a:pt x="122" y="316"/>
                  </a:lnTo>
                  <a:lnTo>
                    <a:pt x="104" y="302"/>
                  </a:lnTo>
                  <a:lnTo>
                    <a:pt x="88" y="288"/>
                  </a:lnTo>
                  <a:lnTo>
                    <a:pt x="72" y="272"/>
                  </a:lnTo>
                  <a:lnTo>
                    <a:pt x="58" y="254"/>
                  </a:lnTo>
                  <a:lnTo>
                    <a:pt x="46" y="236"/>
                  </a:lnTo>
                  <a:lnTo>
                    <a:pt x="36" y="218"/>
                  </a:lnTo>
                  <a:lnTo>
                    <a:pt x="28" y="196"/>
                  </a:lnTo>
                  <a:lnTo>
                    <a:pt x="20" y="176"/>
                  </a:lnTo>
                  <a:lnTo>
                    <a:pt x="14" y="154"/>
                  </a:lnTo>
                  <a:lnTo>
                    <a:pt x="0" y="136"/>
                  </a:ln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36" name="그룹 35"/>
          <p:cNvGrpSpPr/>
          <p:nvPr/>
        </p:nvGrpSpPr>
        <p:grpSpPr>
          <a:xfrm>
            <a:off x="2571736" y="571480"/>
            <a:ext cx="4204345" cy="1561065"/>
            <a:chOff x="3998704" y="1738292"/>
            <a:chExt cx="3706482" cy="2081420"/>
          </a:xfrm>
        </p:grpSpPr>
        <p:sp>
          <p:nvSpPr>
            <p:cNvPr id="37" name="TextBox 36"/>
            <p:cNvSpPr txBox="1"/>
            <p:nvPr/>
          </p:nvSpPr>
          <p:spPr>
            <a:xfrm>
              <a:off x="4061845" y="1738292"/>
              <a:ext cx="3643341" cy="2071702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solidFill>
                    <a:schemeClr val="bg1"/>
                  </a:solidFill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오른쪽 길찾기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998704" y="1748009"/>
              <a:ext cx="3000391" cy="2071703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ctr">
              <a:noAutofit/>
            </a:bodyPr>
            <a:lstStyle/>
            <a:p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오른쪽</a:t>
              </a:r>
              <a:r>
                <a:rPr lang="en-US" altLang="ko-KR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 </a:t>
              </a:r>
              <a:r>
                <a:rPr lang="ko-KR" altLang="en-US" sz="4800" dirty="0" smtClean="0">
                  <a:effectLst>
                    <a:glow rad="228600">
                      <a:schemeClr val="bg1">
                        <a:alpha val="40000"/>
                      </a:schemeClr>
                    </a:glow>
                  </a:effectLst>
                  <a:latin typeface="나눔고딕 ExtraBold" panose="020D0904000000000000" pitchFamily="50" charset="-127"/>
                  <a:ea typeface="나눔고딕 ExtraBold" panose="020D0904000000000000" pitchFamily="50" charset="-127"/>
                </a:rPr>
                <a:t>길찾기</a:t>
              </a:r>
              <a:endParaRPr lang="en-US" altLang="ko-KR" sz="48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나눔고딕 ExtraBold" panose="020D0904000000000000" pitchFamily="50" charset="-127"/>
                <a:ea typeface="나눔고딕 ExtraBold" panose="020D0904000000000000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오각형 73"/>
          <p:cNvSpPr/>
          <p:nvPr/>
        </p:nvSpPr>
        <p:spPr>
          <a:xfrm>
            <a:off x="6357290" y="4713543"/>
            <a:ext cx="302242" cy="427622"/>
          </a:xfrm>
          <a:prstGeom prst="homePlat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3" name="오각형 72"/>
          <p:cNvSpPr/>
          <p:nvPr/>
        </p:nvSpPr>
        <p:spPr>
          <a:xfrm>
            <a:off x="4069891" y="4713543"/>
            <a:ext cx="302242" cy="427622"/>
          </a:xfrm>
          <a:prstGeom prst="homePlat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준비하기</a:t>
            </a:r>
            <a:r>
              <a:rPr lang="en-US" altLang="ko-KR" dirty="0" smtClean="0"/>
              <a:t>- </a:t>
            </a:r>
            <a:r>
              <a:rPr lang="ko-KR" altLang="en-US" smtClean="0"/>
              <a:t>움직임 관찰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214414" y="1214422"/>
            <a:ext cx="78581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b="1" dirty="0" smtClean="0">
                <a:ln w="3175">
                  <a:noFill/>
                </a:ln>
                <a:effectLst/>
              </a:rPr>
              <a:t>2</a:t>
            </a:r>
            <a:r>
              <a:rPr lang="ko-KR" altLang="en-US" b="1" dirty="0" smtClean="0">
                <a:ln w="3175">
                  <a:noFill/>
                </a:ln>
                <a:effectLst/>
              </a:rPr>
              <a:t>족 미로봇을 움직임을 관찰하고 코딩을 준비한다</a:t>
            </a:r>
            <a:r>
              <a:rPr lang="en-US" altLang="ko-KR" b="1" dirty="0" smtClean="0">
                <a:ln w="3175">
                  <a:noFill/>
                </a:ln>
                <a:effectLst/>
              </a:rPr>
              <a:t>.</a:t>
            </a:r>
          </a:p>
        </p:txBody>
      </p:sp>
      <p:sp>
        <p:nvSpPr>
          <p:cNvPr id="28" name="모서리가 둥근 직사각형 27"/>
          <p:cNvSpPr/>
          <p:nvPr/>
        </p:nvSpPr>
        <p:spPr>
          <a:xfrm>
            <a:off x="857224" y="1785926"/>
            <a:ext cx="7858180" cy="1785950"/>
          </a:xfrm>
          <a:prstGeom prst="roundRect">
            <a:avLst>
              <a:gd name="adj" fmla="val 7872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1" name="Picture 2" descr="think icon에 대한 이미지 검색결과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1884888"/>
            <a:ext cx="655319" cy="655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직사각형 31"/>
          <p:cNvSpPr/>
          <p:nvPr/>
        </p:nvSpPr>
        <p:spPr>
          <a:xfrm>
            <a:off x="1887503" y="1857364"/>
            <a:ext cx="207263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b="1" dirty="0" smtClean="0">
                <a:solidFill>
                  <a:srgbClr val="C00000"/>
                </a:solidFill>
                <a:latin typeface="+mn-ea"/>
              </a:rPr>
              <a:t>코딩 논리 생각</a:t>
            </a:r>
            <a:endParaRPr lang="en-US" altLang="ko-KR" sz="1500" b="1" dirty="0" smtClean="0">
              <a:solidFill>
                <a:srgbClr val="C00000"/>
              </a:solidFill>
              <a:latin typeface="+mn-ea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1285852" y="2116967"/>
            <a:ext cx="728667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AutoNum type="arabicPeriod"/>
            </a:pPr>
            <a:r>
              <a:rPr lang="ko-KR" altLang="en-US" sz="1400" dirty="0" smtClean="0">
                <a:sym typeface="Wingdings 2"/>
              </a:rPr>
              <a:t>동일 방향 모터를 사용할 때 </a:t>
            </a:r>
            <a:r>
              <a:rPr lang="en-US" altLang="ko-KR" sz="1400" dirty="0" smtClean="0">
                <a:sym typeface="Wingdings 2"/>
              </a:rPr>
              <a:t>2</a:t>
            </a:r>
            <a:r>
              <a:rPr lang="ko-KR" altLang="en-US" sz="1400" dirty="0" smtClean="0">
                <a:sym typeface="Wingdings 2"/>
              </a:rPr>
              <a:t>족 로봇의 직진</a:t>
            </a:r>
            <a:r>
              <a:rPr lang="en-US" altLang="ko-KR" sz="1400" dirty="0" smtClean="0">
                <a:sym typeface="Wingdings 2"/>
              </a:rPr>
              <a:t>/</a:t>
            </a:r>
            <a:r>
              <a:rPr lang="ko-KR" altLang="en-US" sz="1400" dirty="0" smtClean="0">
                <a:sym typeface="Wingdings 2"/>
              </a:rPr>
              <a:t>후진 모터 방향 제어를 생각해 본다</a:t>
            </a:r>
            <a:r>
              <a:rPr lang="en-US" altLang="ko-KR" sz="1400" dirty="0" smtClean="0">
                <a:sym typeface="Wingdings 2"/>
              </a:rPr>
              <a:t>.</a:t>
            </a:r>
          </a:p>
          <a:p>
            <a:pPr marL="228600" indent="-228600">
              <a:lnSpc>
                <a:spcPct val="200000"/>
              </a:lnSpc>
              <a:buAutoNum type="arabicPeriod"/>
            </a:pPr>
            <a:r>
              <a:rPr lang="en-US" altLang="ko-KR" sz="1400" dirty="0" smtClean="0">
                <a:sym typeface="Wingdings 2"/>
              </a:rPr>
              <a:t>2</a:t>
            </a:r>
            <a:r>
              <a:rPr lang="ko-KR" altLang="en-US" sz="1400" dirty="0" smtClean="0">
                <a:sym typeface="Wingdings 2"/>
              </a:rPr>
              <a:t>족 로봇의 좌회전</a:t>
            </a:r>
            <a:r>
              <a:rPr lang="en-US" altLang="ko-KR" sz="1400" dirty="0" smtClean="0">
                <a:sym typeface="Wingdings 2"/>
              </a:rPr>
              <a:t>/</a:t>
            </a:r>
            <a:r>
              <a:rPr lang="ko-KR" altLang="en-US" sz="1400" dirty="0" smtClean="0">
                <a:sym typeface="Wingdings 2"/>
              </a:rPr>
              <a:t>우회전위한 모터 방향 제어를 생각해 본다</a:t>
            </a:r>
            <a:r>
              <a:rPr lang="en-US" altLang="ko-KR" sz="1400" dirty="0" smtClean="0">
                <a:sym typeface="Wingdings 2"/>
              </a:rPr>
              <a:t>.</a:t>
            </a:r>
          </a:p>
          <a:p>
            <a:pPr marL="228600" indent="-228600">
              <a:lnSpc>
                <a:spcPct val="200000"/>
              </a:lnSpc>
              <a:buAutoNum type="arabicPeriod"/>
            </a:pPr>
            <a:r>
              <a:rPr lang="ko-KR" altLang="en-US" sz="1400" dirty="0" smtClean="0">
                <a:sym typeface="Wingdings 2"/>
              </a:rPr>
              <a:t>장애물 탐지시 미로봇의 작동 순서를 생각해 본다</a:t>
            </a:r>
            <a:r>
              <a:rPr lang="en-US" altLang="ko-KR" sz="1400" dirty="0" smtClean="0">
                <a:sym typeface="Wingdings 2"/>
              </a:rPr>
              <a:t>.</a:t>
            </a:r>
          </a:p>
        </p:txBody>
      </p:sp>
      <p:grpSp>
        <p:nvGrpSpPr>
          <p:cNvPr id="76" name="그룹 75"/>
          <p:cNvGrpSpPr/>
          <p:nvPr/>
        </p:nvGrpSpPr>
        <p:grpSpPr>
          <a:xfrm>
            <a:off x="207226" y="4143380"/>
            <a:ext cx="1900458" cy="1591521"/>
            <a:chOff x="1214415" y="3916923"/>
            <a:chExt cx="1928825" cy="1615277"/>
          </a:xfrm>
        </p:grpSpPr>
        <p:pic>
          <p:nvPicPr>
            <p:cNvPr id="42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6200000">
              <a:off x="1335470" y="3795868"/>
              <a:ext cx="1615277" cy="1857388"/>
            </a:xfrm>
            <a:prstGeom prst="rect">
              <a:avLst/>
            </a:prstGeom>
            <a:solidFill>
              <a:schemeClr val="tx2">
                <a:lumMod val="60000"/>
                <a:lumOff val="40000"/>
                <a:alpha val="28000"/>
              </a:schemeClr>
            </a:solidFill>
          </p:spPr>
        </p:pic>
        <p:sp>
          <p:nvSpPr>
            <p:cNvPr id="51" name="타원 50"/>
            <p:cNvSpPr/>
            <p:nvPr/>
          </p:nvSpPr>
          <p:spPr>
            <a:xfrm>
              <a:off x="2000233" y="5059932"/>
              <a:ext cx="642942" cy="429713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57" name="타원 56"/>
            <p:cNvSpPr/>
            <p:nvPr/>
          </p:nvSpPr>
          <p:spPr>
            <a:xfrm>
              <a:off x="2034737" y="3934176"/>
              <a:ext cx="571504" cy="428628"/>
            </a:xfrm>
            <a:prstGeom prst="ellipse">
              <a:avLst/>
            </a:prstGeom>
            <a:noFill/>
            <a:ln w="34925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59" name="오른쪽 화살표 58"/>
            <p:cNvSpPr/>
            <p:nvPr/>
          </p:nvSpPr>
          <p:spPr>
            <a:xfrm rot="10800000">
              <a:off x="1500165" y="5143512"/>
              <a:ext cx="428628" cy="285752"/>
            </a:xfrm>
            <a:prstGeom prst="rightArrow">
              <a:avLst/>
            </a:pr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오른쪽 화살표 59"/>
            <p:cNvSpPr/>
            <p:nvPr/>
          </p:nvSpPr>
          <p:spPr>
            <a:xfrm rot="10800000">
              <a:off x="1428726" y="4000504"/>
              <a:ext cx="472943" cy="315295"/>
            </a:xfrm>
            <a:prstGeom prst="rightArrow">
              <a:avLst/>
            </a:pr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오른쪽 화살표 60"/>
            <p:cNvSpPr/>
            <p:nvPr/>
          </p:nvSpPr>
          <p:spPr>
            <a:xfrm>
              <a:off x="2714612" y="5143512"/>
              <a:ext cx="428628" cy="285752"/>
            </a:xfrm>
            <a:prstGeom prst="rightArrow">
              <a:avLst/>
            </a:pr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2" name="오른쪽 화살표 61"/>
            <p:cNvSpPr/>
            <p:nvPr/>
          </p:nvSpPr>
          <p:spPr>
            <a:xfrm>
              <a:off x="2714612" y="4000504"/>
              <a:ext cx="428628" cy="285752"/>
            </a:xfrm>
            <a:prstGeom prst="rightArrow">
              <a:avLst/>
            </a:pr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</p:grpSp>
      <p:pic>
        <p:nvPicPr>
          <p:cNvPr id="63" name="Picture 2"/>
          <p:cNvPicPr>
            <a:picLocks noChangeAspect="1" noChangeArrowheads="1"/>
          </p:cNvPicPr>
          <p:nvPr/>
        </p:nvPicPr>
        <p:blipFill>
          <a:blip r:embed="rId5" cstate="print"/>
          <a:srcRect t="4451"/>
          <a:stretch>
            <a:fillRect/>
          </a:stretch>
        </p:blipFill>
        <p:spPr bwMode="auto">
          <a:xfrm>
            <a:off x="2157555" y="4143380"/>
            <a:ext cx="1990705" cy="1569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" name="Picture 3"/>
          <p:cNvPicPr>
            <a:picLocks noChangeAspect="1" noChangeArrowheads="1"/>
          </p:cNvPicPr>
          <p:nvPr/>
        </p:nvPicPr>
        <p:blipFill>
          <a:blip r:embed="rId6" cstate="print"/>
          <a:srcRect t="4132" b="4956"/>
          <a:stretch>
            <a:fillRect/>
          </a:stretch>
        </p:blipFill>
        <p:spPr bwMode="auto">
          <a:xfrm>
            <a:off x="4372133" y="4143380"/>
            <a:ext cx="2077919" cy="1567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" name="Picture 4"/>
          <p:cNvPicPr>
            <a:picLocks noChangeAspect="1" noChangeArrowheads="1"/>
          </p:cNvPicPr>
          <p:nvPr/>
        </p:nvPicPr>
        <p:blipFill>
          <a:blip r:embed="rId7" cstate="print"/>
          <a:srcRect b="12000"/>
          <a:stretch>
            <a:fillRect/>
          </a:stretch>
        </p:blipFill>
        <p:spPr bwMode="auto">
          <a:xfrm>
            <a:off x="6700280" y="4143380"/>
            <a:ext cx="2094184" cy="1567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6" name="Freeform 29"/>
          <p:cNvSpPr>
            <a:spLocks/>
          </p:cNvSpPr>
          <p:nvPr/>
        </p:nvSpPr>
        <p:spPr bwMode="auto">
          <a:xfrm rot="2004438" flipH="1">
            <a:off x="4566847" y="4509250"/>
            <a:ext cx="657232" cy="412943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67" name="왼쪽/오른쪽 화살표 66"/>
          <p:cNvSpPr/>
          <p:nvPr/>
        </p:nvSpPr>
        <p:spPr>
          <a:xfrm>
            <a:off x="2296083" y="4767436"/>
            <a:ext cx="467532" cy="213811"/>
          </a:xfrm>
          <a:prstGeom prst="leftRightArrow">
            <a:avLst/>
          </a:pr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8" name="Freeform 29"/>
          <p:cNvSpPr>
            <a:spLocks/>
          </p:cNvSpPr>
          <p:nvPr/>
        </p:nvSpPr>
        <p:spPr bwMode="auto">
          <a:xfrm rot="3117299" flipH="1">
            <a:off x="7138272" y="5262771"/>
            <a:ext cx="676270" cy="401318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69" name="Freeform 29"/>
          <p:cNvSpPr>
            <a:spLocks/>
          </p:cNvSpPr>
          <p:nvPr/>
        </p:nvSpPr>
        <p:spPr bwMode="auto">
          <a:xfrm rot="12816578" flipH="1">
            <a:off x="8141694" y="4438573"/>
            <a:ext cx="657232" cy="412943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0" name="TextBox 69"/>
          <p:cNvSpPr txBox="1"/>
          <p:nvPr/>
        </p:nvSpPr>
        <p:spPr>
          <a:xfrm>
            <a:off x="2366979" y="5912830"/>
            <a:ext cx="1543412" cy="373161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장애물 인지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565391" y="5900717"/>
            <a:ext cx="1649683" cy="373161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좌</a:t>
            </a:r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/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우 길 찾기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636883" y="5912830"/>
            <a:ext cx="2078521" cy="373161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후진</a:t>
            </a:r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&amp;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제자리 회전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75" name="Freeform 29"/>
          <p:cNvSpPr>
            <a:spLocks/>
          </p:cNvSpPr>
          <p:nvPr/>
        </p:nvSpPr>
        <p:spPr bwMode="auto">
          <a:xfrm rot="19595562" flipH="1" flipV="1">
            <a:off x="4566848" y="5075054"/>
            <a:ext cx="657232" cy="412943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9" name="TextBox 78"/>
          <p:cNvSpPr txBox="1"/>
          <p:nvPr/>
        </p:nvSpPr>
        <p:spPr>
          <a:xfrm>
            <a:off x="357158" y="5916688"/>
            <a:ext cx="1543412" cy="3698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noAutofit/>
          </a:bodyPr>
          <a:lstStyle/>
          <a:p>
            <a:pPr algn="ctr"/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직진</a:t>
            </a:r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&amp;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후진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직진과 후진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코딩 생각하기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71538" y="1142984"/>
            <a:ext cx="692948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</a:rPr>
              <a:t>키보드 화살표를 이용하여 미로봇 직진</a:t>
            </a:r>
            <a:r>
              <a:rPr lang="en-US" altLang="ko-KR" b="1" dirty="0" smtClean="0">
                <a:ln w="3175">
                  <a:noFill/>
                </a:ln>
              </a:rPr>
              <a:t>/</a:t>
            </a:r>
            <a:r>
              <a:rPr lang="ko-KR" altLang="en-US" b="1" dirty="0" smtClean="0">
                <a:ln w="3175">
                  <a:noFill/>
                </a:ln>
              </a:rPr>
              <a:t>후진 기능을 구현하기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sp>
        <p:nvSpPr>
          <p:cNvPr id="41" name="모서리가 둥근 직사각형 40"/>
          <p:cNvSpPr/>
          <p:nvPr/>
        </p:nvSpPr>
        <p:spPr>
          <a:xfrm>
            <a:off x="1000100" y="2000240"/>
            <a:ext cx="7429552" cy="1500198"/>
          </a:xfrm>
          <a:prstGeom prst="roundRect">
            <a:avLst>
              <a:gd name="adj" fmla="val 27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1142976" y="2214554"/>
            <a:ext cx="571504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300" dirty="0" smtClean="0">
                <a:solidFill>
                  <a:srgbClr val="1555A6"/>
                </a:solidFill>
              </a:rPr>
              <a:t>DC1</a:t>
            </a:r>
            <a:r>
              <a:rPr lang="ko-KR" altLang="en-US" sz="1300" dirty="0" smtClean="0">
                <a:solidFill>
                  <a:srgbClr val="1555A6"/>
                </a:solidFill>
              </a:rPr>
              <a:t>번과 </a:t>
            </a:r>
            <a:r>
              <a:rPr lang="en-US" altLang="ko-KR" sz="1300" dirty="0" smtClean="0">
                <a:solidFill>
                  <a:srgbClr val="1555A6"/>
                </a:solidFill>
              </a:rPr>
              <a:t>DC2</a:t>
            </a:r>
            <a:r>
              <a:rPr lang="ko-KR" altLang="en-US" sz="1300" dirty="0" smtClean="0">
                <a:solidFill>
                  <a:srgbClr val="1555A6"/>
                </a:solidFill>
              </a:rPr>
              <a:t>번의 모터 방향이 동일하므로  바퀴가 마주보고 있으므로</a:t>
            </a:r>
            <a:endParaRPr lang="en-US" altLang="ko-KR" sz="1300" dirty="0" smtClean="0">
              <a:solidFill>
                <a:srgbClr val="1555A6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300" dirty="0" smtClean="0">
                <a:solidFill>
                  <a:srgbClr val="1555A6"/>
                </a:solidFill>
              </a:rPr>
              <a:t>반대로 움직여야 직진 </a:t>
            </a:r>
            <a:r>
              <a:rPr lang="en-US" altLang="ko-KR" sz="1300" dirty="0" smtClean="0">
                <a:solidFill>
                  <a:srgbClr val="1555A6"/>
                </a:solidFill>
              </a:rPr>
              <a:t>/ </a:t>
            </a:r>
            <a:r>
              <a:rPr lang="ko-KR" altLang="en-US" sz="1300" dirty="0" smtClean="0">
                <a:solidFill>
                  <a:srgbClr val="1555A6"/>
                </a:solidFill>
              </a:rPr>
              <a:t>후진한다</a:t>
            </a:r>
            <a:r>
              <a:rPr lang="en-US" altLang="ko-KR" sz="1300" dirty="0" smtClean="0">
                <a:solidFill>
                  <a:srgbClr val="1555A6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300" dirty="0" smtClean="0"/>
              <a:t>직진 예제</a:t>
            </a:r>
            <a:r>
              <a:rPr lang="en-US" altLang="ko-KR" sz="1300" dirty="0" smtClean="0"/>
              <a:t>) 1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50,    2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-50</a:t>
            </a:r>
          </a:p>
          <a:p>
            <a:pPr>
              <a:lnSpc>
                <a:spcPct val="150000"/>
              </a:lnSpc>
            </a:pPr>
            <a:r>
              <a:rPr lang="ko-KR" altLang="en-US" sz="1300" dirty="0" smtClean="0"/>
              <a:t>후진 예제</a:t>
            </a:r>
            <a:r>
              <a:rPr lang="en-US" altLang="ko-KR" sz="1300" dirty="0" smtClean="0"/>
              <a:t>) 1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-50,    2</a:t>
            </a:r>
            <a:r>
              <a:rPr lang="ko-KR" altLang="en-US" sz="1300" dirty="0" smtClean="0"/>
              <a:t>번 </a:t>
            </a:r>
            <a:r>
              <a:rPr lang="en-US" altLang="ko-KR" sz="1300" dirty="0" smtClean="0"/>
              <a:t>DC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50</a:t>
            </a:r>
          </a:p>
        </p:txBody>
      </p:sp>
      <p:sp>
        <p:nvSpPr>
          <p:cNvPr id="43" name="직사각형 42"/>
          <p:cNvSpPr/>
          <p:nvPr/>
        </p:nvSpPr>
        <p:spPr>
          <a:xfrm>
            <a:off x="714348" y="1785926"/>
            <a:ext cx="3214710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DC1,DC2</a:t>
            </a:r>
            <a:r>
              <a:rPr lang="ko-KR" altLang="en-US" sz="1500" b="1" dirty="0" smtClean="0"/>
              <a:t>번 모터 방향 확인 하기</a:t>
            </a:r>
            <a:endParaRPr lang="ko-KR" altLang="en-US" sz="1500" b="1" dirty="0"/>
          </a:p>
        </p:txBody>
      </p:sp>
      <p:grpSp>
        <p:nvGrpSpPr>
          <p:cNvPr id="62" name="그룹 61"/>
          <p:cNvGrpSpPr/>
          <p:nvPr/>
        </p:nvGrpSpPr>
        <p:grpSpPr>
          <a:xfrm>
            <a:off x="6786578" y="2071678"/>
            <a:ext cx="1438155" cy="1357322"/>
            <a:chOff x="6643702" y="2143116"/>
            <a:chExt cx="1438155" cy="1357322"/>
          </a:xfrm>
        </p:grpSpPr>
        <p:pic>
          <p:nvPicPr>
            <p:cNvPr id="55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0800000">
              <a:off x="6643702" y="2143116"/>
              <a:ext cx="1438155" cy="1357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6" name="타원 55"/>
            <p:cNvSpPr/>
            <p:nvPr/>
          </p:nvSpPr>
          <p:spPr>
            <a:xfrm>
              <a:off x="7216093" y="3143248"/>
              <a:ext cx="462425" cy="309064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400"/>
            </a:p>
          </p:txBody>
        </p:sp>
        <p:sp>
          <p:nvSpPr>
            <p:cNvPr id="57" name="타원 56"/>
            <p:cNvSpPr/>
            <p:nvPr/>
          </p:nvSpPr>
          <p:spPr>
            <a:xfrm>
              <a:off x="7242303" y="2160368"/>
              <a:ext cx="411044" cy="308283"/>
            </a:xfrm>
            <a:prstGeom prst="ellipse">
              <a:avLst/>
            </a:prstGeom>
            <a:noFill/>
            <a:ln w="34925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400"/>
            </a:p>
          </p:txBody>
        </p:sp>
        <p:sp>
          <p:nvSpPr>
            <p:cNvPr id="58" name="오른쪽 화살표 57"/>
            <p:cNvSpPr/>
            <p:nvPr/>
          </p:nvSpPr>
          <p:spPr>
            <a:xfrm rot="10800000">
              <a:off x="6836372" y="2167550"/>
              <a:ext cx="308283" cy="205522"/>
            </a:xfrm>
            <a:prstGeom prst="rightArrow">
              <a:avLst/>
            </a:pr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오른쪽 화살표 58"/>
            <p:cNvSpPr/>
            <p:nvPr/>
          </p:nvSpPr>
          <p:spPr>
            <a:xfrm rot="10800000">
              <a:off x="6805928" y="3214686"/>
              <a:ext cx="308283" cy="205522"/>
            </a:xfrm>
            <a:prstGeom prst="rightArrow">
              <a:avLst/>
            </a:pr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  <p:sp>
          <p:nvSpPr>
            <p:cNvPr id="60" name="오른쪽 화살표 59"/>
            <p:cNvSpPr/>
            <p:nvPr/>
          </p:nvSpPr>
          <p:spPr>
            <a:xfrm>
              <a:off x="7751878" y="3214686"/>
              <a:ext cx="321471" cy="214314"/>
            </a:xfrm>
            <a:prstGeom prst="rightArrow">
              <a:avLst/>
            </a:pr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1" name="오른쪽 화살표 60"/>
            <p:cNvSpPr/>
            <p:nvPr/>
          </p:nvSpPr>
          <p:spPr>
            <a:xfrm>
              <a:off x="7751878" y="2165647"/>
              <a:ext cx="321471" cy="214314"/>
            </a:xfrm>
            <a:prstGeom prst="rightArrow">
              <a:avLst/>
            </a:pr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</p:grpSp>
      <p:sp>
        <p:nvSpPr>
          <p:cNvPr id="67" name="모서리가 둥근 직사각형 66"/>
          <p:cNvSpPr/>
          <p:nvPr/>
        </p:nvSpPr>
        <p:spPr>
          <a:xfrm>
            <a:off x="1000100" y="3819227"/>
            <a:ext cx="7429552" cy="1395724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1000132" y="3962103"/>
            <a:ext cx="3714744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</a:t>
            </a:r>
            <a:r>
              <a:rPr lang="en-US" altLang="ko-KR" sz="1300" dirty="0" smtClean="0">
                <a:solidFill>
                  <a:srgbClr val="0070C0"/>
                </a:solidFill>
              </a:rPr>
              <a:t>1</a:t>
            </a:r>
            <a:r>
              <a:rPr lang="ko-KR" altLang="en-US" sz="1300" dirty="0" smtClean="0">
                <a:solidFill>
                  <a:srgbClr val="0070C0"/>
                </a:solidFill>
              </a:rPr>
              <a:t>번 아날로그 값</a:t>
            </a:r>
            <a:r>
              <a:rPr lang="en-US" altLang="ko-KR" sz="1300" dirty="0" smtClean="0">
                <a:solidFill>
                  <a:srgbClr val="0070C0"/>
                </a:solidFill>
              </a:rPr>
              <a:t>= </a:t>
            </a:r>
            <a:r>
              <a:rPr lang="ko-KR" altLang="en-US" sz="1300" dirty="0" smtClean="0">
                <a:solidFill>
                  <a:srgbClr val="0070C0"/>
                </a:solidFill>
              </a:rPr>
              <a:t>초음파 센서 값</a:t>
            </a:r>
            <a:endParaRPr lang="en-US" altLang="ko-KR" sz="1300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장애물 없을때 </a:t>
            </a:r>
            <a:r>
              <a:rPr lang="en-US" altLang="ko-KR" sz="1300" dirty="0" smtClean="0">
                <a:solidFill>
                  <a:srgbClr val="0070C0"/>
                </a:solidFill>
              </a:rPr>
              <a:t>: </a:t>
            </a:r>
            <a:r>
              <a:rPr lang="ko-KR" altLang="en-US" sz="1300" dirty="0" smtClean="0"/>
              <a:t>초음파 값 </a:t>
            </a:r>
            <a:r>
              <a:rPr lang="en-US" altLang="ko-KR" sz="1300" dirty="0" smtClean="0"/>
              <a:t>&gt;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15</a:t>
            </a:r>
            <a:endParaRPr lang="en-US" altLang="ko-KR" sz="1300" dirty="0" smtClean="0">
              <a:solidFill>
                <a:srgbClr val="1555A6"/>
              </a:solidFill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1555A6"/>
                </a:solidFill>
              </a:rPr>
              <a:t>장애물 있을 때 </a:t>
            </a:r>
            <a:r>
              <a:rPr lang="en-US" altLang="ko-KR" sz="1300" dirty="0" smtClean="0">
                <a:solidFill>
                  <a:srgbClr val="1555A6"/>
                </a:solidFill>
              </a:rPr>
              <a:t>: </a:t>
            </a:r>
            <a:r>
              <a:rPr lang="ko-KR" altLang="en-US" sz="1300" dirty="0" smtClean="0"/>
              <a:t>초음파 값</a:t>
            </a:r>
            <a:r>
              <a:rPr lang="ko-KR" altLang="en-US" sz="1300" dirty="0" smtClean="0">
                <a:solidFill>
                  <a:srgbClr val="1555A6"/>
                </a:solidFill>
              </a:rPr>
              <a:t> </a:t>
            </a:r>
            <a:r>
              <a:rPr lang="en-US" altLang="ko-KR" sz="1300" dirty="0" smtClean="0">
                <a:solidFill>
                  <a:srgbClr val="1555A6"/>
                </a:solidFill>
              </a:rPr>
              <a:t>&lt;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 15</a:t>
            </a:r>
          </a:p>
        </p:txBody>
      </p:sp>
      <p:sp>
        <p:nvSpPr>
          <p:cNvPr id="69" name="직사각형 68"/>
          <p:cNvSpPr/>
          <p:nvPr/>
        </p:nvSpPr>
        <p:spPr>
          <a:xfrm>
            <a:off x="714348" y="3571876"/>
            <a:ext cx="307183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직진 조건 만들기</a:t>
            </a:r>
            <a:r>
              <a:rPr lang="en-US" altLang="ko-KR" sz="1500" b="1" dirty="0" smtClean="0"/>
              <a:t>(</a:t>
            </a:r>
            <a:r>
              <a:rPr lang="ko-KR" altLang="en-US" sz="1500" b="1" dirty="0" smtClean="0"/>
              <a:t>장애물인지</a:t>
            </a:r>
            <a:r>
              <a:rPr lang="en-US" altLang="ko-KR" sz="1500" b="1" dirty="0" smtClean="0"/>
              <a:t>)</a:t>
            </a:r>
            <a:endParaRPr lang="ko-KR" altLang="en-US" sz="1500" b="1" dirty="0"/>
          </a:p>
        </p:txBody>
      </p:sp>
      <p:sp>
        <p:nvSpPr>
          <p:cNvPr id="71" name="모서리가 둥근 직사각형 70"/>
          <p:cNvSpPr/>
          <p:nvPr/>
        </p:nvSpPr>
        <p:spPr>
          <a:xfrm>
            <a:off x="1000100" y="5533738"/>
            <a:ext cx="7429552" cy="824219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1000132" y="5676615"/>
            <a:ext cx="4786314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</a:t>
            </a:r>
            <a:r>
              <a:rPr lang="en-US" altLang="ko-KR" sz="1300" dirty="0" smtClean="0">
                <a:solidFill>
                  <a:srgbClr val="0070C0"/>
                </a:solidFill>
              </a:rPr>
              <a:t>DC </a:t>
            </a:r>
            <a:r>
              <a:rPr lang="ko-KR" altLang="en-US" sz="1300" dirty="0" smtClean="0">
                <a:solidFill>
                  <a:srgbClr val="0070C0"/>
                </a:solidFill>
              </a:rPr>
              <a:t>모터 세기를 변수를 이용하여 움직인다</a:t>
            </a:r>
            <a:r>
              <a:rPr lang="en-US" altLang="ko-KR" sz="1300" dirty="0" smtClean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73" name="직사각형 72"/>
          <p:cNvSpPr/>
          <p:nvPr/>
        </p:nvSpPr>
        <p:spPr>
          <a:xfrm>
            <a:off x="714348" y="5286388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DC </a:t>
            </a:r>
            <a:r>
              <a:rPr lang="ko-KR" altLang="en-US" sz="1500" b="1" dirty="0" smtClean="0"/>
              <a:t>모터 돌리기</a:t>
            </a:r>
            <a:endParaRPr lang="ko-KR" altLang="en-US" sz="1500" b="1" dirty="0"/>
          </a:p>
        </p:txBody>
      </p:sp>
      <p:grpSp>
        <p:nvGrpSpPr>
          <p:cNvPr id="78" name="그룹 77"/>
          <p:cNvGrpSpPr/>
          <p:nvPr/>
        </p:nvGrpSpPr>
        <p:grpSpPr>
          <a:xfrm>
            <a:off x="6786578" y="3929066"/>
            <a:ext cx="1540359" cy="1214446"/>
            <a:chOff x="6010319" y="3786190"/>
            <a:chExt cx="1990705" cy="1569507"/>
          </a:xfrm>
        </p:grpSpPr>
        <p:pic>
          <p:nvPicPr>
            <p:cNvPr id="7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t="4451"/>
            <a:stretch>
              <a:fillRect/>
            </a:stretch>
          </p:blipFill>
          <p:spPr bwMode="auto">
            <a:xfrm>
              <a:off x="6010319" y="3786190"/>
              <a:ext cx="1990705" cy="1569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7" name="왼쪽/오른쪽 화살표 76"/>
            <p:cNvSpPr/>
            <p:nvPr/>
          </p:nvSpPr>
          <p:spPr>
            <a:xfrm>
              <a:off x="6148847" y="4410246"/>
              <a:ext cx="467532" cy="213811"/>
            </a:xfrm>
            <a:prstGeom prst="leftRightArrow">
              <a:avLst/>
            </a:pr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3929066"/>
            <a:ext cx="2357454" cy="1244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5572140"/>
            <a:ext cx="2143140" cy="759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000240"/>
            <a:ext cx="3000396" cy="4137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직진과 후진 </a:t>
            </a:r>
            <a:r>
              <a:rPr lang="en-US" altLang="ko-KR" dirty="0" smtClean="0"/>
              <a:t>- </a:t>
            </a:r>
            <a:r>
              <a:rPr lang="ko-KR" altLang="en-US" dirty="0" smtClean="0"/>
              <a:t>구현하기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71538" y="1349533"/>
            <a:ext cx="6929486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  <a:effectLst/>
              </a:rPr>
              <a:t>초음파의 값 기준으로 조건절을 세워 미로봇 움직임을 제어한다</a:t>
            </a:r>
            <a:r>
              <a:rPr lang="en-US" altLang="ko-KR" b="1" dirty="0" smtClean="0">
                <a:ln w="3175">
                  <a:noFill/>
                </a:ln>
                <a:effectLst/>
              </a:rPr>
              <a:t>.</a:t>
            </a:r>
          </a:p>
        </p:txBody>
      </p:sp>
      <p:cxnSp>
        <p:nvCxnSpPr>
          <p:cNvPr id="9" name="꺾인 연결선 8"/>
          <p:cNvCxnSpPr>
            <a:endCxn id="13" idx="1"/>
          </p:cNvCxnSpPr>
          <p:nvPr/>
        </p:nvCxnSpPr>
        <p:spPr>
          <a:xfrm>
            <a:off x="3500430" y="3786190"/>
            <a:ext cx="2214578" cy="1588"/>
          </a:xfrm>
          <a:prstGeom prst="bentConnector3">
            <a:avLst>
              <a:gd name="adj1" fmla="val 50000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/>
          <p:cNvSpPr/>
          <p:nvPr/>
        </p:nvSpPr>
        <p:spPr>
          <a:xfrm>
            <a:off x="5715008" y="3571876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아날로그 값 조건 세우기</a:t>
            </a:r>
            <a:endParaRPr lang="ko-KR" altLang="en-US" sz="1500" b="1" dirty="0"/>
          </a:p>
        </p:txBody>
      </p:sp>
      <p:sp>
        <p:nvSpPr>
          <p:cNvPr id="27" name="직사각형 26"/>
          <p:cNvSpPr/>
          <p:nvPr/>
        </p:nvSpPr>
        <p:spPr>
          <a:xfrm>
            <a:off x="5715008" y="4257698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장애물 없을 때 직진하기</a:t>
            </a:r>
            <a:endParaRPr lang="ko-KR" altLang="en-US" sz="1500" b="1" dirty="0"/>
          </a:p>
        </p:txBody>
      </p:sp>
      <p:cxnSp>
        <p:nvCxnSpPr>
          <p:cNvPr id="29" name="꺾인 연결선 28"/>
          <p:cNvCxnSpPr>
            <a:endCxn id="27" idx="1"/>
          </p:cNvCxnSpPr>
          <p:nvPr/>
        </p:nvCxnSpPr>
        <p:spPr>
          <a:xfrm>
            <a:off x="3428992" y="4286256"/>
            <a:ext cx="2286016" cy="185756"/>
          </a:xfrm>
          <a:prstGeom prst="bentConnector3">
            <a:avLst>
              <a:gd name="adj1" fmla="val 33774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직사각형 34"/>
          <p:cNvSpPr/>
          <p:nvPr/>
        </p:nvSpPr>
        <p:spPr>
          <a:xfrm>
            <a:off x="5715008" y="4972078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장애물 있을 때 정지하기</a:t>
            </a:r>
            <a:endParaRPr lang="ko-KR" altLang="en-US" sz="1500" b="1" dirty="0"/>
          </a:p>
        </p:txBody>
      </p:sp>
      <p:sp>
        <p:nvSpPr>
          <p:cNvPr id="30" name="오른쪽 중괄호 29"/>
          <p:cNvSpPr/>
          <p:nvPr/>
        </p:nvSpPr>
        <p:spPr>
          <a:xfrm>
            <a:off x="3071802" y="4000504"/>
            <a:ext cx="214314" cy="571504"/>
          </a:xfrm>
          <a:prstGeom prst="rightBrace">
            <a:avLst/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오른쪽 중괄호 36"/>
          <p:cNvSpPr/>
          <p:nvPr/>
        </p:nvSpPr>
        <p:spPr>
          <a:xfrm>
            <a:off x="3071802" y="4857760"/>
            <a:ext cx="214314" cy="571504"/>
          </a:xfrm>
          <a:prstGeom prst="rightBrace">
            <a:avLst/>
          </a:prstGeom>
          <a:ln w="25400">
            <a:solidFill>
              <a:srgbClr val="1555A6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꺾인 연결선 13"/>
          <p:cNvCxnSpPr>
            <a:endCxn id="35" idx="1"/>
          </p:cNvCxnSpPr>
          <p:nvPr/>
        </p:nvCxnSpPr>
        <p:spPr>
          <a:xfrm>
            <a:off x="3428992" y="5143512"/>
            <a:ext cx="2286016" cy="42880"/>
          </a:xfrm>
          <a:prstGeom prst="bentConnector3">
            <a:avLst>
              <a:gd name="adj1" fmla="val 34529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꺾인 연결선 16"/>
          <p:cNvCxnSpPr>
            <a:endCxn id="18" idx="1"/>
          </p:cNvCxnSpPr>
          <p:nvPr/>
        </p:nvCxnSpPr>
        <p:spPr>
          <a:xfrm>
            <a:off x="1857356" y="5572140"/>
            <a:ext cx="3857652" cy="285752"/>
          </a:xfrm>
          <a:prstGeom prst="bentConnector3">
            <a:avLst>
              <a:gd name="adj1" fmla="val 60510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직사각형 17"/>
          <p:cNvSpPr/>
          <p:nvPr/>
        </p:nvSpPr>
        <p:spPr>
          <a:xfrm>
            <a:off x="5715008" y="5643578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0.3</a:t>
            </a:r>
            <a:r>
              <a:rPr lang="ko-KR" altLang="en-US" sz="1500" b="1" dirty="0" smtClean="0"/>
              <a:t>초 기다리기</a:t>
            </a:r>
            <a:endParaRPr lang="ko-KR" altLang="en-US" sz="1500" b="1" dirty="0"/>
          </a:p>
        </p:txBody>
      </p:sp>
      <p:cxnSp>
        <p:nvCxnSpPr>
          <p:cNvPr id="23" name="꺾인 연결선 22"/>
          <p:cNvCxnSpPr>
            <a:endCxn id="24" idx="1"/>
          </p:cNvCxnSpPr>
          <p:nvPr/>
        </p:nvCxnSpPr>
        <p:spPr>
          <a:xfrm>
            <a:off x="2786050" y="2143116"/>
            <a:ext cx="2857520" cy="107157"/>
          </a:xfrm>
          <a:prstGeom prst="bentConnector3">
            <a:avLst>
              <a:gd name="adj1" fmla="val 46378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직사각형 23"/>
          <p:cNvSpPr/>
          <p:nvPr/>
        </p:nvSpPr>
        <p:spPr>
          <a:xfrm>
            <a:off x="5643570" y="2000240"/>
            <a:ext cx="2428892" cy="500066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서보모터 기본값 </a:t>
            </a:r>
            <a:r>
              <a:rPr lang="en-US" altLang="ko-KR" sz="1500" b="1" dirty="0" smtClean="0"/>
              <a:t>‘</a:t>
            </a:r>
            <a:r>
              <a:rPr lang="ko-KR" altLang="en-US" sz="1500" b="1" dirty="0" smtClean="0"/>
              <a:t>초음파방향보정</a:t>
            </a:r>
            <a:r>
              <a:rPr lang="en-US" altLang="ko-KR" sz="1500" b="1" dirty="0" smtClean="0"/>
              <a:t>’ </a:t>
            </a:r>
            <a:r>
              <a:rPr lang="ko-KR" altLang="en-US" sz="1500" b="1" dirty="0" smtClean="0"/>
              <a:t>변수로 정의</a:t>
            </a:r>
            <a:endParaRPr lang="ko-KR" altLang="en-US" sz="1500" b="1" dirty="0"/>
          </a:p>
        </p:txBody>
      </p:sp>
      <p:cxnSp>
        <p:nvCxnSpPr>
          <p:cNvPr id="34" name="꺾인 연결선 33"/>
          <p:cNvCxnSpPr>
            <a:endCxn id="38" idx="1"/>
          </p:cNvCxnSpPr>
          <p:nvPr/>
        </p:nvCxnSpPr>
        <p:spPr>
          <a:xfrm>
            <a:off x="2571736" y="2500306"/>
            <a:ext cx="3071834" cy="250032"/>
          </a:xfrm>
          <a:prstGeom prst="bentConnector3">
            <a:avLst>
              <a:gd name="adj1" fmla="val 50000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직사각형 37"/>
          <p:cNvSpPr/>
          <p:nvPr/>
        </p:nvSpPr>
        <p:spPr>
          <a:xfrm>
            <a:off x="5643570" y="2571743"/>
            <a:ext cx="2428892" cy="357190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Port1</a:t>
            </a:r>
            <a:r>
              <a:rPr lang="ko-KR" altLang="en-US" sz="1500" b="1" dirty="0" smtClean="0"/>
              <a:t> 초음파 센서로 사용</a:t>
            </a:r>
            <a:endParaRPr lang="ko-KR" altLang="en-US" sz="1500" b="1" dirty="0"/>
          </a:p>
        </p:txBody>
      </p:sp>
      <p:sp>
        <p:nvSpPr>
          <p:cNvPr id="40" name="직사각형 39"/>
          <p:cNvSpPr/>
          <p:nvPr/>
        </p:nvSpPr>
        <p:spPr>
          <a:xfrm>
            <a:off x="5643570" y="3000372"/>
            <a:ext cx="2428892" cy="357190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Servo1</a:t>
            </a:r>
            <a:r>
              <a:rPr lang="ko-KR" altLang="en-US" sz="1500" b="1" dirty="0" smtClean="0"/>
              <a:t>번 회전 설정</a:t>
            </a:r>
            <a:endParaRPr lang="ko-KR" altLang="en-US" sz="1500" b="1" dirty="0"/>
          </a:p>
        </p:txBody>
      </p:sp>
      <p:cxnSp>
        <p:nvCxnSpPr>
          <p:cNvPr id="42" name="꺾인 연결선 41"/>
          <p:cNvCxnSpPr>
            <a:endCxn id="40" idx="1"/>
          </p:cNvCxnSpPr>
          <p:nvPr/>
        </p:nvCxnSpPr>
        <p:spPr>
          <a:xfrm>
            <a:off x="3143240" y="2857496"/>
            <a:ext cx="2500330" cy="321471"/>
          </a:xfrm>
          <a:prstGeom prst="bentConnector3">
            <a:avLst>
              <a:gd name="adj1" fmla="val 39995"/>
            </a:avLst>
          </a:prstGeom>
          <a:ln w="25400">
            <a:solidFill>
              <a:srgbClr val="1555A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길찾기 제어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코딩 생각하기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71538" y="1142984"/>
            <a:ext cx="692948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</a:rPr>
              <a:t>장애물 있을 경우 초음파 헤드를 좌우 움직이면서 길을 찾는다</a:t>
            </a:r>
            <a:r>
              <a:rPr lang="en-US" altLang="ko-KR" b="1" smtClean="0">
                <a:ln w="3175">
                  <a:noFill/>
                </a:ln>
              </a:rPr>
              <a:t>.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sp>
        <p:nvSpPr>
          <p:cNvPr id="67" name="모서리가 둥근 직사각형 66"/>
          <p:cNvSpPr/>
          <p:nvPr/>
        </p:nvSpPr>
        <p:spPr>
          <a:xfrm>
            <a:off x="1000100" y="2104715"/>
            <a:ext cx="7429552" cy="2181541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1000132" y="2247591"/>
            <a:ext cx="4643438" cy="145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en-US" altLang="ko-KR" sz="1300" dirty="0" smtClean="0">
                <a:solidFill>
                  <a:srgbClr val="1555A6"/>
                </a:solidFill>
              </a:rPr>
              <a:t> </a:t>
            </a:r>
            <a:r>
              <a:rPr lang="ko-KR" altLang="en-US" sz="1300" dirty="0" smtClean="0">
                <a:solidFill>
                  <a:srgbClr val="1555A6"/>
                </a:solidFill>
              </a:rPr>
              <a:t>초음파 헤드를 </a:t>
            </a:r>
            <a:r>
              <a:rPr lang="en-US" altLang="ko-KR" sz="1300" dirty="0" smtClean="0">
                <a:solidFill>
                  <a:srgbClr val="1555A6"/>
                </a:solidFill>
              </a:rPr>
              <a:t>90</a:t>
            </a:r>
            <a:r>
              <a:rPr lang="ko-KR" altLang="en-US" sz="1300" dirty="0" smtClean="0">
                <a:solidFill>
                  <a:srgbClr val="1555A6"/>
                </a:solidFill>
              </a:rPr>
              <a:t>도 왼쪽으로 회전하여 길찾기 시도</a:t>
            </a:r>
            <a:endParaRPr lang="en-US" altLang="ko-KR" sz="1300" dirty="0" smtClean="0">
              <a:solidFill>
                <a:srgbClr val="1555A6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300" dirty="0" smtClean="0"/>
              <a:t>   왼쪽으로 초음파 헤드 돌리기</a:t>
            </a:r>
            <a:endParaRPr lang="en-US" altLang="ko-KR" sz="1300" dirty="0" smtClean="0"/>
          </a:p>
          <a:p>
            <a:pPr>
              <a:lnSpc>
                <a:spcPct val="150000"/>
              </a:lnSpc>
              <a:buFontTx/>
              <a:buChar char="-"/>
            </a:pPr>
            <a:endParaRPr lang="en-US" altLang="ko-KR" sz="700" dirty="0" smtClean="0">
              <a:solidFill>
                <a:srgbClr val="1555A6"/>
              </a:solidFill>
            </a:endParaRPr>
          </a:p>
          <a:p>
            <a:pPr>
              <a:lnSpc>
                <a:spcPct val="150000"/>
              </a:lnSpc>
            </a:pPr>
            <a:endParaRPr lang="en-US" altLang="ko-KR" sz="1300" dirty="0" smtClean="0">
              <a:solidFill>
                <a:srgbClr val="1555A6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300" dirty="0" smtClean="0">
                <a:solidFill>
                  <a:srgbClr val="1555A6"/>
                </a:solidFill>
              </a:rPr>
              <a:t>   </a:t>
            </a:r>
            <a:r>
              <a:rPr lang="ko-KR" altLang="en-US" sz="1300" dirty="0" smtClean="0"/>
              <a:t>오른쪽으로 초음파 헤드 돌리기</a:t>
            </a:r>
            <a:endParaRPr lang="en-US" altLang="ko-KR" sz="1300" dirty="0" smtClean="0"/>
          </a:p>
        </p:txBody>
      </p:sp>
      <p:sp>
        <p:nvSpPr>
          <p:cNvPr id="69" name="직사각형 68"/>
          <p:cNvSpPr/>
          <p:nvPr/>
        </p:nvSpPr>
        <p:spPr>
          <a:xfrm>
            <a:off x="714348" y="1857364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왼쪽</a:t>
            </a:r>
            <a:r>
              <a:rPr lang="en-US" altLang="ko-KR" sz="1500" b="1" dirty="0" smtClean="0"/>
              <a:t>/</a:t>
            </a:r>
            <a:r>
              <a:rPr lang="ko-KR" altLang="en-US" sz="1500" b="1" dirty="0" smtClean="0"/>
              <a:t>오른쪽 길찾기 </a:t>
            </a:r>
            <a:endParaRPr lang="ko-KR" altLang="en-US" sz="1500" b="1" dirty="0"/>
          </a:p>
        </p:txBody>
      </p:sp>
      <p:sp>
        <p:nvSpPr>
          <p:cNvPr id="71" name="모서리가 둥근 직사각형 70"/>
          <p:cNvSpPr/>
          <p:nvPr/>
        </p:nvSpPr>
        <p:spPr>
          <a:xfrm>
            <a:off x="1000100" y="4786322"/>
            <a:ext cx="7429552" cy="1357322"/>
          </a:xfrm>
          <a:prstGeom prst="roundRect">
            <a:avLst>
              <a:gd name="adj" fmla="val 632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ko-KR" altLang="en-US" b="1" dirty="0">
              <a:solidFill>
                <a:srgbClr val="0070C0"/>
              </a:solidFill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1000132" y="5033673"/>
            <a:ext cx="4429124" cy="353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회전 시간 </a:t>
            </a:r>
            <a:r>
              <a:rPr lang="en-US" altLang="ko-KR" sz="1300" dirty="0" smtClean="0">
                <a:solidFill>
                  <a:srgbClr val="0070C0"/>
                </a:solidFill>
              </a:rPr>
              <a:t>: </a:t>
            </a:r>
            <a:r>
              <a:rPr lang="ko-KR" altLang="en-US" sz="1300" dirty="0" smtClean="0">
                <a:solidFill>
                  <a:srgbClr val="0070C0"/>
                </a:solidFill>
              </a:rPr>
              <a:t>회전 하는 시간을 설정한다</a:t>
            </a:r>
            <a:r>
              <a:rPr lang="en-US" altLang="ko-KR" sz="1300" dirty="0" smtClean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73" name="직사각형 72"/>
          <p:cNvSpPr/>
          <p:nvPr/>
        </p:nvSpPr>
        <p:spPr>
          <a:xfrm>
            <a:off x="714348" y="4643446"/>
            <a:ext cx="3571900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초음파 헤드 회전 시간 정하기</a:t>
            </a:r>
            <a:endParaRPr lang="ko-KR" altLang="en-US" sz="1500" b="1" dirty="0"/>
          </a:p>
        </p:txBody>
      </p:sp>
      <p:grpSp>
        <p:nvGrpSpPr>
          <p:cNvPr id="33" name="그룹 32"/>
          <p:cNvGrpSpPr/>
          <p:nvPr/>
        </p:nvGrpSpPr>
        <p:grpSpPr>
          <a:xfrm>
            <a:off x="6572264" y="2428868"/>
            <a:ext cx="1715895" cy="1294773"/>
            <a:chOff x="6356567" y="928670"/>
            <a:chExt cx="2077919" cy="1567947"/>
          </a:xfrm>
        </p:grpSpPr>
        <p:pic>
          <p:nvPicPr>
            <p:cNvPr id="29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t="4132" b="4956"/>
            <a:stretch>
              <a:fillRect/>
            </a:stretch>
          </p:blipFill>
          <p:spPr bwMode="auto">
            <a:xfrm>
              <a:off x="6356567" y="928670"/>
              <a:ext cx="2077919" cy="1567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0" name="Freeform 29"/>
            <p:cNvSpPr>
              <a:spLocks/>
            </p:cNvSpPr>
            <p:nvPr/>
          </p:nvSpPr>
          <p:spPr bwMode="auto">
            <a:xfrm rot="2004438" flipH="1">
              <a:off x="6551281" y="1294540"/>
              <a:ext cx="657232" cy="412943"/>
            </a:xfrm>
            <a:custGeom>
              <a:avLst/>
              <a:gdLst/>
              <a:ahLst/>
              <a:cxnLst>
                <a:cxn ang="0">
                  <a:pos x="0" y="136"/>
                </a:cxn>
                <a:cxn ang="0">
                  <a:pos x="12" y="192"/>
                </a:cxn>
                <a:cxn ang="0">
                  <a:pos x="34" y="246"/>
                </a:cxn>
                <a:cxn ang="0">
                  <a:pos x="64" y="292"/>
                </a:cxn>
                <a:cxn ang="0">
                  <a:pos x="102" y="334"/>
                </a:cxn>
                <a:cxn ang="0">
                  <a:pos x="146" y="368"/>
                </a:cxn>
                <a:cxn ang="0">
                  <a:pos x="196" y="392"/>
                </a:cxn>
                <a:cxn ang="0">
                  <a:pos x="252" y="408"/>
                </a:cxn>
                <a:cxn ang="0">
                  <a:pos x="310" y="414"/>
                </a:cxn>
                <a:cxn ang="0">
                  <a:pos x="340" y="412"/>
                </a:cxn>
                <a:cxn ang="0">
                  <a:pos x="396" y="402"/>
                </a:cxn>
                <a:cxn ang="0">
                  <a:pos x="448" y="382"/>
                </a:cxn>
                <a:cxn ang="0">
                  <a:pos x="496" y="354"/>
                </a:cxn>
                <a:cxn ang="0">
                  <a:pos x="538" y="316"/>
                </a:cxn>
                <a:cxn ang="0">
                  <a:pos x="572" y="274"/>
                </a:cxn>
                <a:cxn ang="0">
                  <a:pos x="598" y="224"/>
                </a:cxn>
                <a:cxn ang="0">
                  <a:pos x="616" y="172"/>
                </a:cxn>
                <a:cxn ang="0">
                  <a:pos x="678" y="142"/>
                </a:cxn>
                <a:cxn ang="0">
                  <a:pos x="460" y="144"/>
                </a:cxn>
                <a:cxn ang="0">
                  <a:pos x="526" y="144"/>
                </a:cxn>
                <a:cxn ang="0">
                  <a:pos x="516" y="186"/>
                </a:cxn>
                <a:cxn ang="0">
                  <a:pos x="498" y="224"/>
                </a:cxn>
                <a:cxn ang="0">
                  <a:pos x="476" y="260"/>
                </a:cxn>
                <a:cxn ang="0">
                  <a:pos x="448" y="290"/>
                </a:cxn>
                <a:cxn ang="0">
                  <a:pos x="416" y="316"/>
                </a:cxn>
                <a:cxn ang="0">
                  <a:pos x="378" y="338"/>
                </a:cxn>
                <a:cxn ang="0">
                  <a:pos x="338" y="352"/>
                </a:cxn>
                <a:cxn ang="0">
                  <a:pos x="296" y="360"/>
                </a:cxn>
                <a:cxn ang="0">
                  <a:pos x="270" y="362"/>
                </a:cxn>
                <a:cxn ang="0">
                  <a:pos x="246" y="360"/>
                </a:cxn>
                <a:cxn ang="0">
                  <a:pos x="202" y="352"/>
                </a:cxn>
                <a:cxn ang="0">
                  <a:pos x="160" y="338"/>
                </a:cxn>
                <a:cxn ang="0">
                  <a:pos x="122" y="316"/>
                </a:cxn>
                <a:cxn ang="0">
                  <a:pos x="88" y="288"/>
                </a:cxn>
                <a:cxn ang="0">
                  <a:pos x="58" y="254"/>
                </a:cxn>
                <a:cxn ang="0">
                  <a:pos x="36" y="218"/>
                </a:cxn>
                <a:cxn ang="0">
                  <a:pos x="20" y="176"/>
                </a:cxn>
                <a:cxn ang="0">
                  <a:pos x="0" y="136"/>
                </a:cxn>
              </a:cxnLst>
              <a:rect l="0" t="0" r="r" b="b"/>
              <a:pathLst>
                <a:path w="678" h="414">
                  <a:moveTo>
                    <a:pt x="0" y="136"/>
                  </a:moveTo>
                  <a:lnTo>
                    <a:pt x="0" y="136"/>
                  </a:lnTo>
                  <a:lnTo>
                    <a:pt x="4" y="164"/>
                  </a:lnTo>
                  <a:lnTo>
                    <a:pt x="12" y="192"/>
                  </a:lnTo>
                  <a:lnTo>
                    <a:pt x="22" y="220"/>
                  </a:lnTo>
                  <a:lnTo>
                    <a:pt x="34" y="246"/>
                  </a:lnTo>
                  <a:lnTo>
                    <a:pt x="48" y="270"/>
                  </a:lnTo>
                  <a:lnTo>
                    <a:pt x="64" y="292"/>
                  </a:lnTo>
                  <a:lnTo>
                    <a:pt x="82" y="314"/>
                  </a:lnTo>
                  <a:lnTo>
                    <a:pt x="102" y="334"/>
                  </a:lnTo>
                  <a:lnTo>
                    <a:pt x="124" y="352"/>
                  </a:lnTo>
                  <a:lnTo>
                    <a:pt x="146" y="368"/>
                  </a:lnTo>
                  <a:lnTo>
                    <a:pt x="170" y="380"/>
                  </a:lnTo>
                  <a:lnTo>
                    <a:pt x="196" y="392"/>
                  </a:lnTo>
                  <a:lnTo>
                    <a:pt x="224" y="402"/>
                  </a:lnTo>
                  <a:lnTo>
                    <a:pt x="252" y="408"/>
                  </a:lnTo>
                  <a:lnTo>
                    <a:pt x="280" y="412"/>
                  </a:lnTo>
                  <a:lnTo>
                    <a:pt x="310" y="414"/>
                  </a:lnTo>
                  <a:lnTo>
                    <a:pt x="310" y="414"/>
                  </a:lnTo>
                  <a:lnTo>
                    <a:pt x="340" y="412"/>
                  </a:lnTo>
                  <a:lnTo>
                    <a:pt x="368" y="408"/>
                  </a:lnTo>
                  <a:lnTo>
                    <a:pt x="396" y="402"/>
                  </a:lnTo>
                  <a:lnTo>
                    <a:pt x="424" y="392"/>
                  </a:lnTo>
                  <a:lnTo>
                    <a:pt x="448" y="382"/>
                  </a:lnTo>
                  <a:lnTo>
                    <a:pt x="472" y="368"/>
                  </a:lnTo>
                  <a:lnTo>
                    <a:pt x="496" y="354"/>
                  </a:lnTo>
                  <a:lnTo>
                    <a:pt x="518" y="336"/>
                  </a:lnTo>
                  <a:lnTo>
                    <a:pt x="538" y="316"/>
                  </a:lnTo>
                  <a:lnTo>
                    <a:pt x="556" y="296"/>
                  </a:lnTo>
                  <a:lnTo>
                    <a:pt x="572" y="274"/>
                  </a:lnTo>
                  <a:lnTo>
                    <a:pt x="586" y="250"/>
                  </a:lnTo>
                  <a:lnTo>
                    <a:pt x="598" y="224"/>
                  </a:lnTo>
                  <a:lnTo>
                    <a:pt x="608" y="198"/>
                  </a:lnTo>
                  <a:lnTo>
                    <a:pt x="616" y="172"/>
                  </a:lnTo>
                  <a:lnTo>
                    <a:pt x="620" y="142"/>
                  </a:lnTo>
                  <a:lnTo>
                    <a:pt x="678" y="142"/>
                  </a:lnTo>
                  <a:lnTo>
                    <a:pt x="568" y="0"/>
                  </a:lnTo>
                  <a:lnTo>
                    <a:pt x="460" y="144"/>
                  </a:lnTo>
                  <a:lnTo>
                    <a:pt x="526" y="144"/>
                  </a:lnTo>
                  <a:lnTo>
                    <a:pt x="526" y="144"/>
                  </a:lnTo>
                  <a:lnTo>
                    <a:pt x="522" y="164"/>
                  </a:lnTo>
                  <a:lnTo>
                    <a:pt x="516" y="186"/>
                  </a:lnTo>
                  <a:lnTo>
                    <a:pt x="508" y="204"/>
                  </a:lnTo>
                  <a:lnTo>
                    <a:pt x="498" y="224"/>
                  </a:lnTo>
                  <a:lnTo>
                    <a:pt x="488" y="242"/>
                  </a:lnTo>
                  <a:lnTo>
                    <a:pt x="476" y="260"/>
                  </a:lnTo>
                  <a:lnTo>
                    <a:pt x="462" y="276"/>
                  </a:lnTo>
                  <a:lnTo>
                    <a:pt x="448" y="290"/>
                  </a:lnTo>
                  <a:lnTo>
                    <a:pt x="432" y="304"/>
                  </a:lnTo>
                  <a:lnTo>
                    <a:pt x="416" y="316"/>
                  </a:lnTo>
                  <a:lnTo>
                    <a:pt x="398" y="328"/>
                  </a:lnTo>
                  <a:lnTo>
                    <a:pt x="378" y="338"/>
                  </a:lnTo>
                  <a:lnTo>
                    <a:pt x="360" y="346"/>
                  </a:lnTo>
                  <a:lnTo>
                    <a:pt x="338" y="352"/>
                  </a:lnTo>
                  <a:lnTo>
                    <a:pt x="318" y="358"/>
                  </a:lnTo>
                  <a:lnTo>
                    <a:pt x="296" y="360"/>
                  </a:lnTo>
                  <a:lnTo>
                    <a:pt x="296" y="360"/>
                  </a:lnTo>
                  <a:lnTo>
                    <a:pt x="270" y="362"/>
                  </a:lnTo>
                  <a:lnTo>
                    <a:pt x="270" y="362"/>
                  </a:lnTo>
                  <a:lnTo>
                    <a:pt x="246" y="360"/>
                  </a:lnTo>
                  <a:lnTo>
                    <a:pt x="224" y="358"/>
                  </a:lnTo>
                  <a:lnTo>
                    <a:pt x="202" y="352"/>
                  </a:lnTo>
                  <a:lnTo>
                    <a:pt x="180" y="346"/>
                  </a:lnTo>
                  <a:lnTo>
                    <a:pt x="160" y="338"/>
                  </a:lnTo>
                  <a:lnTo>
                    <a:pt x="140" y="328"/>
                  </a:lnTo>
                  <a:lnTo>
                    <a:pt x="122" y="316"/>
                  </a:lnTo>
                  <a:lnTo>
                    <a:pt x="104" y="302"/>
                  </a:lnTo>
                  <a:lnTo>
                    <a:pt x="88" y="288"/>
                  </a:lnTo>
                  <a:lnTo>
                    <a:pt x="72" y="272"/>
                  </a:lnTo>
                  <a:lnTo>
                    <a:pt x="58" y="254"/>
                  </a:lnTo>
                  <a:lnTo>
                    <a:pt x="46" y="236"/>
                  </a:lnTo>
                  <a:lnTo>
                    <a:pt x="36" y="218"/>
                  </a:lnTo>
                  <a:lnTo>
                    <a:pt x="28" y="196"/>
                  </a:lnTo>
                  <a:lnTo>
                    <a:pt x="20" y="176"/>
                  </a:lnTo>
                  <a:lnTo>
                    <a:pt x="14" y="154"/>
                  </a:lnTo>
                  <a:lnTo>
                    <a:pt x="0" y="136"/>
                  </a:ln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29"/>
            <p:cNvSpPr>
              <a:spLocks/>
            </p:cNvSpPr>
            <p:nvPr/>
          </p:nvSpPr>
          <p:spPr bwMode="auto">
            <a:xfrm rot="19595562" flipH="1" flipV="1">
              <a:off x="6551282" y="1860344"/>
              <a:ext cx="657232" cy="412943"/>
            </a:xfrm>
            <a:custGeom>
              <a:avLst/>
              <a:gdLst/>
              <a:ahLst/>
              <a:cxnLst>
                <a:cxn ang="0">
                  <a:pos x="0" y="136"/>
                </a:cxn>
                <a:cxn ang="0">
                  <a:pos x="12" y="192"/>
                </a:cxn>
                <a:cxn ang="0">
                  <a:pos x="34" y="246"/>
                </a:cxn>
                <a:cxn ang="0">
                  <a:pos x="64" y="292"/>
                </a:cxn>
                <a:cxn ang="0">
                  <a:pos x="102" y="334"/>
                </a:cxn>
                <a:cxn ang="0">
                  <a:pos x="146" y="368"/>
                </a:cxn>
                <a:cxn ang="0">
                  <a:pos x="196" y="392"/>
                </a:cxn>
                <a:cxn ang="0">
                  <a:pos x="252" y="408"/>
                </a:cxn>
                <a:cxn ang="0">
                  <a:pos x="310" y="414"/>
                </a:cxn>
                <a:cxn ang="0">
                  <a:pos x="340" y="412"/>
                </a:cxn>
                <a:cxn ang="0">
                  <a:pos x="396" y="402"/>
                </a:cxn>
                <a:cxn ang="0">
                  <a:pos x="448" y="382"/>
                </a:cxn>
                <a:cxn ang="0">
                  <a:pos x="496" y="354"/>
                </a:cxn>
                <a:cxn ang="0">
                  <a:pos x="538" y="316"/>
                </a:cxn>
                <a:cxn ang="0">
                  <a:pos x="572" y="274"/>
                </a:cxn>
                <a:cxn ang="0">
                  <a:pos x="598" y="224"/>
                </a:cxn>
                <a:cxn ang="0">
                  <a:pos x="616" y="172"/>
                </a:cxn>
                <a:cxn ang="0">
                  <a:pos x="678" y="142"/>
                </a:cxn>
                <a:cxn ang="0">
                  <a:pos x="460" y="144"/>
                </a:cxn>
                <a:cxn ang="0">
                  <a:pos x="526" y="144"/>
                </a:cxn>
                <a:cxn ang="0">
                  <a:pos x="516" y="186"/>
                </a:cxn>
                <a:cxn ang="0">
                  <a:pos x="498" y="224"/>
                </a:cxn>
                <a:cxn ang="0">
                  <a:pos x="476" y="260"/>
                </a:cxn>
                <a:cxn ang="0">
                  <a:pos x="448" y="290"/>
                </a:cxn>
                <a:cxn ang="0">
                  <a:pos x="416" y="316"/>
                </a:cxn>
                <a:cxn ang="0">
                  <a:pos x="378" y="338"/>
                </a:cxn>
                <a:cxn ang="0">
                  <a:pos x="338" y="352"/>
                </a:cxn>
                <a:cxn ang="0">
                  <a:pos x="296" y="360"/>
                </a:cxn>
                <a:cxn ang="0">
                  <a:pos x="270" y="362"/>
                </a:cxn>
                <a:cxn ang="0">
                  <a:pos x="246" y="360"/>
                </a:cxn>
                <a:cxn ang="0">
                  <a:pos x="202" y="352"/>
                </a:cxn>
                <a:cxn ang="0">
                  <a:pos x="160" y="338"/>
                </a:cxn>
                <a:cxn ang="0">
                  <a:pos x="122" y="316"/>
                </a:cxn>
                <a:cxn ang="0">
                  <a:pos x="88" y="288"/>
                </a:cxn>
                <a:cxn ang="0">
                  <a:pos x="58" y="254"/>
                </a:cxn>
                <a:cxn ang="0">
                  <a:pos x="36" y="218"/>
                </a:cxn>
                <a:cxn ang="0">
                  <a:pos x="20" y="176"/>
                </a:cxn>
                <a:cxn ang="0">
                  <a:pos x="0" y="136"/>
                </a:cxn>
              </a:cxnLst>
              <a:rect l="0" t="0" r="r" b="b"/>
              <a:pathLst>
                <a:path w="678" h="414">
                  <a:moveTo>
                    <a:pt x="0" y="136"/>
                  </a:moveTo>
                  <a:lnTo>
                    <a:pt x="0" y="136"/>
                  </a:lnTo>
                  <a:lnTo>
                    <a:pt x="4" y="164"/>
                  </a:lnTo>
                  <a:lnTo>
                    <a:pt x="12" y="192"/>
                  </a:lnTo>
                  <a:lnTo>
                    <a:pt x="22" y="220"/>
                  </a:lnTo>
                  <a:lnTo>
                    <a:pt x="34" y="246"/>
                  </a:lnTo>
                  <a:lnTo>
                    <a:pt x="48" y="270"/>
                  </a:lnTo>
                  <a:lnTo>
                    <a:pt x="64" y="292"/>
                  </a:lnTo>
                  <a:lnTo>
                    <a:pt x="82" y="314"/>
                  </a:lnTo>
                  <a:lnTo>
                    <a:pt x="102" y="334"/>
                  </a:lnTo>
                  <a:lnTo>
                    <a:pt x="124" y="352"/>
                  </a:lnTo>
                  <a:lnTo>
                    <a:pt x="146" y="368"/>
                  </a:lnTo>
                  <a:lnTo>
                    <a:pt x="170" y="380"/>
                  </a:lnTo>
                  <a:lnTo>
                    <a:pt x="196" y="392"/>
                  </a:lnTo>
                  <a:lnTo>
                    <a:pt x="224" y="402"/>
                  </a:lnTo>
                  <a:lnTo>
                    <a:pt x="252" y="408"/>
                  </a:lnTo>
                  <a:lnTo>
                    <a:pt x="280" y="412"/>
                  </a:lnTo>
                  <a:lnTo>
                    <a:pt x="310" y="414"/>
                  </a:lnTo>
                  <a:lnTo>
                    <a:pt x="310" y="414"/>
                  </a:lnTo>
                  <a:lnTo>
                    <a:pt x="340" y="412"/>
                  </a:lnTo>
                  <a:lnTo>
                    <a:pt x="368" y="408"/>
                  </a:lnTo>
                  <a:lnTo>
                    <a:pt x="396" y="402"/>
                  </a:lnTo>
                  <a:lnTo>
                    <a:pt x="424" y="392"/>
                  </a:lnTo>
                  <a:lnTo>
                    <a:pt x="448" y="382"/>
                  </a:lnTo>
                  <a:lnTo>
                    <a:pt x="472" y="368"/>
                  </a:lnTo>
                  <a:lnTo>
                    <a:pt x="496" y="354"/>
                  </a:lnTo>
                  <a:lnTo>
                    <a:pt x="518" y="336"/>
                  </a:lnTo>
                  <a:lnTo>
                    <a:pt x="538" y="316"/>
                  </a:lnTo>
                  <a:lnTo>
                    <a:pt x="556" y="296"/>
                  </a:lnTo>
                  <a:lnTo>
                    <a:pt x="572" y="274"/>
                  </a:lnTo>
                  <a:lnTo>
                    <a:pt x="586" y="250"/>
                  </a:lnTo>
                  <a:lnTo>
                    <a:pt x="598" y="224"/>
                  </a:lnTo>
                  <a:lnTo>
                    <a:pt x="608" y="198"/>
                  </a:lnTo>
                  <a:lnTo>
                    <a:pt x="616" y="172"/>
                  </a:lnTo>
                  <a:lnTo>
                    <a:pt x="620" y="142"/>
                  </a:lnTo>
                  <a:lnTo>
                    <a:pt x="678" y="142"/>
                  </a:lnTo>
                  <a:lnTo>
                    <a:pt x="568" y="0"/>
                  </a:lnTo>
                  <a:lnTo>
                    <a:pt x="460" y="144"/>
                  </a:lnTo>
                  <a:lnTo>
                    <a:pt x="526" y="144"/>
                  </a:lnTo>
                  <a:lnTo>
                    <a:pt x="526" y="144"/>
                  </a:lnTo>
                  <a:lnTo>
                    <a:pt x="522" y="164"/>
                  </a:lnTo>
                  <a:lnTo>
                    <a:pt x="516" y="186"/>
                  </a:lnTo>
                  <a:lnTo>
                    <a:pt x="508" y="204"/>
                  </a:lnTo>
                  <a:lnTo>
                    <a:pt x="498" y="224"/>
                  </a:lnTo>
                  <a:lnTo>
                    <a:pt x="488" y="242"/>
                  </a:lnTo>
                  <a:lnTo>
                    <a:pt x="476" y="260"/>
                  </a:lnTo>
                  <a:lnTo>
                    <a:pt x="462" y="276"/>
                  </a:lnTo>
                  <a:lnTo>
                    <a:pt x="448" y="290"/>
                  </a:lnTo>
                  <a:lnTo>
                    <a:pt x="432" y="304"/>
                  </a:lnTo>
                  <a:lnTo>
                    <a:pt x="416" y="316"/>
                  </a:lnTo>
                  <a:lnTo>
                    <a:pt x="398" y="328"/>
                  </a:lnTo>
                  <a:lnTo>
                    <a:pt x="378" y="338"/>
                  </a:lnTo>
                  <a:lnTo>
                    <a:pt x="360" y="346"/>
                  </a:lnTo>
                  <a:lnTo>
                    <a:pt x="338" y="352"/>
                  </a:lnTo>
                  <a:lnTo>
                    <a:pt x="318" y="358"/>
                  </a:lnTo>
                  <a:lnTo>
                    <a:pt x="296" y="360"/>
                  </a:lnTo>
                  <a:lnTo>
                    <a:pt x="296" y="360"/>
                  </a:lnTo>
                  <a:lnTo>
                    <a:pt x="270" y="362"/>
                  </a:lnTo>
                  <a:lnTo>
                    <a:pt x="270" y="362"/>
                  </a:lnTo>
                  <a:lnTo>
                    <a:pt x="246" y="360"/>
                  </a:lnTo>
                  <a:lnTo>
                    <a:pt x="224" y="358"/>
                  </a:lnTo>
                  <a:lnTo>
                    <a:pt x="202" y="352"/>
                  </a:lnTo>
                  <a:lnTo>
                    <a:pt x="180" y="346"/>
                  </a:lnTo>
                  <a:lnTo>
                    <a:pt x="160" y="338"/>
                  </a:lnTo>
                  <a:lnTo>
                    <a:pt x="140" y="328"/>
                  </a:lnTo>
                  <a:lnTo>
                    <a:pt x="122" y="316"/>
                  </a:lnTo>
                  <a:lnTo>
                    <a:pt x="104" y="302"/>
                  </a:lnTo>
                  <a:lnTo>
                    <a:pt x="88" y="288"/>
                  </a:lnTo>
                  <a:lnTo>
                    <a:pt x="72" y="272"/>
                  </a:lnTo>
                  <a:lnTo>
                    <a:pt x="58" y="254"/>
                  </a:lnTo>
                  <a:lnTo>
                    <a:pt x="46" y="236"/>
                  </a:lnTo>
                  <a:lnTo>
                    <a:pt x="36" y="218"/>
                  </a:lnTo>
                  <a:lnTo>
                    <a:pt x="28" y="196"/>
                  </a:lnTo>
                  <a:lnTo>
                    <a:pt x="20" y="176"/>
                  </a:lnTo>
                  <a:lnTo>
                    <a:pt x="14" y="154"/>
                  </a:lnTo>
                  <a:lnTo>
                    <a:pt x="0" y="136"/>
                  </a:lnTo>
                  <a:close/>
                </a:path>
              </a:pathLst>
            </a:cu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3714752"/>
            <a:ext cx="3286148" cy="473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2857496"/>
            <a:ext cx="3286148" cy="468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4857760"/>
            <a:ext cx="2571768" cy="1247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3" y="634292"/>
            <a:ext cx="4643470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길찾기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구현하기</a:t>
            </a:r>
            <a:r>
              <a:rPr lang="en-US" altLang="ko-KR" dirty="0" smtClean="0"/>
              <a:t>(1)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142976" y="1260196"/>
            <a:ext cx="6929486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  <a:effectLst/>
              </a:rPr>
              <a:t>장애물 유무에 따른 초음파 헤드 회전으로 길찾기 </a:t>
            </a:r>
            <a:endParaRPr lang="en-US" altLang="ko-KR" b="1" dirty="0" smtClean="0">
              <a:ln w="3175">
                <a:noFill/>
              </a:ln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29256" y="2405714"/>
            <a:ext cx="3286148" cy="523220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초음파 헤드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90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오른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쪽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회전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1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 동안 길찾기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24" name="꺾인 연결선 23"/>
          <p:cNvCxnSpPr/>
          <p:nvPr/>
        </p:nvCxnSpPr>
        <p:spPr>
          <a:xfrm flipV="1">
            <a:off x="4286248" y="2636554"/>
            <a:ext cx="1143008" cy="435256"/>
          </a:xfrm>
          <a:prstGeom prst="bentConnector3">
            <a:avLst>
              <a:gd name="adj1" fmla="val 50000"/>
            </a:avLst>
          </a:prstGeom>
          <a:ln w="12700" cmpd="sng">
            <a:solidFill>
              <a:srgbClr val="0070C0"/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꺾인 연결선 25"/>
          <p:cNvCxnSpPr>
            <a:endCxn id="27" idx="1"/>
          </p:cNvCxnSpPr>
          <p:nvPr/>
        </p:nvCxnSpPr>
        <p:spPr>
          <a:xfrm>
            <a:off x="4214810" y="4143380"/>
            <a:ext cx="1214446" cy="799090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6">
                <a:lumMod val="75000"/>
              </a:schemeClr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429256" y="4357694"/>
            <a:ext cx="3286148" cy="1169551"/>
          </a:xfrm>
          <a:prstGeom prst="rect">
            <a:avLst/>
          </a:prstGeom>
          <a:solidFill>
            <a:schemeClr val="accent6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장애물이 있다면 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-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장애물이 없을 경우 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: 0.8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초동안 제자리 회전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=90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</a:t>
            </a:r>
          </a:p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-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장애물이 있을 경우 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: 1.4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초동안 제자리 회전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=180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1" name="오른쪽 중괄호 50"/>
          <p:cNvSpPr/>
          <p:nvPr/>
        </p:nvSpPr>
        <p:spPr>
          <a:xfrm>
            <a:off x="4000496" y="2786058"/>
            <a:ext cx="214314" cy="5715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643182"/>
            <a:ext cx="362275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오른쪽 중괄호 28"/>
          <p:cNvSpPr/>
          <p:nvPr/>
        </p:nvSpPr>
        <p:spPr>
          <a:xfrm>
            <a:off x="4071934" y="3571876"/>
            <a:ext cx="142876" cy="1285884"/>
          </a:xfrm>
          <a:prstGeom prst="righ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14488"/>
            <a:ext cx="3438525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Box 45"/>
          <p:cNvSpPr txBox="1"/>
          <p:nvPr/>
        </p:nvSpPr>
        <p:spPr>
          <a:xfrm>
            <a:off x="714348" y="266427"/>
            <a:ext cx="934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b="1" dirty="0" smtClean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48" name="제목 8"/>
          <p:cNvSpPr txBox="1">
            <a:spLocks/>
          </p:cNvSpPr>
          <p:nvPr/>
        </p:nvSpPr>
        <p:spPr>
          <a:xfrm>
            <a:off x="1643042" y="634292"/>
            <a:ext cx="6429419" cy="5364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+mj-cs"/>
              </a:defRPr>
            </a:lvl1pPr>
          </a:lstStyle>
          <a:p>
            <a:r>
              <a:rPr lang="ko-KR" altLang="en-US" dirty="0" smtClean="0"/>
              <a:t>길찾기 </a:t>
            </a:r>
            <a:r>
              <a:rPr lang="en-US" altLang="ko-KR" dirty="0" smtClean="0"/>
              <a:t>– </a:t>
            </a:r>
            <a:r>
              <a:rPr lang="ko-KR" altLang="en-US" dirty="0" smtClean="0"/>
              <a:t>구현하기 </a:t>
            </a:r>
            <a:r>
              <a:rPr lang="en-US" altLang="ko-KR" dirty="0" smtClean="0"/>
              <a:t>(2)</a:t>
            </a:r>
            <a:endParaRPr lang="ko-KR" altLang="en-US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cxnSp>
        <p:nvCxnSpPr>
          <p:cNvPr id="33" name="꺾인 연결선 32"/>
          <p:cNvCxnSpPr>
            <a:endCxn id="35" idx="1"/>
          </p:cNvCxnSpPr>
          <p:nvPr/>
        </p:nvCxnSpPr>
        <p:spPr>
          <a:xfrm flipV="1">
            <a:off x="3929058" y="2264110"/>
            <a:ext cx="1357322" cy="521948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6">
                <a:lumMod val="75000"/>
              </a:schemeClr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286380" y="1571612"/>
            <a:ext cx="3286148" cy="1384995"/>
          </a:xfrm>
          <a:prstGeom prst="rect">
            <a:avLst/>
          </a:prstGeom>
          <a:solidFill>
            <a:schemeClr val="accent6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-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초음파헤드 정면으로 위치 위한 회전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>
              <a:buFontTx/>
              <a:buChar char="-"/>
            </a:pP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1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번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DC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모터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(-), 2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번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DC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모터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(+)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로 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 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회전 방향으로 후진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endParaRPr lang="ko-KR" altLang="en-US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- 0.4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동안 후진한다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.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8" name="오른쪽 중괄호 37"/>
          <p:cNvSpPr/>
          <p:nvPr/>
        </p:nvSpPr>
        <p:spPr>
          <a:xfrm>
            <a:off x="3643306" y="2357430"/>
            <a:ext cx="214314" cy="928694"/>
          </a:xfrm>
          <a:prstGeom prst="righ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2" name="꺾인 연결선 41"/>
          <p:cNvCxnSpPr>
            <a:endCxn id="43" idx="1"/>
          </p:cNvCxnSpPr>
          <p:nvPr/>
        </p:nvCxnSpPr>
        <p:spPr>
          <a:xfrm>
            <a:off x="3857620" y="3857628"/>
            <a:ext cx="1428760" cy="237326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6">
                <a:lumMod val="75000"/>
              </a:schemeClr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5286380" y="3187013"/>
            <a:ext cx="3286148" cy="1815882"/>
          </a:xfrm>
          <a:prstGeom prst="rect">
            <a:avLst/>
          </a:prstGeom>
          <a:solidFill>
            <a:schemeClr val="accent6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앞서 길찾기 조건에 맞춰 회전 방향과 회전 시간만 큼 회전한다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.</a:t>
            </a:r>
          </a:p>
          <a:p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예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회전방향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: 30,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회전 시간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: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0.8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 pitchFamily="2" charset="2"/>
              </a:rPr>
              <a:t>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왼쪽으로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90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 회전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예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회전 방향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: -30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회전 시간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: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1.6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 pitchFamily="2" charset="2"/>
              </a:rPr>
              <a:t>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 pitchFamily="2" charset="2"/>
              </a:rPr>
              <a:t>오른쪽으로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 pitchFamily="2" charset="2"/>
              </a:rPr>
              <a:t>180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  <a:sym typeface="Wingdings" pitchFamily="2" charset="2"/>
              </a:rPr>
              <a:t>도 회전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44" name="오른쪽 중괄호 43"/>
          <p:cNvSpPr/>
          <p:nvPr/>
        </p:nvSpPr>
        <p:spPr>
          <a:xfrm>
            <a:off x="3643306" y="3499308"/>
            <a:ext cx="142876" cy="1001262"/>
          </a:xfrm>
          <a:prstGeom prst="righ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7" name="꺾인 연결선 46"/>
          <p:cNvCxnSpPr>
            <a:endCxn id="49" idx="1"/>
          </p:cNvCxnSpPr>
          <p:nvPr/>
        </p:nvCxnSpPr>
        <p:spPr>
          <a:xfrm>
            <a:off x="3857620" y="5143512"/>
            <a:ext cx="1428760" cy="417616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accent6">
                <a:lumMod val="75000"/>
              </a:schemeClr>
            </a:solidFill>
            <a:prstDash val="solid"/>
            <a:headEnd type="diamond" w="sm" len="sm"/>
            <a:tailEnd type="diamond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286380" y="5407239"/>
            <a:ext cx="3286148" cy="307777"/>
          </a:xfrm>
          <a:prstGeom prst="rect">
            <a:avLst/>
          </a:prstGeom>
          <a:solidFill>
            <a:schemeClr val="accent6">
              <a:lumMod val="60000"/>
              <a:lumOff val="40000"/>
              <a:alpha val="2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-DC 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모터 정지 시켜 길찾기 종료한다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.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0" name="오른쪽 중괄호 49"/>
          <p:cNvSpPr/>
          <p:nvPr/>
        </p:nvSpPr>
        <p:spPr>
          <a:xfrm>
            <a:off x="3643306" y="4786322"/>
            <a:ext cx="214314" cy="1000132"/>
          </a:xfrm>
          <a:prstGeom prst="righ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 t="4172" b="578"/>
          <a:stretch>
            <a:fillRect/>
          </a:stretch>
        </p:blipFill>
        <p:spPr bwMode="auto">
          <a:xfrm>
            <a:off x="142844" y="0"/>
            <a:ext cx="292895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0" name="꺾인 연결선 99"/>
          <p:cNvCxnSpPr>
            <a:stCxn id="75" idx="1"/>
          </p:cNvCxnSpPr>
          <p:nvPr/>
        </p:nvCxnSpPr>
        <p:spPr>
          <a:xfrm rot="10800000">
            <a:off x="3071802" y="2357431"/>
            <a:ext cx="2584468" cy="178595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꺾인 연결선 98"/>
          <p:cNvCxnSpPr/>
          <p:nvPr/>
        </p:nvCxnSpPr>
        <p:spPr>
          <a:xfrm rot="10800000" flipV="1">
            <a:off x="2500298" y="1571610"/>
            <a:ext cx="3214710" cy="71439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2"/>
          <p:cNvPicPr>
            <a:picLocks noChangeAspect="1" noChangeArrowheads="1"/>
          </p:cNvPicPr>
          <p:nvPr/>
        </p:nvPicPr>
        <p:blipFill>
          <a:blip r:embed="rId4" cstate="print"/>
          <a:srcRect t="4451"/>
          <a:stretch>
            <a:fillRect/>
          </a:stretch>
        </p:blipFill>
        <p:spPr bwMode="auto">
          <a:xfrm>
            <a:off x="4500562" y="214290"/>
            <a:ext cx="1119531" cy="857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5" name="Picture 3"/>
          <p:cNvPicPr>
            <a:picLocks noChangeAspect="1" noChangeArrowheads="1"/>
          </p:cNvPicPr>
          <p:nvPr/>
        </p:nvPicPr>
        <p:blipFill>
          <a:blip r:embed="rId5" cstate="print"/>
          <a:srcRect t="15623" b="4956"/>
          <a:stretch>
            <a:fillRect/>
          </a:stretch>
        </p:blipFill>
        <p:spPr bwMode="auto">
          <a:xfrm>
            <a:off x="5656270" y="2143116"/>
            <a:ext cx="1226611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6" name="Picture 4"/>
          <p:cNvPicPr>
            <a:picLocks noChangeAspect="1" noChangeArrowheads="1"/>
          </p:cNvPicPr>
          <p:nvPr/>
        </p:nvPicPr>
        <p:blipFill>
          <a:blip r:embed="rId6" cstate="print"/>
          <a:srcRect b="12000"/>
          <a:stretch>
            <a:fillRect/>
          </a:stretch>
        </p:blipFill>
        <p:spPr bwMode="auto">
          <a:xfrm>
            <a:off x="6143636" y="4857760"/>
            <a:ext cx="1553482" cy="113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7" name="Freeform 29"/>
          <p:cNvSpPr>
            <a:spLocks/>
          </p:cNvSpPr>
          <p:nvPr/>
        </p:nvSpPr>
        <p:spPr bwMode="auto">
          <a:xfrm rot="2004438" flipH="1">
            <a:off x="5697949" y="2378733"/>
            <a:ext cx="487540" cy="297701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/>
          </a:p>
        </p:txBody>
      </p:sp>
      <p:sp>
        <p:nvSpPr>
          <p:cNvPr id="78" name="왼쪽/오른쪽 화살표 77"/>
          <p:cNvSpPr/>
          <p:nvPr/>
        </p:nvSpPr>
        <p:spPr>
          <a:xfrm>
            <a:off x="4603324" y="285728"/>
            <a:ext cx="262930" cy="116858"/>
          </a:xfrm>
          <a:prstGeom prst="leftRightArrow">
            <a:avLst/>
          </a:pr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>
              <a:solidFill>
                <a:schemeClr val="tx1"/>
              </a:solidFill>
            </a:endParaRPr>
          </a:p>
        </p:txBody>
      </p:sp>
      <p:sp>
        <p:nvSpPr>
          <p:cNvPr id="79" name="Freeform 29"/>
          <p:cNvSpPr>
            <a:spLocks/>
          </p:cNvSpPr>
          <p:nvPr/>
        </p:nvSpPr>
        <p:spPr bwMode="auto">
          <a:xfrm rot="3117299" flipH="1">
            <a:off x="6475603" y="5660567"/>
            <a:ext cx="487540" cy="297701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/>
          </a:p>
        </p:txBody>
      </p:sp>
      <p:sp>
        <p:nvSpPr>
          <p:cNvPr id="80" name="Freeform 29"/>
          <p:cNvSpPr>
            <a:spLocks/>
          </p:cNvSpPr>
          <p:nvPr/>
        </p:nvSpPr>
        <p:spPr bwMode="auto">
          <a:xfrm rot="12816578" flipH="1">
            <a:off x="7212888" y="5070572"/>
            <a:ext cx="487540" cy="297701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1400"/>
          </a:p>
        </p:txBody>
      </p:sp>
      <p:sp>
        <p:nvSpPr>
          <p:cNvPr id="82" name="TextBox 81"/>
          <p:cNvSpPr txBox="1"/>
          <p:nvPr/>
        </p:nvSpPr>
        <p:spPr>
          <a:xfrm>
            <a:off x="6946833" y="2214554"/>
            <a:ext cx="1898277" cy="523220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초음파 헤드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90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 회전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오른쪽 길 찾기 시도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336455" y="1571611"/>
            <a:ext cx="521297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직진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grpSp>
        <p:nvGrpSpPr>
          <p:cNvPr id="156" name="그룹 155"/>
          <p:cNvGrpSpPr/>
          <p:nvPr/>
        </p:nvGrpSpPr>
        <p:grpSpPr>
          <a:xfrm>
            <a:off x="3344008" y="1142983"/>
            <a:ext cx="928693" cy="807638"/>
            <a:chOff x="4000497" y="1807087"/>
            <a:chExt cx="1335894" cy="1161760"/>
          </a:xfrm>
        </p:grpSpPr>
        <p:pic>
          <p:nvPicPr>
            <p:cNvPr id="84" name="Picture 6"/>
            <p:cNvPicPr>
              <a:picLocks noChangeAspect="1" noChangeArrowheads="1"/>
            </p:cNvPicPr>
            <p:nvPr/>
          </p:nvPicPr>
          <p:blipFill>
            <a:blip r:embed="rId7" cstate="print">
              <a:lum bright="10000"/>
            </a:blip>
            <a:srcRect/>
            <a:stretch>
              <a:fillRect/>
            </a:stretch>
          </p:blipFill>
          <p:spPr bwMode="auto">
            <a:xfrm rot="16200000">
              <a:off x="4087564" y="1720020"/>
              <a:ext cx="1161760" cy="1335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6" name="타원 85"/>
            <p:cNvSpPr/>
            <p:nvPr/>
          </p:nvSpPr>
          <p:spPr>
            <a:xfrm>
              <a:off x="4565683" y="2629176"/>
              <a:ext cx="462425" cy="309064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400"/>
            </a:p>
          </p:txBody>
        </p:sp>
        <p:sp>
          <p:nvSpPr>
            <p:cNvPr id="87" name="타원 86"/>
            <p:cNvSpPr/>
            <p:nvPr/>
          </p:nvSpPr>
          <p:spPr>
            <a:xfrm>
              <a:off x="4590500" y="1819495"/>
              <a:ext cx="411044" cy="308283"/>
            </a:xfrm>
            <a:prstGeom prst="ellipse">
              <a:avLst/>
            </a:prstGeom>
            <a:noFill/>
            <a:ln w="34925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400"/>
            </a:p>
          </p:txBody>
        </p:sp>
        <p:sp>
          <p:nvSpPr>
            <p:cNvPr id="88" name="오른쪽 화살표 87"/>
            <p:cNvSpPr/>
            <p:nvPr/>
          </p:nvSpPr>
          <p:spPr>
            <a:xfrm rot="10800000">
              <a:off x="4154639" y="1858468"/>
              <a:ext cx="308283" cy="205522"/>
            </a:xfrm>
            <a:prstGeom prst="rightArrow">
              <a:avLst/>
            </a:pr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  <p:sp>
          <p:nvSpPr>
            <p:cNvPr id="89" name="오른쪽 화살표 88"/>
            <p:cNvSpPr/>
            <p:nvPr/>
          </p:nvSpPr>
          <p:spPr>
            <a:xfrm rot="10800000">
              <a:off x="4154639" y="2731937"/>
              <a:ext cx="308283" cy="205522"/>
            </a:xfrm>
            <a:prstGeom prst="rightArrow">
              <a:avLst/>
            </a:pr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</p:grpSp>
      <p:sp>
        <p:nvSpPr>
          <p:cNvPr id="91" name="TextBox 90"/>
          <p:cNvSpPr txBox="1"/>
          <p:nvPr/>
        </p:nvSpPr>
        <p:spPr>
          <a:xfrm>
            <a:off x="6987345" y="1571611"/>
            <a:ext cx="521297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정지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grpSp>
        <p:nvGrpSpPr>
          <p:cNvPr id="157" name="그룹 156"/>
          <p:cNvGrpSpPr/>
          <p:nvPr/>
        </p:nvGrpSpPr>
        <p:grpSpPr>
          <a:xfrm>
            <a:off x="5772899" y="1000108"/>
            <a:ext cx="985748" cy="857256"/>
            <a:chOff x="6429388" y="1785926"/>
            <a:chExt cx="1335894" cy="1161760"/>
          </a:xfrm>
        </p:grpSpPr>
        <p:pic>
          <p:nvPicPr>
            <p:cNvPr id="90" name="Picture 6"/>
            <p:cNvPicPr>
              <a:picLocks noChangeAspect="1" noChangeArrowheads="1"/>
            </p:cNvPicPr>
            <p:nvPr/>
          </p:nvPicPr>
          <p:blipFill>
            <a:blip r:embed="rId8" cstate="print">
              <a:lum bright="10000"/>
            </a:blip>
            <a:srcRect/>
            <a:stretch>
              <a:fillRect/>
            </a:stretch>
          </p:blipFill>
          <p:spPr bwMode="auto">
            <a:xfrm rot="16200000">
              <a:off x="6516455" y="1698859"/>
              <a:ext cx="1161760" cy="1335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2" name="타원 91"/>
            <p:cNvSpPr/>
            <p:nvPr/>
          </p:nvSpPr>
          <p:spPr>
            <a:xfrm>
              <a:off x="6994574" y="2608015"/>
              <a:ext cx="462425" cy="309064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400"/>
            </a:p>
          </p:txBody>
        </p:sp>
        <p:sp>
          <p:nvSpPr>
            <p:cNvPr id="93" name="타원 92"/>
            <p:cNvSpPr/>
            <p:nvPr/>
          </p:nvSpPr>
          <p:spPr>
            <a:xfrm>
              <a:off x="7019391" y="1798334"/>
              <a:ext cx="411044" cy="308283"/>
            </a:xfrm>
            <a:prstGeom prst="ellipse">
              <a:avLst/>
            </a:prstGeom>
            <a:noFill/>
            <a:ln w="34925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400"/>
            </a:p>
          </p:txBody>
        </p:sp>
      </p:grpSp>
      <p:cxnSp>
        <p:nvCxnSpPr>
          <p:cNvPr id="94" name="꺾인 연결선 32"/>
          <p:cNvCxnSpPr>
            <a:stCxn id="74" idx="1"/>
            <a:endCxn id="88" idx="2"/>
          </p:cNvCxnSpPr>
          <p:nvPr/>
        </p:nvCxnSpPr>
        <p:spPr>
          <a:xfrm rot="10800000" flipV="1">
            <a:off x="3522604" y="643194"/>
            <a:ext cx="977959" cy="535507"/>
          </a:xfrm>
          <a:prstGeom prst="bent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꺾인 연결선 32"/>
          <p:cNvCxnSpPr>
            <a:stCxn id="74" idx="3"/>
          </p:cNvCxnSpPr>
          <p:nvPr/>
        </p:nvCxnSpPr>
        <p:spPr>
          <a:xfrm>
            <a:off x="5620093" y="643195"/>
            <a:ext cx="380667" cy="428351"/>
          </a:xfrm>
          <a:prstGeom prst="bent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571868" y="723109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200" b="1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없을때</a:t>
            </a:r>
            <a:endParaRPr lang="en-US" altLang="ko-KR" sz="1200" b="1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000760" y="642918"/>
            <a:ext cx="7008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있을 때</a:t>
            </a:r>
            <a:endParaRPr lang="en-US" altLang="ko-KR" sz="1200" b="1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98" name="꺾인 연결선 97"/>
          <p:cNvCxnSpPr/>
          <p:nvPr/>
        </p:nvCxnSpPr>
        <p:spPr>
          <a:xfrm rot="10800000">
            <a:off x="2571736" y="857232"/>
            <a:ext cx="714380" cy="357190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오른쪽 중괄호 102"/>
          <p:cNvSpPr/>
          <p:nvPr/>
        </p:nvSpPr>
        <p:spPr>
          <a:xfrm>
            <a:off x="2285984" y="1428736"/>
            <a:ext cx="142876" cy="428628"/>
          </a:xfrm>
          <a:prstGeom prst="rightBrace">
            <a:avLst>
              <a:gd name="adj1" fmla="val 39729"/>
              <a:gd name="adj2" fmla="val 47988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오른쪽 중괄호 103"/>
          <p:cNvSpPr/>
          <p:nvPr/>
        </p:nvSpPr>
        <p:spPr>
          <a:xfrm>
            <a:off x="2285984" y="642918"/>
            <a:ext cx="142876" cy="500066"/>
          </a:xfrm>
          <a:prstGeom prst="rightBrace">
            <a:avLst>
              <a:gd name="adj1" fmla="val 39729"/>
              <a:gd name="adj2" fmla="val 47988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5" name="꺾인 연결선 104"/>
          <p:cNvCxnSpPr/>
          <p:nvPr/>
        </p:nvCxnSpPr>
        <p:spPr>
          <a:xfrm rot="10800000">
            <a:off x="2786050" y="500042"/>
            <a:ext cx="1714512" cy="1588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직선 화살표 연결선 171"/>
          <p:cNvCxnSpPr/>
          <p:nvPr/>
        </p:nvCxnSpPr>
        <p:spPr>
          <a:xfrm rot="16200000" flipH="1">
            <a:off x="6215075" y="2000240"/>
            <a:ext cx="285753" cy="2"/>
          </a:xfrm>
          <a:prstGeom prst="straightConnector1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직선 화살표 연결선 176"/>
          <p:cNvCxnSpPr>
            <a:stCxn id="75" idx="0"/>
            <a:endCxn id="75" idx="0"/>
          </p:cNvCxnSpPr>
          <p:nvPr/>
        </p:nvCxnSpPr>
        <p:spPr>
          <a:xfrm rot="5400000" flipH="1" flipV="1">
            <a:off x="6269576" y="2143116"/>
            <a:ext cx="1588" cy="1588"/>
          </a:xfrm>
          <a:prstGeom prst="straightConnector1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/>
          <p:cNvSpPr txBox="1"/>
          <p:nvPr/>
        </p:nvSpPr>
        <p:spPr>
          <a:xfrm>
            <a:off x="4361243" y="3286124"/>
            <a:ext cx="7008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없을 때</a:t>
            </a:r>
            <a:endParaRPr lang="en-US" altLang="ko-KR" sz="1200" b="1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8286776" y="3286124"/>
            <a:ext cx="7008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있을 때</a:t>
            </a:r>
            <a:endParaRPr lang="en-US" altLang="ko-KR" sz="1200" b="1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3786182" y="3714752"/>
            <a:ext cx="2170787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0.8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동안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90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 제자리 회전</a:t>
            </a:r>
            <a:endParaRPr lang="en-US" altLang="ko-KR" sz="14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6481612" y="3702052"/>
            <a:ext cx="2448106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1.6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초동안 </a:t>
            </a:r>
            <a:r>
              <a:rPr lang="en-US" altLang="ko-KR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180</a:t>
            </a:r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도 제자리 회전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08" name="오른쪽 중괄호 207"/>
          <p:cNvSpPr/>
          <p:nvPr/>
        </p:nvSpPr>
        <p:spPr>
          <a:xfrm>
            <a:off x="2928926" y="2928934"/>
            <a:ext cx="142876" cy="857256"/>
          </a:xfrm>
          <a:prstGeom prst="rightBrace">
            <a:avLst>
              <a:gd name="adj1" fmla="val 39729"/>
              <a:gd name="adj2" fmla="val 47988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6" name="오른쪽 중괄호 245"/>
          <p:cNvSpPr/>
          <p:nvPr/>
        </p:nvSpPr>
        <p:spPr>
          <a:xfrm>
            <a:off x="2714612" y="4000504"/>
            <a:ext cx="214314" cy="928694"/>
          </a:xfrm>
          <a:prstGeom prst="rightBrace">
            <a:avLst>
              <a:gd name="adj1" fmla="val 39729"/>
              <a:gd name="adj2" fmla="val 47988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4" name="오른쪽 중괄호 253"/>
          <p:cNvSpPr/>
          <p:nvPr/>
        </p:nvSpPr>
        <p:spPr>
          <a:xfrm>
            <a:off x="2714612" y="5072074"/>
            <a:ext cx="142876" cy="785818"/>
          </a:xfrm>
          <a:prstGeom prst="rightBrace">
            <a:avLst>
              <a:gd name="adj1" fmla="val 39729"/>
              <a:gd name="adj2" fmla="val 47988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5" name="TextBox 254"/>
          <p:cNvSpPr txBox="1"/>
          <p:nvPr/>
        </p:nvSpPr>
        <p:spPr>
          <a:xfrm>
            <a:off x="3886984" y="5263234"/>
            <a:ext cx="2185214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제자리 회전하여 방향 전환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379794" y="3049785"/>
            <a:ext cx="2621230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우회전 후 제자리 회전 시간 지정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3857620" y="4407107"/>
            <a:ext cx="2571538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초음파 헤드 방향으로 몸통 회전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cxnSp>
        <p:nvCxnSpPr>
          <p:cNvPr id="114" name="꺾인 연결선 113"/>
          <p:cNvCxnSpPr>
            <a:stCxn id="73" idx="1"/>
          </p:cNvCxnSpPr>
          <p:nvPr/>
        </p:nvCxnSpPr>
        <p:spPr>
          <a:xfrm rot="10800000" flipV="1">
            <a:off x="3071802" y="3203674"/>
            <a:ext cx="2307992" cy="153890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꺾인 연결선 32"/>
          <p:cNvCxnSpPr>
            <a:stCxn id="73" idx="1"/>
          </p:cNvCxnSpPr>
          <p:nvPr/>
        </p:nvCxnSpPr>
        <p:spPr>
          <a:xfrm rot="10800000" flipV="1">
            <a:off x="5000630" y="3203673"/>
            <a:ext cx="379165" cy="582515"/>
          </a:xfrm>
          <a:prstGeom prst="bent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꺾인 연결선 32"/>
          <p:cNvCxnSpPr>
            <a:stCxn id="73" idx="3"/>
          </p:cNvCxnSpPr>
          <p:nvPr/>
        </p:nvCxnSpPr>
        <p:spPr>
          <a:xfrm>
            <a:off x="8001024" y="3203674"/>
            <a:ext cx="285752" cy="439640"/>
          </a:xfrm>
          <a:prstGeom prst="bentConnector2">
            <a:avLst/>
          </a:prstGeom>
          <a:ln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꺾인 연결선 122"/>
          <p:cNvCxnSpPr>
            <a:stCxn id="110" idx="1"/>
          </p:cNvCxnSpPr>
          <p:nvPr/>
        </p:nvCxnSpPr>
        <p:spPr>
          <a:xfrm rot="10800000">
            <a:off x="3000364" y="4429140"/>
            <a:ext cx="857256" cy="131857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3912423" y="6121619"/>
            <a:ext cx="2016899" cy="307777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sz="14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모터 정지하여 회전 멈춤</a:t>
            </a:r>
            <a:endParaRPr lang="ko-KR" altLang="en-US" sz="14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26" name="오른쪽 중괄호 125"/>
          <p:cNvSpPr/>
          <p:nvPr/>
        </p:nvSpPr>
        <p:spPr>
          <a:xfrm>
            <a:off x="2714612" y="5929330"/>
            <a:ext cx="142876" cy="785818"/>
          </a:xfrm>
          <a:prstGeom prst="rightBrace">
            <a:avLst>
              <a:gd name="adj1" fmla="val 39729"/>
              <a:gd name="adj2" fmla="val 47988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7" name="꺾인 연결선 126"/>
          <p:cNvCxnSpPr>
            <a:stCxn id="255" idx="1"/>
          </p:cNvCxnSpPr>
          <p:nvPr/>
        </p:nvCxnSpPr>
        <p:spPr>
          <a:xfrm rot="10800000" flipV="1">
            <a:off x="2928926" y="5417122"/>
            <a:ext cx="958058" cy="12141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꺾인 연결선 129"/>
          <p:cNvCxnSpPr/>
          <p:nvPr/>
        </p:nvCxnSpPr>
        <p:spPr>
          <a:xfrm rot="10800000" flipV="1">
            <a:off x="2857488" y="6286520"/>
            <a:ext cx="958058" cy="12141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diamond" w="lg" len="lg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24206</TotalTime>
  <Words>507</Words>
  <Application>Microsoft Office PowerPoint</Application>
  <PresentationFormat>화면 슬라이드 쇼(4:3)</PresentationFormat>
  <Paragraphs>105</Paragraphs>
  <Slides>13</Slides>
  <Notes>5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13</vt:i4>
      </vt:variant>
    </vt:vector>
  </HeadingPairs>
  <TitlesOfParts>
    <vt:vector size="17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4083</cp:revision>
  <cp:lastPrinted>2016-04-11T08:38:53Z</cp:lastPrinted>
  <dcterms:created xsi:type="dcterms:W3CDTF">2016-03-30T04:54:04Z</dcterms:created>
  <dcterms:modified xsi:type="dcterms:W3CDTF">2024-05-21T07:59:41Z</dcterms:modified>
</cp:coreProperties>
</file>