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3"/>
  </p:notesMasterIdLst>
  <p:handoutMasterIdLst>
    <p:handoutMasterId r:id="rId24"/>
  </p:handoutMasterIdLst>
  <p:sldIdLst>
    <p:sldId id="258" r:id="rId5"/>
    <p:sldId id="259" r:id="rId6"/>
    <p:sldId id="608" r:id="rId7"/>
    <p:sldId id="620" r:id="rId8"/>
    <p:sldId id="621" r:id="rId9"/>
    <p:sldId id="619" r:id="rId10"/>
    <p:sldId id="604" r:id="rId11"/>
    <p:sldId id="624" r:id="rId12"/>
    <p:sldId id="613" r:id="rId13"/>
    <p:sldId id="601" r:id="rId14"/>
    <p:sldId id="623" r:id="rId15"/>
    <p:sldId id="614" r:id="rId16"/>
    <p:sldId id="603" r:id="rId17"/>
    <p:sldId id="615" r:id="rId18"/>
    <p:sldId id="616" r:id="rId19"/>
    <p:sldId id="617" r:id="rId20"/>
    <p:sldId id="618" r:id="rId21"/>
    <p:sldId id="607" r:id="rId22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C000"/>
    <a:srgbClr val="CC3399"/>
    <a:srgbClr val="FF9801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70" d="100"/>
          <a:sy n="70" d="100"/>
        </p:scale>
        <p:origin x="-240" y="-846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2024-03-22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9.png"/><Relationship Id="rId5" Type="http://schemas.openxmlformats.org/officeDocument/2006/relationships/hyperlink" Target="http://www.google.com/url?sa=i&amp;rct=j&amp;q=&amp;esrc=s&amp;source=images&amp;cd=&amp;cad=rja&amp;uact=8&amp;ved=2ahUKEwjfx-2mgP7gAhUB6bwKHSJhCasQjRx6BAgBEAU&amp;url=http://chittagongit.com/icon/circle-arrow-icon-29.html&amp;psig=AOvVaw2kp3bQEZJpHksmKoXchxfh&amp;ust=1552528018106107" TargetMode="Externa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JDCode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4857760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코딩제어</a:t>
            </a:r>
            <a:endParaRPr lang="en-US" altLang="ko-KR" sz="5000" b="1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sym typeface="Wingdings"/>
            </a:endParaRPr>
          </a:p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자율비행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- 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기본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이륙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/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착륙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739808" y="1578304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sp>
        <p:nvSpPr>
          <p:cNvPr id="20" name="TextBox 19"/>
          <p:cNvSpPr txBox="1"/>
          <p:nvPr/>
        </p:nvSpPr>
        <p:spPr>
          <a:xfrm>
            <a:off x="857232" y="1454995"/>
            <a:ext cx="28568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/>
              <a:t>주요블록  </a:t>
            </a:r>
            <a:r>
              <a:rPr lang="en-US" altLang="ko-KR" sz="1600" b="1" dirty="0"/>
              <a:t>:</a:t>
            </a:r>
          </a:p>
          <a:p>
            <a:endParaRPr lang="en-US" altLang="ko-KR" sz="1600" b="1" dirty="0" smtClean="0"/>
          </a:p>
          <a:p>
            <a:endParaRPr lang="en-US" altLang="ko-KR" sz="1600" b="1" dirty="0" smtClean="0"/>
          </a:p>
          <a:p>
            <a:endParaRPr lang="en-US" altLang="ko-KR" sz="1600" b="1" dirty="0"/>
          </a:p>
          <a:p>
            <a:r>
              <a:rPr lang="ko-KR" altLang="en-US" sz="1600" b="1" dirty="0"/>
              <a:t>용 도 </a:t>
            </a:r>
            <a:r>
              <a:rPr lang="en-US" altLang="ko-KR" sz="1600" b="1" dirty="0"/>
              <a:t>: </a:t>
            </a:r>
            <a:r>
              <a:rPr lang="ko-KR" altLang="en-US" sz="1600" b="1" dirty="0"/>
              <a:t>제이디코드 착륙하기</a:t>
            </a:r>
            <a:r>
              <a:rPr lang="en-US" altLang="ko-KR" sz="1600" b="1" dirty="0"/>
              <a:t> </a:t>
            </a:r>
            <a:endParaRPr lang="ko-KR" altLang="en-US" sz="1600" b="1" dirty="0"/>
          </a:p>
        </p:txBody>
      </p:sp>
      <p:sp>
        <p:nvSpPr>
          <p:cNvPr id="21" name="타원 20"/>
          <p:cNvSpPr/>
          <p:nvPr/>
        </p:nvSpPr>
        <p:spPr>
          <a:xfrm>
            <a:off x="739808" y="2544031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pic>
        <p:nvPicPr>
          <p:cNvPr id="16" name="Picture 4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357562"/>
            <a:ext cx="3650482" cy="2000264"/>
          </a:xfrm>
          <a:prstGeom prst="rect">
            <a:avLst/>
          </a:prstGeom>
          <a:noFill/>
        </p:spPr>
      </p:pic>
      <p:grpSp>
        <p:nvGrpSpPr>
          <p:cNvPr id="31" name="그룹 30"/>
          <p:cNvGrpSpPr/>
          <p:nvPr/>
        </p:nvGrpSpPr>
        <p:grpSpPr>
          <a:xfrm>
            <a:off x="2000232" y="1500174"/>
            <a:ext cx="1390650" cy="797881"/>
            <a:chOff x="2000232" y="1500174"/>
            <a:chExt cx="1390650" cy="797881"/>
          </a:xfrm>
        </p:grpSpPr>
        <p:pic>
          <p:nvPicPr>
            <p:cNvPr id="22" name="Picture 2" descr="C:\Users\이미선\AppData\Local\Packages\Microsoft.Windows.Photos_8wekyb3d8bbwe\TempState\ShareServiceTempFolder\0.jpeg"/>
            <p:cNvPicPr>
              <a:picLocks noChangeAspect="1" noChangeArrowheads="1"/>
            </p:cNvPicPr>
            <p:nvPr/>
          </p:nvPicPr>
          <p:blipFill>
            <a:blip r:embed="rId3"/>
            <a:srcRect b="23728"/>
            <a:stretch>
              <a:fillRect/>
            </a:stretch>
          </p:blipFill>
          <p:spPr bwMode="auto">
            <a:xfrm>
              <a:off x="2000232" y="1500174"/>
              <a:ext cx="1390650" cy="428628"/>
            </a:xfrm>
            <a:prstGeom prst="rect">
              <a:avLst/>
            </a:prstGeom>
            <a:noFill/>
          </p:spPr>
        </p:pic>
        <p:pic>
          <p:nvPicPr>
            <p:cNvPr id="30" name="Picture 2" descr="C:\Users\이미선\AppData\Local\Packages\Microsoft.Windows.Photos_8wekyb3d8bbwe\TempState\ShareServiceTempFolder\0.jpeg"/>
            <p:cNvPicPr>
              <a:picLocks noChangeAspect="1" noChangeArrowheads="1"/>
            </p:cNvPicPr>
            <p:nvPr/>
          </p:nvPicPr>
          <p:blipFill>
            <a:blip r:embed="rId4"/>
            <a:srcRect b="23728"/>
            <a:stretch>
              <a:fillRect/>
            </a:stretch>
          </p:blipFill>
          <p:spPr bwMode="auto">
            <a:xfrm>
              <a:off x="2000232" y="1869427"/>
              <a:ext cx="1390650" cy="428628"/>
            </a:xfrm>
            <a:prstGeom prst="rect">
              <a:avLst/>
            </a:prstGeom>
            <a:noFill/>
          </p:spPr>
        </p:pic>
      </p:grpSp>
      <p:grpSp>
        <p:nvGrpSpPr>
          <p:cNvPr id="33" name="그룹 32"/>
          <p:cNvGrpSpPr/>
          <p:nvPr/>
        </p:nvGrpSpPr>
        <p:grpSpPr>
          <a:xfrm>
            <a:off x="5500694" y="2000240"/>
            <a:ext cx="2143140" cy="3453283"/>
            <a:chOff x="1214414" y="3118989"/>
            <a:chExt cx="1643074" cy="2714644"/>
          </a:xfrm>
        </p:grpSpPr>
        <p:sp>
          <p:nvSpPr>
            <p:cNvPr id="34" name="타원 33"/>
            <p:cNvSpPr/>
            <p:nvPr/>
          </p:nvSpPr>
          <p:spPr>
            <a:xfrm>
              <a:off x="1243320" y="3118989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5" name="그림 34" descr="C:\Users\이미선\Dropbox\창업지원자료\기획\디자인\JDCode\앱디자인\jdcode\PNG파일\왼쪽조종\왼쪽드론_호버링.png"/>
            <p:cNvPicPr/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214414" y="3571876"/>
              <a:ext cx="1643074" cy="727602"/>
            </a:xfrm>
            <a:prstGeom prst="rect">
              <a:avLst/>
            </a:prstGeom>
            <a:noFill/>
          </p:spPr>
        </p:pic>
        <p:cxnSp>
          <p:nvCxnSpPr>
            <p:cNvPr id="36" name="직선 화살표 연결선 35"/>
            <p:cNvCxnSpPr/>
            <p:nvPr/>
          </p:nvCxnSpPr>
          <p:spPr>
            <a:xfrm rot="5400000" flipH="1" flipV="1">
              <a:off x="1326185" y="5061441"/>
              <a:ext cx="1428760" cy="1588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36"/>
            <p:cNvCxnSpPr/>
            <p:nvPr/>
          </p:nvCxnSpPr>
          <p:spPr>
            <a:xfrm>
              <a:off x="1328384" y="5762195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2062410" y="4904939"/>
              <a:ext cx="456193" cy="4596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>
                  <a:solidFill>
                    <a:srgbClr val="C00000"/>
                  </a:solidFill>
                </a:rPr>
                <a:t>이륙</a:t>
              </a:r>
              <a:endParaRPr lang="en-US" altLang="ko-KR" sz="1600" b="1" dirty="0">
                <a:solidFill>
                  <a:srgbClr val="C00000"/>
                </a:solidFill>
              </a:endParaRPr>
            </a:p>
            <a:p>
              <a:r>
                <a:rPr lang="ko-KR" altLang="en-US" sz="1600" b="1" dirty="0">
                  <a:solidFill>
                    <a:srgbClr val="C00000"/>
                  </a:solidFill>
                </a:rPr>
                <a:t>착륙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이륙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/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착륙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739808" y="1578304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sp>
        <p:nvSpPr>
          <p:cNvPr id="20" name="TextBox 19"/>
          <p:cNvSpPr txBox="1"/>
          <p:nvPr/>
        </p:nvSpPr>
        <p:spPr>
          <a:xfrm>
            <a:off x="857232" y="1454995"/>
            <a:ext cx="335700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/>
              <a:t>주요블록  </a:t>
            </a:r>
            <a:r>
              <a:rPr lang="en-US" altLang="ko-KR" sz="1600" b="1" dirty="0"/>
              <a:t>:</a:t>
            </a:r>
          </a:p>
          <a:p>
            <a:endParaRPr lang="en-US" altLang="ko-KR" sz="1600" b="1" dirty="0" smtClean="0"/>
          </a:p>
          <a:p>
            <a:endParaRPr lang="en-US" altLang="ko-KR" sz="1600" b="1" dirty="0" smtClean="0"/>
          </a:p>
          <a:p>
            <a:endParaRPr lang="en-US" altLang="ko-KR" sz="1600" b="1" dirty="0" smtClean="0"/>
          </a:p>
          <a:p>
            <a:endParaRPr lang="en-US" altLang="ko-KR" sz="1600" b="1" dirty="0"/>
          </a:p>
          <a:p>
            <a:r>
              <a:rPr lang="ko-KR" altLang="en-US" sz="1600" b="1" dirty="0"/>
              <a:t>용 도 </a:t>
            </a:r>
            <a:r>
              <a:rPr lang="en-US" altLang="ko-KR" sz="1600" b="1" dirty="0"/>
              <a:t>: </a:t>
            </a:r>
            <a:r>
              <a:rPr lang="ko-KR" altLang="en-US" sz="1600" b="1" dirty="0"/>
              <a:t>제이디코드 </a:t>
            </a:r>
            <a:r>
              <a:rPr lang="ko-KR" altLang="en-US" sz="1600" b="1" dirty="0" smtClean="0"/>
              <a:t>이륙</a:t>
            </a:r>
            <a:r>
              <a:rPr lang="en-US" altLang="ko-KR" sz="1600" b="1" dirty="0" smtClean="0"/>
              <a:t>/</a:t>
            </a:r>
            <a:r>
              <a:rPr lang="ko-KR" altLang="en-US" sz="1600" b="1" dirty="0" smtClean="0"/>
              <a:t>착륙하기</a:t>
            </a:r>
            <a:r>
              <a:rPr lang="en-US" altLang="ko-KR" sz="1600" b="1" dirty="0" smtClean="0"/>
              <a:t> </a:t>
            </a:r>
            <a:endParaRPr lang="ko-KR" altLang="en-US" sz="1600" b="1" dirty="0"/>
          </a:p>
        </p:txBody>
      </p:sp>
      <p:sp>
        <p:nvSpPr>
          <p:cNvPr id="21" name="타원 20"/>
          <p:cNvSpPr/>
          <p:nvPr/>
        </p:nvSpPr>
        <p:spPr>
          <a:xfrm>
            <a:off x="739808" y="2785641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grpSp>
        <p:nvGrpSpPr>
          <p:cNvPr id="2" name="그룹 22"/>
          <p:cNvGrpSpPr/>
          <p:nvPr/>
        </p:nvGrpSpPr>
        <p:grpSpPr>
          <a:xfrm>
            <a:off x="5500694" y="2000240"/>
            <a:ext cx="2143140" cy="3453283"/>
            <a:chOff x="1214414" y="3118989"/>
            <a:chExt cx="1643074" cy="2714644"/>
          </a:xfrm>
        </p:grpSpPr>
        <p:sp>
          <p:nvSpPr>
            <p:cNvPr id="24" name="타원 23"/>
            <p:cNvSpPr/>
            <p:nvPr/>
          </p:nvSpPr>
          <p:spPr>
            <a:xfrm>
              <a:off x="1243320" y="3118989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6" name="그림 25" descr="C:\Users\이미선\Dropbox\창업지원자료\기획\디자인\JDCode\앱디자인\jdcode\PNG파일\왼쪽조종\왼쪽드론_호버링.png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14414" y="3571876"/>
              <a:ext cx="1643074" cy="727602"/>
            </a:xfrm>
            <a:prstGeom prst="rect">
              <a:avLst/>
            </a:prstGeom>
            <a:noFill/>
          </p:spPr>
        </p:pic>
        <p:cxnSp>
          <p:nvCxnSpPr>
            <p:cNvPr id="27" name="직선 화살표 연결선 26"/>
            <p:cNvCxnSpPr/>
            <p:nvPr/>
          </p:nvCxnSpPr>
          <p:spPr>
            <a:xfrm rot="5400000" flipH="1" flipV="1">
              <a:off x="1326185" y="5061441"/>
              <a:ext cx="1428760" cy="1588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>
              <a:off x="1328384" y="5762195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062410" y="4904939"/>
              <a:ext cx="456193" cy="4596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>
                  <a:solidFill>
                    <a:srgbClr val="C00000"/>
                  </a:solidFill>
                </a:rPr>
                <a:t>이륙</a:t>
              </a:r>
              <a:endParaRPr lang="en-US" altLang="ko-KR" sz="1600" b="1" dirty="0">
                <a:solidFill>
                  <a:srgbClr val="C00000"/>
                </a:solidFill>
              </a:endParaRPr>
            </a:p>
            <a:p>
              <a:r>
                <a:rPr lang="ko-KR" altLang="en-US" sz="1600" b="1" dirty="0">
                  <a:solidFill>
                    <a:srgbClr val="C00000"/>
                  </a:solidFill>
                </a:rPr>
                <a:t>착륙</a:t>
              </a: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2000231" y="1428736"/>
            <a:ext cx="1743159" cy="1000132"/>
            <a:chOff x="2000232" y="1500174"/>
            <a:chExt cx="1390650" cy="797881"/>
          </a:xfrm>
        </p:grpSpPr>
        <p:pic>
          <p:nvPicPr>
            <p:cNvPr id="23" name="Picture 2" descr="C:\Users\이미선\AppData\Local\Packages\Microsoft.Windows.Photos_8wekyb3d8bbwe\TempState\ShareServiceTempFolder\0.jpeg"/>
            <p:cNvPicPr>
              <a:picLocks noChangeAspect="1" noChangeArrowheads="1"/>
            </p:cNvPicPr>
            <p:nvPr/>
          </p:nvPicPr>
          <p:blipFill>
            <a:blip r:embed="rId3"/>
            <a:srcRect b="23728"/>
            <a:stretch>
              <a:fillRect/>
            </a:stretch>
          </p:blipFill>
          <p:spPr bwMode="auto">
            <a:xfrm>
              <a:off x="2000232" y="1500174"/>
              <a:ext cx="1390650" cy="428628"/>
            </a:xfrm>
            <a:prstGeom prst="rect">
              <a:avLst/>
            </a:prstGeom>
            <a:noFill/>
          </p:spPr>
        </p:pic>
        <p:pic>
          <p:nvPicPr>
            <p:cNvPr id="30" name="Picture 2" descr="C:\Users\이미선\AppData\Local\Packages\Microsoft.Windows.Photos_8wekyb3d8bbwe\TempState\ShareServiceTempFolder\0.jpeg"/>
            <p:cNvPicPr>
              <a:picLocks noChangeAspect="1" noChangeArrowheads="1"/>
            </p:cNvPicPr>
            <p:nvPr/>
          </p:nvPicPr>
          <p:blipFill>
            <a:blip r:embed="rId4"/>
            <a:srcRect b="23728"/>
            <a:stretch>
              <a:fillRect/>
            </a:stretch>
          </p:blipFill>
          <p:spPr bwMode="auto">
            <a:xfrm>
              <a:off x="2000232" y="1869427"/>
              <a:ext cx="1390650" cy="428628"/>
            </a:xfrm>
            <a:prstGeom prst="rect">
              <a:avLst/>
            </a:prstGeom>
            <a:noFill/>
          </p:spPr>
        </p:pic>
      </p:grpSp>
      <p:pic>
        <p:nvPicPr>
          <p:cNvPr id="31" name="Picture 6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8FFFD"/>
              </a:clrFrom>
              <a:clrTo>
                <a:srgbClr val="F8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429000"/>
            <a:ext cx="3786214" cy="2558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높이제어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4643438" y="1571612"/>
            <a:ext cx="4143404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45"/>
          <p:cNvGrpSpPr/>
          <p:nvPr/>
        </p:nvGrpSpPr>
        <p:grpSpPr>
          <a:xfrm>
            <a:off x="4776856" y="1142984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31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2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3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4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5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9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69"/>
              <a:ext cx="855320" cy="553748"/>
              <a:chOff x="14482836" y="4593351"/>
              <a:chExt cx="1044575" cy="676276"/>
            </a:xfrm>
          </p:grpSpPr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6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7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8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9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0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40" name="타원 39"/>
          <p:cNvSpPr/>
          <p:nvPr/>
        </p:nvSpPr>
        <p:spPr>
          <a:xfrm>
            <a:off x="642910" y="1676142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760334" y="1500174"/>
            <a:ext cx="37785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주요블록  </a:t>
            </a:r>
            <a:r>
              <a:rPr lang="en-US" altLang="ko-KR" dirty="0"/>
              <a:t>:</a:t>
            </a:r>
          </a:p>
          <a:p>
            <a:endParaRPr lang="en-US" altLang="ko-KR" dirty="0"/>
          </a:p>
          <a:p>
            <a:r>
              <a:rPr lang="ko-KR" altLang="en-US" dirty="0"/>
              <a:t>높이제어 구간</a:t>
            </a:r>
            <a:r>
              <a:rPr lang="en-US" altLang="ko-KR" dirty="0"/>
              <a:t>: 50~150cm</a:t>
            </a:r>
          </a:p>
          <a:p>
            <a:endParaRPr lang="en-US" altLang="ko-KR" dirty="0"/>
          </a:p>
          <a:p>
            <a:r>
              <a:rPr lang="ko-KR" altLang="en-US" dirty="0"/>
              <a:t>용 도 </a:t>
            </a:r>
            <a:r>
              <a:rPr lang="en-US" altLang="ko-KR" dirty="0"/>
              <a:t>: </a:t>
            </a:r>
            <a:r>
              <a:rPr lang="ko-KR" altLang="en-US" dirty="0"/>
              <a:t>드론을 원하는 높이로 지정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2" name="타원 41"/>
          <p:cNvSpPr/>
          <p:nvPr/>
        </p:nvSpPr>
        <p:spPr>
          <a:xfrm>
            <a:off x="642910" y="2194481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타원 43"/>
          <p:cNvSpPr/>
          <p:nvPr/>
        </p:nvSpPr>
        <p:spPr>
          <a:xfrm>
            <a:off x="659990" y="2686907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5"/>
          <p:cNvGrpSpPr/>
          <p:nvPr/>
        </p:nvGrpSpPr>
        <p:grpSpPr>
          <a:xfrm>
            <a:off x="1285852" y="3000372"/>
            <a:ext cx="2152962" cy="3547637"/>
            <a:chOff x="1357290" y="3143248"/>
            <a:chExt cx="1647442" cy="2714644"/>
          </a:xfrm>
        </p:grpSpPr>
        <p:sp>
          <p:nvSpPr>
            <p:cNvPr id="47" name="타원 46"/>
            <p:cNvSpPr/>
            <p:nvPr/>
          </p:nvSpPr>
          <p:spPr>
            <a:xfrm>
              <a:off x="1357290" y="3143248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8" name="그림 47" descr="C:\Users\이미선\Dropbox\창업지원자료\기획\디자인\JDCode\앱디자인\jdcode\PNG파일\왼쪽조종\왼쪽드론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71604" y="5041366"/>
              <a:ext cx="1149104" cy="245022"/>
            </a:xfrm>
            <a:prstGeom prst="rect">
              <a:avLst/>
            </a:prstGeom>
            <a:noFill/>
          </p:spPr>
        </p:pic>
        <p:cxnSp>
          <p:nvCxnSpPr>
            <p:cNvPr id="49" name="직선 화살표 연결선 48"/>
            <p:cNvCxnSpPr/>
            <p:nvPr/>
          </p:nvCxnSpPr>
          <p:spPr>
            <a:xfrm rot="5400000" flipH="1" flipV="1">
              <a:off x="1920535" y="5551660"/>
              <a:ext cx="468000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직선 연결선 49"/>
            <p:cNvCxnSpPr/>
            <p:nvPr/>
          </p:nvCxnSpPr>
          <p:spPr>
            <a:xfrm>
              <a:off x="1442354" y="5786454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1" name="그림 50" descr="C:\Users\이미선\Dropbox\창업지원자료\기획\디자인\JDCode\앱디자인\jdcode\PNG파일\왼쪽조종\왼쪽드론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83781" y="3500438"/>
              <a:ext cx="1149104" cy="245022"/>
            </a:xfrm>
            <a:prstGeom prst="rect">
              <a:avLst/>
            </a:prstGeom>
            <a:noFill/>
          </p:spPr>
        </p:pic>
        <p:cxnSp>
          <p:nvCxnSpPr>
            <p:cNvPr id="52" name="직선 화살표 연결선 51"/>
            <p:cNvCxnSpPr/>
            <p:nvPr/>
          </p:nvCxnSpPr>
          <p:spPr>
            <a:xfrm rot="5400000" flipH="1" flipV="1">
              <a:off x="1614535" y="4391214"/>
              <a:ext cx="1080000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2285984" y="5453406"/>
              <a:ext cx="676110" cy="30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rgbClr val="C00000"/>
                  </a:solidFill>
                </a:rPr>
                <a:t>50Cm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214546" y="4071942"/>
              <a:ext cx="790186" cy="30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 smtClean="0">
                  <a:solidFill>
                    <a:srgbClr val="C00000"/>
                  </a:solidFill>
                </a:rPr>
                <a:t>100Cm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1500175"/>
            <a:ext cx="1882709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7FCFF"/>
              </a:clrFrom>
              <a:clrTo>
                <a:srgbClr val="F7FC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3429000"/>
            <a:ext cx="33051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높이제어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75" name="타원 74"/>
          <p:cNvSpPr/>
          <p:nvPr/>
        </p:nvSpPr>
        <p:spPr>
          <a:xfrm>
            <a:off x="642910" y="1676142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760334" y="1500174"/>
            <a:ext cx="37785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주요블록  </a:t>
            </a:r>
            <a:r>
              <a:rPr lang="en-US" altLang="ko-KR" dirty="0"/>
              <a:t>:</a:t>
            </a:r>
          </a:p>
          <a:p>
            <a:endParaRPr lang="en-US" altLang="ko-KR" dirty="0"/>
          </a:p>
          <a:p>
            <a:r>
              <a:rPr lang="ko-KR" altLang="en-US" dirty="0"/>
              <a:t>높이제어 구간</a:t>
            </a:r>
            <a:r>
              <a:rPr lang="en-US" altLang="ko-KR" dirty="0"/>
              <a:t>: 50~150cm</a:t>
            </a:r>
          </a:p>
          <a:p>
            <a:endParaRPr lang="en-US" altLang="ko-KR" dirty="0"/>
          </a:p>
          <a:p>
            <a:r>
              <a:rPr lang="ko-KR" altLang="en-US" dirty="0"/>
              <a:t>용 도 </a:t>
            </a:r>
            <a:r>
              <a:rPr lang="en-US" altLang="ko-KR" dirty="0"/>
              <a:t>: </a:t>
            </a:r>
            <a:r>
              <a:rPr lang="ko-KR" altLang="en-US" dirty="0"/>
              <a:t>드론을 원하는 높이로 지정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7" name="타원 76"/>
          <p:cNvSpPr/>
          <p:nvPr/>
        </p:nvSpPr>
        <p:spPr>
          <a:xfrm>
            <a:off x="642910" y="2194481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타원 77"/>
          <p:cNvSpPr/>
          <p:nvPr/>
        </p:nvSpPr>
        <p:spPr>
          <a:xfrm>
            <a:off x="659990" y="2686907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1" name="그룹 39"/>
          <p:cNvGrpSpPr/>
          <p:nvPr/>
        </p:nvGrpSpPr>
        <p:grpSpPr>
          <a:xfrm>
            <a:off x="1480529" y="3214686"/>
            <a:ext cx="1734149" cy="2857520"/>
            <a:chOff x="1357290" y="3143248"/>
            <a:chExt cx="1647442" cy="2714644"/>
          </a:xfrm>
        </p:grpSpPr>
        <p:sp>
          <p:nvSpPr>
            <p:cNvPr id="82" name="타원 81"/>
            <p:cNvSpPr/>
            <p:nvPr/>
          </p:nvSpPr>
          <p:spPr>
            <a:xfrm>
              <a:off x="1357290" y="3143248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3" name="그림 82" descr="C:\Users\이미선\Dropbox\창업지원자료\기획\디자인\JDCode\앱디자인\jdcode\PNG파일\왼쪽조종\왼쪽드론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71604" y="5041366"/>
              <a:ext cx="1149104" cy="245022"/>
            </a:xfrm>
            <a:prstGeom prst="rect">
              <a:avLst/>
            </a:prstGeom>
            <a:noFill/>
          </p:spPr>
        </p:pic>
        <p:cxnSp>
          <p:nvCxnSpPr>
            <p:cNvPr id="84" name="직선 화살표 연결선 83"/>
            <p:cNvCxnSpPr/>
            <p:nvPr/>
          </p:nvCxnSpPr>
          <p:spPr>
            <a:xfrm rot="5400000" flipH="1" flipV="1">
              <a:off x="1920535" y="5551660"/>
              <a:ext cx="468000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직선 연결선 84"/>
            <p:cNvCxnSpPr/>
            <p:nvPr/>
          </p:nvCxnSpPr>
          <p:spPr>
            <a:xfrm>
              <a:off x="1442354" y="5786454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6" name="그림 85" descr="C:\Users\이미선\Dropbox\창업지원자료\기획\디자인\JDCode\앱디자인\jdcode\PNG파일\왼쪽조종\왼쪽드론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83781" y="3500438"/>
              <a:ext cx="1149104" cy="245022"/>
            </a:xfrm>
            <a:prstGeom prst="rect">
              <a:avLst/>
            </a:prstGeom>
            <a:noFill/>
          </p:spPr>
        </p:pic>
        <p:cxnSp>
          <p:nvCxnSpPr>
            <p:cNvPr id="87" name="직선 화살표 연결선 86"/>
            <p:cNvCxnSpPr/>
            <p:nvPr/>
          </p:nvCxnSpPr>
          <p:spPr>
            <a:xfrm rot="5400000" flipH="1" flipV="1">
              <a:off x="1614535" y="4391214"/>
              <a:ext cx="1080000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2285984" y="5453406"/>
              <a:ext cx="676110" cy="30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rgbClr val="C00000"/>
                  </a:solidFill>
                </a:rPr>
                <a:t>50Cm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214546" y="4071942"/>
              <a:ext cx="790186" cy="30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 smtClean="0">
                  <a:solidFill>
                    <a:srgbClr val="C00000"/>
                  </a:solidFill>
                </a:rPr>
                <a:t>100Cm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1266" name="Picture 2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571612"/>
            <a:ext cx="3986218" cy="5053955"/>
          </a:xfrm>
          <a:prstGeom prst="rect">
            <a:avLst/>
          </a:prstGeom>
          <a:noFill/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7FCFF"/>
              </a:clrFrom>
              <a:clrTo>
                <a:srgbClr val="F7FC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1500174"/>
            <a:ext cx="219649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85992"/>
            <a:ext cx="5981416" cy="928694"/>
          </a:xfrm>
          <a:prstGeom prst="rect">
            <a:avLst/>
          </a:prstGeom>
          <a:noFill/>
        </p:spPr>
      </p:pic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3. </a:t>
            </a:r>
            <a:r>
              <a:rPr lang="ko-KR" altLang="en-US" dirty="0" smtClean="0"/>
              <a:t>거리 </a:t>
            </a:r>
            <a:r>
              <a:rPr lang="ko-KR" altLang="en-US" dirty="0"/>
              <a:t>제어하기</a:t>
            </a:r>
            <a:r>
              <a:rPr lang="en-US" altLang="ko-KR" dirty="0"/>
              <a:t>(1)</a:t>
            </a:r>
            <a:endParaRPr lang="ko-KR" altLang="en-US" dirty="0"/>
          </a:p>
        </p:txBody>
      </p:sp>
      <p:sp>
        <p:nvSpPr>
          <p:cNvPr id="40" name="타원 39"/>
          <p:cNvSpPr/>
          <p:nvPr/>
        </p:nvSpPr>
        <p:spPr>
          <a:xfrm>
            <a:off x="571472" y="1852893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688896" y="1787902"/>
            <a:ext cx="312457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주요블록  </a:t>
            </a:r>
            <a:r>
              <a:rPr lang="en-US" altLang="ko-KR" sz="1600" dirty="0" smtClean="0">
                <a:latin typeface="+mn-ea"/>
              </a:rPr>
              <a:t>:</a:t>
            </a:r>
          </a:p>
          <a:p>
            <a:endParaRPr lang="en-US" altLang="ko-KR" sz="1600" dirty="0">
              <a:latin typeface="+mn-ea"/>
            </a:endParaRPr>
          </a:p>
          <a:p>
            <a:endParaRPr lang="en-US" altLang="ko-KR" sz="1600" dirty="0" smtClean="0">
              <a:latin typeface="+mn-ea"/>
            </a:endParaRPr>
          </a:p>
          <a:p>
            <a:endParaRPr lang="en-US" altLang="ko-KR" sz="1600" dirty="0" smtClean="0">
              <a:latin typeface="+mn-ea"/>
            </a:endParaRPr>
          </a:p>
          <a:p>
            <a:endParaRPr lang="en-US" altLang="ko-KR" sz="1600" dirty="0" smtClean="0">
              <a:latin typeface="+mn-ea"/>
            </a:endParaRP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거리제어 구간</a:t>
            </a:r>
            <a:r>
              <a:rPr lang="en-US" altLang="ko-KR" sz="1600" dirty="0">
                <a:latin typeface="+mn-ea"/>
              </a:rPr>
              <a:t>: 0~1,000cm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용 도 </a:t>
            </a:r>
            <a:r>
              <a:rPr lang="en-US" altLang="ko-KR" sz="1600" dirty="0">
                <a:latin typeface="+mn-ea"/>
              </a:rPr>
              <a:t>: </a:t>
            </a:r>
            <a:r>
              <a:rPr lang="ko-KR" altLang="en-US" sz="1600" dirty="0">
                <a:latin typeface="+mn-ea"/>
              </a:rPr>
              <a:t>드론을 지정한 거리만큼 </a:t>
            </a:r>
            <a:endParaRPr lang="en-US" altLang="ko-KR" sz="1600" dirty="0">
              <a:latin typeface="+mn-ea"/>
            </a:endParaRPr>
          </a:p>
          <a:p>
            <a:r>
              <a:rPr lang="en-US" altLang="ko-KR" sz="1600" dirty="0">
                <a:latin typeface="+mn-ea"/>
              </a:rPr>
              <a:t>          </a:t>
            </a:r>
            <a:r>
              <a:rPr lang="ko-KR" altLang="en-US" sz="1600" dirty="0" smtClean="0">
                <a:latin typeface="+mn-ea"/>
              </a:rPr>
              <a:t>지정속도로 </a:t>
            </a:r>
            <a:r>
              <a:rPr lang="ko-KR" altLang="en-US" sz="1600" dirty="0">
                <a:latin typeface="+mn-ea"/>
              </a:rPr>
              <a:t>비행</a:t>
            </a:r>
          </a:p>
        </p:txBody>
      </p:sp>
      <p:sp>
        <p:nvSpPr>
          <p:cNvPr id="42" name="타원 41"/>
          <p:cNvSpPr/>
          <p:nvPr/>
        </p:nvSpPr>
        <p:spPr>
          <a:xfrm>
            <a:off x="571472" y="3357562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61"/>
          <p:cNvSpPr/>
          <p:nvPr/>
        </p:nvSpPr>
        <p:spPr>
          <a:xfrm>
            <a:off x="588552" y="3849988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69"/>
          <p:cNvGrpSpPr/>
          <p:nvPr/>
        </p:nvGrpSpPr>
        <p:grpSpPr>
          <a:xfrm>
            <a:off x="5500694" y="1928802"/>
            <a:ext cx="2786082" cy="4456372"/>
            <a:chOff x="1232613" y="3017078"/>
            <a:chExt cx="1697169" cy="2714644"/>
          </a:xfrm>
        </p:grpSpPr>
        <p:sp>
          <p:nvSpPr>
            <p:cNvPr id="64" name="타원 63"/>
            <p:cNvSpPr/>
            <p:nvPr/>
          </p:nvSpPr>
          <p:spPr>
            <a:xfrm>
              <a:off x="1232613" y="3017078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5" name="직선 연결선 64"/>
            <p:cNvCxnSpPr/>
            <p:nvPr/>
          </p:nvCxnSpPr>
          <p:spPr>
            <a:xfrm>
              <a:off x="1317677" y="5568078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화살표 연결선 65"/>
            <p:cNvCxnSpPr/>
            <p:nvPr/>
          </p:nvCxnSpPr>
          <p:spPr>
            <a:xfrm rot="5400000" flipH="1" flipV="1">
              <a:off x="1378022" y="4369968"/>
              <a:ext cx="1291504" cy="13755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089869" y="4160086"/>
              <a:ext cx="839913" cy="634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>
                  <a:solidFill>
                    <a:srgbClr val="C00000"/>
                  </a:solidFill>
                </a:rPr>
                <a:t>140cm</a:t>
              </a:r>
              <a:r>
                <a:rPr lang="ko-KR" altLang="en-US" sz="1600" b="1" dirty="0" smtClean="0">
                  <a:solidFill>
                    <a:srgbClr val="C00000"/>
                  </a:solidFill>
                </a:rPr>
                <a:t>를</a:t>
              </a:r>
              <a:endParaRPr lang="en-US" altLang="ko-KR" sz="1600" b="1" dirty="0">
                <a:solidFill>
                  <a:srgbClr val="C00000"/>
                </a:solidFill>
              </a:endParaRPr>
            </a:p>
            <a:p>
              <a:r>
                <a:rPr lang="en-US" altLang="ko-KR" sz="1600" b="1" dirty="0" smtClean="0">
                  <a:solidFill>
                    <a:srgbClr val="C00000"/>
                  </a:solidFill>
                </a:rPr>
                <a:t>70cm/s</a:t>
              </a:r>
              <a:r>
                <a:rPr lang="ko-KR" altLang="en-US" sz="1600" b="1" dirty="0" smtClean="0">
                  <a:solidFill>
                    <a:srgbClr val="C00000"/>
                  </a:solidFill>
                </a:rPr>
                <a:t>로</a:t>
              </a:r>
              <a:endParaRPr lang="en-US" altLang="ko-KR" sz="1600" b="1" dirty="0" smtClean="0">
                <a:solidFill>
                  <a:srgbClr val="C00000"/>
                </a:solidFill>
              </a:endParaRPr>
            </a:p>
            <a:p>
              <a:r>
                <a:rPr lang="ko-KR" altLang="en-US" sz="1600" b="1" dirty="0" smtClean="0">
                  <a:solidFill>
                    <a:srgbClr val="C00000"/>
                  </a:solidFill>
                </a:rPr>
                <a:t>직진 </a:t>
              </a:r>
              <a:r>
                <a:rPr lang="ko-KR" altLang="en-US" sz="1600" b="1" dirty="0">
                  <a:solidFill>
                    <a:srgbClr val="C00000"/>
                  </a:solidFill>
                </a:rPr>
                <a:t>비행</a:t>
              </a:r>
              <a:endParaRPr lang="en-US" altLang="ko-KR" sz="1600" b="1" dirty="0">
                <a:solidFill>
                  <a:srgbClr val="C00000"/>
                </a:solidFill>
              </a:endParaRPr>
            </a:p>
          </p:txBody>
        </p:sp>
        <p:pic>
          <p:nvPicPr>
            <p:cNvPr id="68" name="그림 67" descr="C:\Users\이미선\AppData\Local\Microsoft\Windows\INetCache\Content.Word\오른쪽드론.pn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1661241" y="4858954"/>
              <a:ext cx="711313" cy="659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그림 68" descr="C:\Users\이미선\AppData\Local\Microsoft\Windows\INetCache\Content.Word\오른쪽드론.pn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1643042" y="3143248"/>
              <a:ext cx="711313" cy="659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3. </a:t>
            </a:r>
            <a:r>
              <a:rPr lang="ko-KR" altLang="en-US" dirty="0" smtClean="0"/>
              <a:t>거리 </a:t>
            </a:r>
            <a:r>
              <a:rPr lang="ko-KR" altLang="en-US" dirty="0"/>
              <a:t>제어하기</a:t>
            </a:r>
            <a:r>
              <a:rPr lang="en-US" altLang="ko-KR" dirty="0"/>
              <a:t>(2)</a:t>
            </a:r>
            <a:endParaRPr lang="ko-KR" altLang="en-US" dirty="0"/>
          </a:p>
        </p:txBody>
      </p:sp>
      <p:sp>
        <p:nvSpPr>
          <p:cNvPr id="40" name="타원 39"/>
          <p:cNvSpPr/>
          <p:nvPr/>
        </p:nvSpPr>
        <p:spPr>
          <a:xfrm>
            <a:off x="571472" y="1504360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688896" y="1439369"/>
            <a:ext cx="51689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주요블록  </a:t>
            </a:r>
            <a:r>
              <a:rPr lang="en-US" altLang="ko-KR" sz="1600" dirty="0">
                <a:latin typeface="+mn-ea"/>
              </a:rPr>
              <a:t>: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거리제어 구간</a:t>
            </a:r>
            <a:r>
              <a:rPr lang="en-US" altLang="ko-KR" sz="1600" dirty="0">
                <a:latin typeface="+mn-ea"/>
              </a:rPr>
              <a:t>: 0~1,000cm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용 도 </a:t>
            </a:r>
            <a:r>
              <a:rPr lang="en-US" altLang="ko-KR" sz="1600" dirty="0">
                <a:latin typeface="+mn-ea"/>
              </a:rPr>
              <a:t>: </a:t>
            </a:r>
            <a:r>
              <a:rPr lang="ko-KR" altLang="en-US" sz="1600" dirty="0">
                <a:latin typeface="+mn-ea"/>
              </a:rPr>
              <a:t>드론을 지정한 </a:t>
            </a:r>
            <a:r>
              <a:rPr lang="ko-KR" altLang="en-US" sz="1600" dirty="0" smtClean="0">
                <a:latin typeface="+mn-ea"/>
              </a:rPr>
              <a:t>거리만큼 지정 속도로 </a:t>
            </a:r>
            <a:r>
              <a:rPr lang="ko-KR" altLang="en-US" sz="1600" dirty="0">
                <a:latin typeface="+mn-ea"/>
              </a:rPr>
              <a:t>비행</a:t>
            </a:r>
          </a:p>
        </p:txBody>
      </p:sp>
      <p:sp>
        <p:nvSpPr>
          <p:cNvPr id="42" name="타원 41"/>
          <p:cNvSpPr/>
          <p:nvPr/>
        </p:nvSpPr>
        <p:spPr>
          <a:xfrm>
            <a:off x="571472" y="2022699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2" name="Picture 4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2915207"/>
            <a:ext cx="5929354" cy="3942793"/>
          </a:xfrm>
          <a:prstGeom prst="rect">
            <a:avLst/>
          </a:prstGeom>
          <a:noFill/>
        </p:spPr>
      </p:pic>
      <p:pic>
        <p:nvPicPr>
          <p:cNvPr id="33" name="Picture 2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428736"/>
            <a:ext cx="3619500" cy="561975"/>
          </a:xfrm>
          <a:prstGeom prst="rect">
            <a:avLst/>
          </a:prstGeom>
          <a:noFill/>
        </p:spPr>
      </p:pic>
      <p:sp>
        <p:nvSpPr>
          <p:cNvPr id="34" name="타원 33"/>
          <p:cNvSpPr/>
          <p:nvPr/>
        </p:nvSpPr>
        <p:spPr>
          <a:xfrm>
            <a:off x="5072066" y="785794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6" name="그룹 69"/>
          <p:cNvGrpSpPr/>
          <p:nvPr/>
        </p:nvGrpSpPr>
        <p:grpSpPr>
          <a:xfrm>
            <a:off x="5764684" y="1359185"/>
            <a:ext cx="2362136" cy="3555194"/>
            <a:chOff x="1232613" y="3017078"/>
            <a:chExt cx="1803658" cy="2714644"/>
          </a:xfrm>
        </p:grpSpPr>
        <p:sp>
          <p:nvSpPr>
            <p:cNvPr id="38" name="타원 37"/>
            <p:cNvSpPr/>
            <p:nvPr/>
          </p:nvSpPr>
          <p:spPr>
            <a:xfrm>
              <a:off x="1232613" y="3017078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9" name="직선 연결선 38"/>
            <p:cNvCxnSpPr/>
            <p:nvPr/>
          </p:nvCxnSpPr>
          <p:spPr>
            <a:xfrm>
              <a:off x="1317677" y="5513530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화살표 연결선 42"/>
            <p:cNvCxnSpPr/>
            <p:nvPr/>
          </p:nvCxnSpPr>
          <p:spPr>
            <a:xfrm rot="5400000" flipH="1" flipV="1">
              <a:off x="1378022" y="4260872"/>
              <a:ext cx="1291504" cy="13755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2089869" y="4160086"/>
              <a:ext cx="946402" cy="634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>
                  <a:solidFill>
                    <a:srgbClr val="C00000"/>
                  </a:solidFill>
                </a:rPr>
                <a:t>140cm</a:t>
              </a:r>
              <a:r>
                <a:rPr lang="ko-KR" altLang="en-US" sz="1600" b="1" dirty="0">
                  <a:solidFill>
                    <a:srgbClr val="C00000"/>
                  </a:solidFill>
                </a:rPr>
                <a:t>까지</a:t>
              </a:r>
              <a:endParaRPr lang="en-US" altLang="ko-KR" sz="1600" b="1" dirty="0">
                <a:solidFill>
                  <a:srgbClr val="C00000"/>
                </a:solidFill>
              </a:endParaRPr>
            </a:p>
            <a:p>
              <a:r>
                <a:rPr lang="en-US" altLang="ko-KR" sz="1600" b="1" dirty="0" smtClean="0">
                  <a:solidFill>
                    <a:srgbClr val="C00000"/>
                  </a:solidFill>
                </a:rPr>
                <a:t>70cm/s</a:t>
              </a:r>
              <a:r>
                <a:rPr lang="ko-KR" altLang="en-US" sz="1600" b="1" dirty="0" smtClean="0">
                  <a:solidFill>
                    <a:srgbClr val="C00000"/>
                  </a:solidFill>
                </a:rPr>
                <a:t>로</a:t>
              </a:r>
              <a:endParaRPr lang="en-US" altLang="ko-KR" sz="1600" b="1" dirty="0" smtClean="0">
                <a:solidFill>
                  <a:srgbClr val="C00000"/>
                </a:solidFill>
              </a:endParaRPr>
            </a:p>
            <a:p>
              <a:r>
                <a:rPr lang="ko-KR" altLang="en-US" sz="1600" b="1" dirty="0" smtClean="0">
                  <a:solidFill>
                    <a:srgbClr val="C00000"/>
                  </a:solidFill>
                </a:rPr>
                <a:t>직진 </a:t>
              </a:r>
              <a:r>
                <a:rPr lang="ko-KR" altLang="en-US" sz="1600" b="1" dirty="0">
                  <a:solidFill>
                    <a:srgbClr val="C00000"/>
                  </a:solidFill>
                </a:rPr>
                <a:t>비행</a:t>
              </a:r>
              <a:endParaRPr lang="en-US" altLang="ko-KR" sz="1600" b="1" dirty="0">
                <a:solidFill>
                  <a:srgbClr val="C00000"/>
                </a:solidFill>
              </a:endParaRPr>
            </a:p>
          </p:txBody>
        </p:sp>
        <p:pic>
          <p:nvPicPr>
            <p:cNvPr id="46" name="그림 45" descr="C:\Users\이미선\AppData\Local\Microsoft\Windows\INetCache\Content.Word\오른쪽드론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1661241" y="4804406"/>
              <a:ext cx="711313" cy="659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그림 46" descr="C:\Users\이미선\AppData\Local\Microsoft\Windows\INetCache\Content.Word\오른쪽드론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1643042" y="3143248"/>
              <a:ext cx="711313" cy="659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4. </a:t>
            </a:r>
            <a:r>
              <a:rPr lang="ko-KR" altLang="en-US" dirty="0" smtClean="0"/>
              <a:t>거리 </a:t>
            </a:r>
            <a:r>
              <a:rPr lang="ko-KR" altLang="en-US" dirty="0"/>
              <a:t>제어 </a:t>
            </a:r>
            <a:r>
              <a:rPr lang="en-US" altLang="ko-KR" dirty="0" err="1"/>
              <a:t>vs</a:t>
            </a:r>
            <a:r>
              <a:rPr lang="en-US" altLang="ko-KR" dirty="0"/>
              <a:t> </a:t>
            </a:r>
            <a:r>
              <a:rPr lang="ko-KR" altLang="en-US" dirty="0"/>
              <a:t>속도 제어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786182" y="3357562"/>
            <a:ext cx="10325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400" b="1" dirty="0"/>
              <a:t>VS</a:t>
            </a:r>
            <a:endParaRPr lang="ko-KR" altLang="en-US" sz="5400" b="1" dirty="0"/>
          </a:p>
        </p:txBody>
      </p:sp>
      <p:sp>
        <p:nvSpPr>
          <p:cNvPr id="24" name="직사각형 23"/>
          <p:cNvSpPr/>
          <p:nvPr/>
        </p:nvSpPr>
        <p:spPr>
          <a:xfrm>
            <a:off x="714348" y="1357298"/>
            <a:ext cx="7929618" cy="869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b="1" dirty="0" smtClean="0"/>
              <a:t> </a:t>
            </a:r>
            <a:r>
              <a:rPr lang="en-US" altLang="ko-KR" b="1" dirty="0" smtClean="0">
                <a:solidFill>
                  <a:srgbClr val="0070C0"/>
                </a:solidFill>
              </a:rPr>
              <a:t>[</a:t>
            </a:r>
            <a:r>
              <a:rPr lang="ko-KR" altLang="en-US" b="1" dirty="0" smtClean="0">
                <a:solidFill>
                  <a:srgbClr val="0070C0"/>
                </a:solidFill>
              </a:rPr>
              <a:t>거리 기준</a:t>
            </a:r>
            <a:r>
              <a:rPr lang="en-US" altLang="ko-KR" b="1" dirty="0" smtClean="0">
                <a:solidFill>
                  <a:srgbClr val="0070C0"/>
                </a:solidFill>
              </a:rPr>
              <a:t>] 140cm</a:t>
            </a:r>
            <a:r>
              <a:rPr lang="ko-KR" altLang="en-US" b="1" dirty="0" smtClean="0">
                <a:solidFill>
                  <a:srgbClr val="0070C0"/>
                </a:solidFill>
              </a:rPr>
              <a:t>까지 </a:t>
            </a:r>
            <a:r>
              <a:rPr lang="en-US" altLang="ko-KR" b="1" dirty="0" smtClean="0">
                <a:solidFill>
                  <a:srgbClr val="0070C0"/>
                </a:solidFill>
              </a:rPr>
              <a:t>70cm/s </a:t>
            </a:r>
            <a:r>
              <a:rPr lang="ko-KR" altLang="en-US" b="1" dirty="0" smtClean="0">
                <a:solidFill>
                  <a:srgbClr val="0070C0"/>
                </a:solidFill>
              </a:rPr>
              <a:t>속도로 비행</a:t>
            </a:r>
            <a:endParaRPr lang="en-US" altLang="ko-KR" b="1" dirty="0" smtClean="0">
              <a:solidFill>
                <a:srgbClr val="0070C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b="1" dirty="0" smtClean="0">
                <a:solidFill>
                  <a:srgbClr val="0070C0"/>
                </a:solidFill>
              </a:rPr>
              <a:t> [</a:t>
            </a:r>
            <a:r>
              <a:rPr lang="ko-KR" altLang="en-US" b="1" dirty="0" smtClean="0">
                <a:solidFill>
                  <a:srgbClr val="0070C0"/>
                </a:solidFill>
              </a:rPr>
              <a:t>속도 기준</a:t>
            </a:r>
            <a:r>
              <a:rPr lang="en-US" altLang="ko-KR" b="1" dirty="0" smtClean="0">
                <a:solidFill>
                  <a:srgbClr val="0070C0"/>
                </a:solidFill>
              </a:rPr>
              <a:t>] 70cm/s</a:t>
            </a:r>
            <a:r>
              <a:rPr lang="ko-KR" altLang="en-US" b="1" dirty="0" smtClean="0">
                <a:solidFill>
                  <a:srgbClr val="0070C0"/>
                </a:solidFill>
              </a:rPr>
              <a:t>로 </a:t>
            </a:r>
            <a:r>
              <a:rPr lang="en-US" altLang="ko-KR" b="1" dirty="0" smtClean="0">
                <a:solidFill>
                  <a:srgbClr val="0070C0"/>
                </a:solidFill>
              </a:rPr>
              <a:t>2</a:t>
            </a:r>
            <a:r>
              <a:rPr lang="ko-KR" altLang="en-US" b="1" dirty="0" smtClean="0">
                <a:solidFill>
                  <a:srgbClr val="0070C0"/>
                </a:solidFill>
              </a:rPr>
              <a:t>초동안 직진</a:t>
            </a:r>
            <a:r>
              <a:rPr lang="en-US" altLang="ko-KR" b="1" dirty="0" smtClean="0">
                <a:solidFill>
                  <a:srgbClr val="0070C0"/>
                </a:solidFill>
              </a:rPr>
              <a:t>, </a:t>
            </a:r>
            <a:r>
              <a:rPr lang="ko-KR" altLang="en-US" b="1" dirty="0" smtClean="0">
                <a:solidFill>
                  <a:srgbClr val="0070C0"/>
                </a:solidFill>
              </a:rPr>
              <a:t>즉 산술식으로는 </a:t>
            </a:r>
            <a:r>
              <a:rPr lang="en-US" altLang="ko-KR" b="1" dirty="0" smtClean="0">
                <a:solidFill>
                  <a:srgbClr val="0070C0"/>
                </a:solidFill>
              </a:rPr>
              <a:t>140cm</a:t>
            </a:r>
            <a:r>
              <a:rPr lang="ko-KR" altLang="en-US" b="1" dirty="0" smtClean="0">
                <a:solidFill>
                  <a:srgbClr val="0070C0"/>
                </a:solidFill>
              </a:rPr>
              <a:t>까지 비행</a:t>
            </a:r>
            <a:r>
              <a:rPr lang="en-US" altLang="ko-KR" b="1" dirty="0" smtClean="0">
                <a:solidFill>
                  <a:srgbClr val="0070C0"/>
                </a:solidFill>
              </a:rPr>
              <a:t>    </a:t>
            </a:r>
            <a:endParaRPr lang="ko-KR" altLang="en-US" b="1" dirty="0"/>
          </a:p>
        </p:txBody>
      </p:sp>
      <p:pic>
        <p:nvPicPr>
          <p:cNvPr id="8" name="Picture 2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428868"/>
            <a:ext cx="4941862" cy="3286148"/>
          </a:xfrm>
          <a:prstGeom prst="rect">
            <a:avLst/>
          </a:prstGeom>
          <a:noFill/>
        </p:spPr>
      </p:pic>
      <p:pic>
        <p:nvPicPr>
          <p:cNvPr id="9" name="Picture 4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76474" y="3143247"/>
            <a:ext cx="3824682" cy="3429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4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3286124"/>
            <a:ext cx="6215106" cy="3234392"/>
          </a:xfrm>
          <a:prstGeom prst="rect">
            <a:avLst/>
          </a:prstGeom>
          <a:noFill/>
        </p:spPr>
      </p:pic>
      <p:pic>
        <p:nvPicPr>
          <p:cNvPr id="65" name="Picture 2" descr="C:\Users\이미선\AppData\Local\Packages\Microsoft.Windows.Photos_8wekyb3d8bbwe\TempState\ShareServiceTempFolder\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594862"/>
            <a:ext cx="3629025" cy="561975"/>
          </a:xfrm>
          <a:prstGeom prst="rect">
            <a:avLst/>
          </a:prstGeom>
          <a:noFill/>
        </p:spPr>
      </p:pic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5. </a:t>
            </a:r>
            <a:r>
              <a:rPr lang="ko-KR" altLang="en-US" dirty="0" smtClean="0"/>
              <a:t>회전 </a:t>
            </a:r>
            <a:r>
              <a:rPr lang="ko-KR" altLang="en-US" dirty="0"/>
              <a:t>제어하기</a:t>
            </a:r>
          </a:p>
        </p:txBody>
      </p:sp>
      <p:sp>
        <p:nvSpPr>
          <p:cNvPr id="40" name="타원 39"/>
          <p:cNvSpPr/>
          <p:nvPr/>
        </p:nvSpPr>
        <p:spPr>
          <a:xfrm>
            <a:off x="571472" y="1670486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688896" y="1605495"/>
            <a:ext cx="4294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주요블록  </a:t>
            </a:r>
            <a:r>
              <a:rPr lang="en-US" altLang="ko-KR" sz="1600" dirty="0">
                <a:latin typeface="+mn-ea"/>
              </a:rPr>
              <a:t>: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회전 각도 제어 구간</a:t>
            </a:r>
            <a:r>
              <a:rPr lang="en-US" altLang="ko-KR" sz="1600" dirty="0">
                <a:latin typeface="+mn-ea"/>
              </a:rPr>
              <a:t>: -180~180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용 도 </a:t>
            </a:r>
            <a:r>
              <a:rPr lang="en-US" altLang="ko-KR" sz="1600" dirty="0">
                <a:latin typeface="+mn-ea"/>
              </a:rPr>
              <a:t>: </a:t>
            </a:r>
            <a:r>
              <a:rPr lang="ko-KR" altLang="en-US" sz="1600" dirty="0">
                <a:latin typeface="+mn-ea"/>
              </a:rPr>
              <a:t>드론 정면 기준으로 지정 각도로 회전</a:t>
            </a:r>
          </a:p>
        </p:txBody>
      </p:sp>
      <p:sp>
        <p:nvSpPr>
          <p:cNvPr id="42" name="타원 41"/>
          <p:cNvSpPr/>
          <p:nvPr/>
        </p:nvSpPr>
        <p:spPr>
          <a:xfrm>
            <a:off x="571472" y="2188825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61"/>
          <p:cNvSpPr/>
          <p:nvPr/>
        </p:nvSpPr>
        <p:spPr>
          <a:xfrm>
            <a:off x="588552" y="2681251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7" name="그룹 66"/>
          <p:cNvGrpSpPr/>
          <p:nvPr/>
        </p:nvGrpSpPr>
        <p:grpSpPr>
          <a:xfrm>
            <a:off x="5000628" y="1544300"/>
            <a:ext cx="3506141" cy="3242022"/>
            <a:chOff x="857224" y="2928934"/>
            <a:chExt cx="3868500" cy="3577084"/>
          </a:xfrm>
        </p:grpSpPr>
        <p:sp>
          <p:nvSpPr>
            <p:cNvPr id="36" name="타원 35"/>
            <p:cNvSpPr/>
            <p:nvPr/>
          </p:nvSpPr>
          <p:spPr>
            <a:xfrm>
              <a:off x="1516160" y="2928934"/>
              <a:ext cx="1976809" cy="357708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7" name="그림 36" descr="C:\Users\이미선\AppData\Local\Microsoft\Windows\INetCache\Content.Word\오른쪽드론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1763848" y="4097098"/>
              <a:ext cx="1325245" cy="1228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Box 37"/>
            <p:cNvSpPr txBox="1"/>
            <p:nvPr/>
          </p:nvSpPr>
          <p:spPr>
            <a:xfrm>
              <a:off x="3143240" y="5143512"/>
              <a:ext cx="15824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dirty="0"/>
                <a:t>시계방향으로 </a:t>
              </a:r>
              <a:endParaRPr lang="en-US" altLang="ko-KR" sz="1600" dirty="0"/>
            </a:p>
            <a:p>
              <a:r>
                <a:rPr lang="ko-KR" altLang="en-US" sz="1600" dirty="0"/>
                <a:t>각속도</a:t>
              </a:r>
              <a:r>
                <a:rPr lang="en-US" altLang="ko-KR" sz="1600" dirty="0"/>
                <a:t>70</a:t>
              </a:r>
              <a:r>
                <a:rPr lang="ko-KR" altLang="en-US" sz="1600" dirty="0"/>
                <a:t>으로 </a:t>
              </a:r>
              <a:endParaRPr lang="en-US" altLang="ko-KR" sz="1600" dirty="0"/>
            </a:p>
            <a:p>
              <a:r>
                <a:rPr lang="en-US" altLang="ko-KR" sz="1600" dirty="0"/>
                <a:t>90</a:t>
              </a:r>
              <a:r>
                <a:rPr lang="ko-KR" altLang="en-US" sz="1600" dirty="0"/>
                <a:t>도 동체 회전</a:t>
              </a:r>
              <a:endParaRPr lang="en-US" altLang="ko-KR" sz="1600" dirty="0"/>
            </a:p>
          </p:txBody>
        </p:sp>
        <p:grpSp>
          <p:nvGrpSpPr>
            <p:cNvPr id="5" name="그룹 38"/>
            <p:cNvGrpSpPr/>
            <p:nvPr/>
          </p:nvGrpSpPr>
          <p:grpSpPr>
            <a:xfrm>
              <a:off x="972885" y="3055926"/>
              <a:ext cx="3294682" cy="2631748"/>
              <a:chOff x="3873965" y="2286778"/>
              <a:chExt cx="2500330" cy="1997230"/>
            </a:xfrm>
          </p:grpSpPr>
          <p:cxnSp>
            <p:nvCxnSpPr>
              <p:cNvPr id="43" name="직선 연결선 42"/>
              <p:cNvCxnSpPr/>
              <p:nvPr/>
            </p:nvCxnSpPr>
            <p:spPr>
              <a:xfrm rot="16200000" flipH="1">
                <a:off x="3978914" y="3280388"/>
                <a:ext cx="1997230" cy="10010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직선 연결선 44"/>
              <p:cNvCxnSpPr/>
              <p:nvPr/>
            </p:nvCxnSpPr>
            <p:spPr>
              <a:xfrm>
                <a:off x="3873965" y="3535355"/>
                <a:ext cx="2500330" cy="1588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6" name="Picture 12" descr="circle arrow png에 대한 이미지 검색결과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 b="72297"/>
            <a:stretch>
              <a:fillRect/>
            </a:stretch>
          </p:blipFill>
          <p:spPr bwMode="auto">
            <a:xfrm rot="3087596">
              <a:off x="2163909" y="3765337"/>
              <a:ext cx="1818734" cy="503848"/>
            </a:xfrm>
            <a:prstGeom prst="rect">
              <a:avLst/>
            </a:prstGeom>
            <a:noFill/>
          </p:spPr>
        </p:pic>
        <p:sp>
          <p:nvSpPr>
            <p:cNvPr id="47" name="TextBox 46"/>
            <p:cNvSpPr txBox="1"/>
            <p:nvPr/>
          </p:nvSpPr>
          <p:spPr>
            <a:xfrm>
              <a:off x="2457498" y="3054880"/>
              <a:ext cx="401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solidFill>
                    <a:srgbClr val="FF0000"/>
                  </a:solidFill>
                </a:rPr>
                <a:t>0°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869505" y="4404564"/>
              <a:ext cx="5277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solidFill>
                    <a:srgbClr val="FF0000"/>
                  </a:solidFill>
                </a:rPr>
                <a:t>90°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724256" y="5687672"/>
              <a:ext cx="15637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solidFill>
                    <a:srgbClr val="FF0000"/>
                  </a:solidFill>
                </a:rPr>
                <a:t>-180°/180°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57224" y="4404564"/>
              <a:ext cx="6222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solidFill>
                    <a:srgbClr val="FF0000"/>
                  </a:solidFill>
                </a:rPr>
                <a:t>-90°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3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5183144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3900" b="1" dirty="0" smtClean="0">
                <a:latin typeface="Calibri" pitchFamily="34" charset="0"/>
                <a:cs typeface="Tahoma" pitchFamily="34" charset="0"/>
              </a:rPr>
              <a:t>USB</a:t>
            </a: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동글</a:t>
            </a:r>
            <a:r>
              <a:rPr lang="en-US" altLang="ko-KR" sz="3900" b="1" dirty="0" smtClean="0">
                <a:latin typeface="Calibri" pitchFamily="34" charset="0"/>
                <a:cs typeface="Tahoma" pitchFamily="34" charset="0"/>
              </a:rPr>
              <a:t>-</a:t>
            </a: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드론 페어링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143380"/>
            <a:ext cx="420052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4"/>
          <a:srcRect t="43687" r="54522" b="44036"/>
          <a:stretch>
            <a:fillRect/>
          </a:stretch>
        </p:blipFill>
        <p:spPr bwMode="auto">
          <a:xfrm>
            <a:off x="357158" y="2428868"/>
            <a:ext cx="342902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6293484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USB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동글 연결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최초 연결 시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1785926"/>
            <a:ext cx="1785950" cy="2174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785926"/>
            <a:ext cx="2428892" cy="40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81716" y="1785926"/>
            <a:ext cx="27622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USB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동글 연결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</a:t>
            </a:r>
            <a:r>
              <a:rPr lang="ko-KR" altLang="en-US" dirty="0" smtClean="0"/>
              <a:t>재연결 시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428736"/>
            <a:ext cx="7572428" cy="4981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3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5183144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엔트</a:t>
            </a: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리</a:t>
            </a: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 </a:t>
            </a: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연결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엔트리</a:t>
            </a:r>
            <a:r>
              <a:rPr lang="en-US" altLang="ko-KR" dirty="0" smtClean="0"/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설치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852577"/>
            <a:ext cx="6643734" cy="114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714488"/>
            <a:ext cx="841199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7365054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제이디코드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엔트리 연결</a:t>
            </a:r>
            <a:endParaRPr kumimoji="0" lang="ko-KR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928802"/>
            <a:ext cx="88677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1142976" y="5572140"/>
            <a:ext cx="7215238" cy="714380"/>
          </a:xfrm>
          <a:prstGeom prst="roundRect">
            <a:avLst>
              <a:gd name="adj" fmla="val 8355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1672" t="13733" r="51177" b="74093"/>
          <a:stretch>
            <a:fillRect/>
          </a:stretch>
        </p:blipFill>
        <p:spPr bwMode="auto">
          <a:xfrm>
            <a:off x="222337" y="1357298"/>
            <a:ext cx="328618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 l="18179" t="3550" r="45414" b="85478"/>
          <a:stretch>
            <a:fillRect/>
          </a:stretch>
        </p:blipFill>
        <p:spPr bwMode="auto">
          <a:xfrm>
            <a:off x="5236458" y="1321485"/>
            <a:ext cx="2786082" cy="35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48936"/>
          <a:stretch>
            <a:fillRect/>
          </a:stretch>
        </p:blipFill>
        <p:spPr bwMode="auto">
          <a:xfrm>
            <a:off x="495995" y="1997698"/>
            <a:ext cx="4000528" cy="3298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l="54694"/>
          <a:stretch>
            <a:fillRect/>
          </a:stretch>
        </p:blipFill>
        <p:spPr bwMode="auto">
          <a:xfrm>
            <a:off x="5068058" y="2000241"/>
            <a:ext cx="3575908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5429264"/>
            <a:ext cx="1094208" cy="107157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96026" y="1714488"/>
            <a:ext cx="42146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Yu Gothic"/>
                <a:ea typeface="Yu Gothic"/>
              </a:rPr>
              <a:t>※</a:t>
            </a:r>
            <a:r>
              <a:rPr lang="ko-KR" altLang="en-US" sz="1200" b="1" dirty="0" smtClean="0">
                <a:solidFill>
                  <a:srgbClr val="FF0000"/>
                </a:solidFill>
                <a:latin typeface="+mn-ea"/>
              </a:rPr>
              <a:t>연결 성공화면은 닫지 않고 엔트리 코딩창으로 이동한다</a:t>
            </a:r>
            <a:r>
              <a:rPr lang="en-US" altLang="ko-KR" sz="1200" b="1" dirty="0" smtClean="0">
                <a:solidFill>
                  <a:srgbClr val="FF0000"/>
                </a:solidFill>
                <a:latin typeface="+mn-ea"/>
              </a:rPr>
              <a:t>.</a:t>
            </a:r>
            <a:endParaRPr lang="ko-KR" altLang="en-US" sz="12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39496" y="1723241"/>
            <a:ext cx="26997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latin typeface="Yu Gothic"/>
                <a:ea typeface="Yu Gothic"/>
              </a:rPr>
              <a:t>※</a:t>
            </a:r>
            <a:r>
              <a:rPr lang="ko-KR" altLang="en-US" sz="1200" b="1" dirty="0" smtClean="0">
                <a:solidFill>
                  <a:srgbClr val="FF0000"/>
                </a:solidFill>
                <a:latin typeface="+mn-ea"/>
              </a:rPr>
              <a:t>제이디코드 관련 블록을 확인한다</a:t>
            </a:r>
            <a:r>
              <a:rPr lang="en-US" altLang="ko-KR" sz="1200" b="1" dirty="0" smtClean="0">
                <a:solidFill>
                  <a:srgbClr val="FF0000"/>
                </a:solidFill>
                <a:latin typeface="+mn-ea"/>
              </a:rPr>
              <a:t>.</a:t>
            </a:r>
            <a:endParaRPr lang="ko-KR" altLang="en-US" sz="12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85918" y="5733652"/>
            <a:ext cx="6333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rgbClr val="FFFF00"/>
                </a:solidFill>
                <a:latin typeface="+mn-ea"/>
              </a:rPr>
              <a:t>제이디코드</a:t>
            </a:r>
            <a:r>
              <a:rPr lang="en-US" altLang="ko-KR" sz="1600" b="1" dirty="0" smtClean="0">
                <a:solidFill>
                  <a:srgbClr val="FFFF00"/>
                </a:solidFill>
                <a:latin typeface="+mn-ea"/>
              </a:rPr>
              <a:t>-</a:t>
            </a:r>
            <a:r>
              <a:rPr lang="ko-KR" altLang="en-US" sz="1600" b="1" dirty="0" smtClean="0">
                <a:solidFill>
                  <a:srgbClr val="FFFF00"/>
                </a:solidFill>
                <a:latin typeface="+mn-ea"/>
              </a:rPr>
              <a:t>엔트리가 정상 연결되면 </a:t>
            </a:r>
            <a:r>
              <a:rPr lang="ko-KR" altLang="en-US" sz="1600" b="1" u="sng" dirty="0" smtClean="0">
                <a:solidFill>
                  <a:srgbClr val="FFFF00"/>
                </a:solidFill>
                <a:latin typeface="+mn-ea"/>
              </a:rPr>
              <a:t>제이디코드 </a:t>
            </a:r>
            <a:r>
              <a:rPr lang="en-US" altLang="ko-KR" sz="1600" b="1" u="sng" dirty="0" smtClean="0">
                <a:solidFill>
                  <a:srgbClr val="FFFF00"/>
                </a:solidFill>
                <a:latin typeface="+mn-ea"/>
              </a:rPr>
              <a:t>LED</a:t>
            </a:r>
            <a:r>
              <a:rPr lang="ko-KR" altLang="en-US" sz="1600" b="1" u="sng" dirty="0" smtClean="0">
                <a:solidFill>
                  <a:srgbClr val="FFFF00"/>
                </a:solidFill>
                <a:latin typeface="+mn-ea"/>
              </a:rPr>
              <a:t>점멸이 멈춘다</a:t>
            </a:r>
            <a:r>
              <a:rPr lang="en-US" altLang="ko-KR" sz="1600" b="1" dirty="0" smtClean="0">
                <a:solidFill>
                  <a:srgbClr val="FFFF00"/>
                </a:solidFill>
                <a:latin typeface="+mn-ea"/>
              </a:rPr>
              <a:t>.</a:t>
            </a:r>
            <a:endParaRPr lang="ko-KR" altLang="en-US" sz="1600" b="1" dirty="0">
              <a:solidFill>
                <a:srgbClr val="FFFF0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3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4254450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기초 자율비행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23416</TotalTime>
  <Words>293</Words>
  <Application>Microsoft Office PowerPoint</Application>
  <PresentationFormat>화면 슬라이드 쇼(4:3)</PresentationFormat>
  <Paragraphs>96</Paragraphs>
  <Slides>18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18</vt:i4>
      </vt:variant>
    </vt:vector>
  </HeadingPairs>
  <TitlesOfParts>
    <vt:vector size="22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4019</cp:revision>
  <cp:lastPrinted>2016-04-11T08:38:53Z</cp:lastPrinted>
  <dcterms:created xsi:type="dcterms:W3CDTF">2016-03-30T04:54:04Z</dcterms:created>
  <dcterms:modified xsi:type="dcterms:W3CDTF">2024-03-22T03:01:19Z</dcterms:modified>
</cp:coreProperties>
</file>