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4"/>
  </p:notesMasterIdLst>
  <p:handoutMasterIdLst>
    <p:handoutMasterId r:id="rId25"/>
  </p:handoutMasterIdLst>
  <p:sldIdLst>
    <p:sldId id="258" r:id="rId5"/>
    <p:sldId id="259" r:id="rId6"/>
    <p:sldId id="608" r:id="rId7"/>
    <p:sldId id="620" r:id="rId8"/>
    <p:sldId id="621" r:id="rId9"/>
    <p:sldId id="619" r:id="rId10"/>
    <p:sldId id="604" r:id="rId11"/>
    <p:sldId id="605" r:id="rId12"/>
    <p:sldId id="622" r:id="rId13"/>
    <p:sldId id="613" r:id="rId14"/>
    <p:sldId id="601" r:id="rId15"/>
    <p:sldId id="623" r:id="rId16"/>
    <p:sldId id="614" r:id="rId17"/>
    <p:sldId id="603" r:id="rId18"/>
    <p:sldId id="615" r:id="rId19"/>
    <p:sldId id="616" r:id="rId20"/>
    <p:sldId id="617" r:id="rId21"/>
    <p:sldId id="618" r:id="rId22"/>
    <p:sldId id="607" r:id="rId23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80" d="100"/>
          <a:sy n="80" d="100"/>
        </p:scale>
        <p:origin x="468" y="-57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hyperlink" Target="http://www.google.com/url?sa=i&amp;rct=j&amp;q=&amp;esrc=s&amp;source=images&amp;cd=&amp;cad=rja&amp;uact=8&amp;ved=2ahUKEwjfx-2mgP7gAhUB6bwKHSJhCasQjRx6BAgBEAU&amp;url=http://chittagongit.com/icon/circle-arrow-icon-29.html&amp;psig=AOvVaw2kp3bQEZJpHksmKoXchxfh&amp;ust=1552528018106107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코딩제어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기본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254450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기초 자율비행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857232" y="1454995"/>
            <a:ext cx="28568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 smtClean="0"/>
          </a:p>
          <a:p>
            <a:endParaRPr lang="en-US" altLang="ko-KR" sz="1600" b="1" dirty="0" smtClean="0"/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착륙하기</a:t>
            </a:r>
            <a:r>
              <a:rPr lang="en-US" altLang="ko-KR" sz="1600" b="1" dirty="0"/>
              <a:t> </a:t>
            </a:r>
            <a:endParaRPr lang="ko-KR" altLang="en-US" sz="1600" b="1" dirty="0"/>
          </a:p>
        </p:txBody>
      </p:sp>
      <p:sp>
        <p:nvSpPr>
          <p:cNvPr id="21" name="타원 20"/>
          <p:cNvSpPr/>
          <p:nvPr/>
        </p:nvSpPr>
        <p:spPr>
          <a:xfrm>
            <a:off x="739808" y="254403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grpSp>
        <p:nvGrpSpPr>
          <p:cNvPr id="23" name="그룹 22"/>
          <p:cNvGrpSpPr/>
          <p:nvPr/>
        </p:nvGrpSpPr>
        <p:grpSpPr>
          <a:xfrm>
            <a:off x="1214414" y="3118988"/>
            <a:ext cx="2143140" cy="3453283"/>
            <a:chOff x="1214414" y="3118989"/>
            <a:chExt cx="1643074" cy="2714644"/>
          </a:xfrm>
        </p:grpSpPr>
        <p:sp>
          <p:nvSpPr>
            <p:cNvPr id="24" name="타원 23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그림 25" descr="C:\Users\이미선\Dropbox\창업지원자료\기획\디자인\JDCode\앱디자인\jdcode\PNG파일\왼쪽조종\왼쪽드론_호버링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27" name="직선 화살표 연결선 26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428736"/>
            <a:ext cx="1285884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88" y="1857364"/>
            <a:ext cx="1334854" cy="56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571744"/>
            <a:ext cx="26305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이륙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착륙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286248" y="1571612"/>
            <a:ext cx="4286280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739808" y="1578304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857232" y="1454995"/>
            <a:ext cx="28568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/>
              <a:t>주요블록  </a:t>
            </a:r>
            <a:r>
              <a:rPr lang="en-US" altLang="ko-KR" sz="1600" b="1" dirty="0"/>
              <a:t>:</a:t>
            </a:r>
          </a:p>
          <a:p>
            <a:endParaRPr lang="en-US" altLang="ko-KR" sz="1600" b="1" dirty="0" smtClean="0"/>
          </a:p>
          <a:p>
            <a:endParaRPr lang="en-US" altLang="ko-KR" sz="1600" b="1" dirty="0" smtClean="0"/>
          </a:p>
          <a:p>
            <a:endParaRPr lang="en-US" altLang="ko-KR" sz="1600" b="1" dirty="0"/>
          </a:p>
          <a:p>
            <a:r>
              <a:rPr lang="ko-KR" altLang="en-US" sz="1600" b="1" dirty="0"/>
              <a:t>용 도 </a:t>
            </a:r>
            <a:r>
              <a:rPr lang="en-US" altLang="ko-KR" sz="1600" b="1" dirty="0"/>
              <a:t>: </a:t>
            </a:r>
            <a:r>
              <a:rPr lang="ko-KR" altLang="en-US" sz="1600" b="1" dirty="0"/>
              <a:t>제이디코드 착륙하기</a:t>
            </a:r>
            <a:r>
              <a:rPr lang="en-US" altLang="ko-KR" sz="1600" b="1" dirty="0"/>
              <a:t> </a:t>
            </a:r>
            <a:endParaRPr lang="ko-KR" altLang="en-US" sz="1600" b="1" dirty="0"/>
          </a:p>
        </p:txBody>
      </p:sp>
      <p:sp>
        <p:nvSpPr>
          <p:cNvPr id="21" name="타원 20"/>
          <p:cNvSpPr/>
          <p:nvPr/>
        </p:nvSpPr>
        <p:spPr>
          <a:xfrm>
            <a:off x="739808" y="254403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grpSp>
        <p:nvGrpSpPr>
          <p:cNvPr id="2" name="그룹 22"/>
          <p:cNvGrpSpPr/>
          <p:nvPr/>
        </p:nvGrpSpPr>
        <p:grpSpPr>
          <a:xfrm>
            <a:off x="1214414" y="3118988"/>
            <a:ext cx="2143140" cy="3453283"/>
            <a:chOff x="1214414" y="3118989"/>
            <a:chExt cx="1643074" cy="2714644"/>
          </a:xfrm>
        </p:grpSpPr>
        <p:sp>
          <p:nvSpPr>
            <p:cNvPr id="24" name="타원 23"/>
            <p:cNvSpPr/>
            <p:nvPr/>
          </p:nvSpPr>
          <p:spPr>
            <a:xfrm>
              <a:off x="1243320" y="3118989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그림 25" descr="C:\Users\이미선\Dropbox\창업지원자료\기획\디자인\JDCode\앱디자인\jdcode\PNG파일\왼쪽조종\왼쪽드론_호버링.png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4414" y="3571876"/>
              <a:ext cx="1643074" cy="727602"/>
            </a:xfrm>
            <a:prstGeom prst="rect">
              <a:avLst/>
            </a:prstGeom>
            <a:noFill/>
          </p:spPr>
        </p:pic>
        <p:cxnSp>
          <p:nvCxnSpPr>
            <p:cNvPr id="27" name="직선 화살표 연결선 26"/>
            <p:cNvCxnSpPr/>
            <p:nvPr/>
          </p:nvCxnSpPr>
          <p:spPr>
            <a:xfrm rot="5400000" flipH="1" flipV="1">
              <a:off x="1326185" y="5061441"/>
              <a:ext cx="1428760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1328384" y="5762195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62410" y="4904939"/>
              <a:ext cx="456193" cy="459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rgbClr val="C00000"/>
                  </a:solidFill>
                </a:rPr>
                <a:t>이륙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ko-KR" altLang="en-US" sz="1600" b="1" dirty="0">
                  <a:solidFill>
                    <a:srgbClr val="C00000"/>
                  </a:solidFill>
                </a:rPr>
                <a:t>착륙</a:t>
              </a: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428736"/>
            <a:ext cx="1285884" cy="52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88" y="1857364"/>
            <a:ext cx="1334854" cy="56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500306"/>
            <a:ext cx="2688326" cy="321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1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2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3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9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6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7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8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9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0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2" name="타원 41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타원 43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1612"/>
            <a:ext cx="1285884" cy="30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" name="그룹 45"/>
          <p:cNvGrpSpPr/>
          <p:nvPr/>
        </p:nvGrpSpPr>
        <p:grpSpPr>
          <a:xfrm>
            <a:off x="1285852" y="3000372"/>
            <a:ext cx="2152962" cy="3547637"/>
            <a:chOff x="1357290" y="3143248"/>
            <a:chExt cx="1647442" cy="2714644"/>
          </a:xfrm>
        </p:grpSpPr>
        <p:sp>
          <p:nvSpPr>
            <p:cNvPr id="47" name="타원 46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8" name="그림 47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49" name="직선 화살표 연결선 48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그림 50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52" name="직선 화살표 연결선 51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150Cm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071810"/>
            <a:ext cx="28479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높이제어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6" name="모서리가 둥근 직사각형 55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7" name="그룹 45"/>
          <p:cNvGrpSpPr/>
          <p:nvPr/>
        </p:nvGrpSpPr>
        <p:grpSpPr>
          <a:xfrm>
            <a:off x="4572000" y="1071546"/>
            <a:ext cx="652400" cy="1500198"/>
            <a:chOff x="9765149" y="1426965"/>
            <a:chExt cx="855319" cy="1966812"/>
          </a:xfrm>
        </p:grpSpPr>
        <p:grpSp>
          <p:nvGrpSpPr>
            <p:cNvPr id="6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6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2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6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75" name="타원 74"/>
          <p:cNvSpPr/>
          <p:nvPr/>
        </p:nvSpPr>
        <p:spPr>
          <a:xfrm>
            <a:off x="642910" y="1676142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760334" y="1500174"/>
            <a:ext cx="37785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주요블록  </a:t>
            </a:r>
            <a:r>
              <a:rPr lang="en-US" altLang="ko-KR" dirty="0"/>
              <a:t>:</a:t>
            </a:r>
          </a:p>
          <a:p>
            <a:endParaRPr lang="en-US" altLang="ko-KR" dirty="0"/>
          </a:p>
          <a:p>
            <a:r>
              <a:rPr lang="ko-KR" altLang="en-US" dirty="0"/>
              <a:t>높이제어 구간</a:t>
            </a:r>
            <a:r>
              <a:rPr lang="en-US" altLang="ko-KR" dirty="0"/>
              <a:t>: 50~150cm</a:t>
            </a:r>
          </a:p>
          <a:p>
            <a:endParaRPr lang="en-US" altLang="ko-KR" dirty="0"/>
          </a:p>
          <a:p>
            <a:r>
              <a:rPr lang="ko-KR" altLang="en-US" dirty="0"/>
              <a:t>용 도 </a:t>
            </a:r>
            <a:r>
              <a:rPr lang="en-US" altLang="ko-KR" dirty="0"/>
              <a:t>: </a:t>
            </a:r>
            <a:r>
              <a:rPr lang="ko-KR" altLang="en-US" dirty="0"/>
              <a:t>드론을 원하는 높이로 지정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7" name="타원 76"/>
          <p:cNvSpPr/>
          <p:nvPr/>
        </p:nvSpPr>
        <p:spPr>
          <a:xfrm>
            <a:off x="642910" y="2194481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77"/>
          <p:cNvSpPr/>
          <p:nvPr/>
        </p:nvSpPr>
        <p:spPr>
          <a:xfrm>
            <a:off x="659990" y="2686907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571612"/>
            <a:ext cx="1285884" cy="30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1" name="그룹 39"/>
          <p:cNvGrpSpPr/>
          <p:nvPr/>
        </p:nvGrpSpPr>
        <p:grpSpPr>
          <a:xfrm>
            <a:off x="1285852" y="3000372"/>
            <a:ext cx="2152962" cy="3547637"/>
            <a:chOff x="1357290" y="3143248"/>
            <a:chExt cx="1647442" cy="2714644"/>
          </a:xfrm>
        </p:grpSpPr>
        <p:sp>
          <p:nvSpPr>
            <p:cNvPr id="82" name="타원 81"/>
            <p:cNvSpPr/>
            <p:nvPr/>
          </p:nvSpPr>
          <p:spPr>
            <a:xfrm>
              <a:off x="1357290" y="314324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83" name="그림 82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1604" y="5041366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4" name="직선 화살표 연결선 83"/>
            <p:cNvCxnSpPr/>
            <p:nvPr/>
          </p:nvCxnSpPr>
          <p:spPr>
            <a:xfrm rot="5400000" flipH="1" flipV="1">
              <a:off x="1920535" y="5551660"/>
              <a:ext cx="468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직선 연결선 84"/>
            <p:cNvCxnSpPr/>
            <p:nvPr/>
          </p:nvCxnSpPr>
          <p:spPr>
            <a:xfrm>
              <a:off x="1442354" y="5786454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그림 85" descr="C:\Users\이미선\Dropbox\창업지원자료\기획\디자인\JDCode\앱디자인\jdcode\PNG파일\왼쪽조종\왼쪽드론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3781" y="3500438"/>
              <a:ext cx="1149104" cy="245022"/>
            </a:xfrm>
            <a:prstGeom prst="rect">
              <a:avLst/>
            </a:prstGeom>
            <a:noFill/>
          </p:spPr>
        </p:pic>
        <p:cxnSp>
          <p:nvCxnSpPr>
            <p:cNvPr id="87" name="직선 화살표 연결선 86"/>
            <p:cNvCxnSpPr/>
            <p:nvPr/>
          </p:nvCxnSpPr>
          <p:spPr>
            <a:xfrm rot="5400000" flipH="1" flipV="1">
              <a:off x="1614535" y="4391214"/>
              <a:ext cx="1080000" cy="1588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2285984" y="5453406"/>
              <a:ext cx="676110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>
                  <a:solidFill>
                    <a:srgbClr val="C00000"/>
                  </a:solidFill>
                </a:rPr>
                <a:t>50Cm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214546" y="4071942"/>
              <a:ext cx="790186" cy="3061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rgbClr val="C00000"/>
                  </a:solidFill>
                </a:rPr>
                <a:t>120Cm</a:t>
              </a:r>
              <a:endParaRPr lang="ko-KR" altLang="en-US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9190" y="2143116"/>
            <a:ext cx="3786214" cy="4000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31245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거리만큼 </a:t>
            </a:r>
            <a:endParaRPr lang="en-US" altLang="ko-KR" sz="1600" dirty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         </a:t>
            </a:r>
            <a:r>
              <a:rPr lang="ko-KR" altLang="en-US" sz="1600" dirty="0" smtClean="0">
                <a:latin typeface="+mn-ea"/>
              </a:rPr>
              <a:t>지정속도로 </a:t>
            </a:r>
            <a:r>
              <a:rPr lang="ko-KR" altLang="en-US" sz="1600" dirty="0">
                <a:latin typeface="+mn-ea"/>
              </a:rPr>
              <a:t>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69"/>
          <p:cNvGrpSpPr/>
          <p:nvPr/>
        </p:nvGrpSpPr>
        <p:grpSpPr>
          <a:xfrm>
            <a:off x="1209732" y="3071810"/>
            <a:ext cx="2222674" cy="3555194"/>
            <a:chOff x="1232613" y="3017078"/>
            <a:chExt cx="1697169" cy="2714644"/>
          </a:xfrm>
        </p:grpSpPr>
        <p:sp>
          <p:nvSpPr>
            <p:cNvPr id="64" name="타원 63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1317677" y="5568078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5400000" flipH="1" flipV="1">
              <a:off x="1378022" y="4369968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869" y="4160086"/>
              <a:ext cx="839913" cy="63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140cm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를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16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</a:rPr>
                <a:t>직진 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68" name="그림 67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61241" y="4858954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그림 68" descr="C:\Users\이미선\AppData\Local\Microsoft\Windows\INetCache\Content.Word\오른쪽드론.pn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1136"/>
          <a:stretch>
            <a:fillRect/>
          </a:stretch>
        </p:blipFill>
        <p:spPr bwMode="auto">
          <a:xfrm>
            <a:off x="1714480" y="1500174"/>
            <a:ext cx="2761595" cy="44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1136"/>
          <a:stretch>
            <a:fillRect/>
          </a:stretch>
        </p:blipFill>
        <p:spPr bwMode="auto">
          <a:xfrm>
            <a:off x="4714876" y="3500438"/>
            <a:ext cx="3981570" cy="6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1136"/>
          <a:stretch>
            <a:fillRect/>
          </a:stretch>
        </p:blipFill>
        <p:spPr bwMode="auto">
          <a:xfrm>
            <a:off x="1643042" y="1482861"/>
            <a:ext cx="2761595" cy="44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모서리가 둥근 직사각형 60"/>
          <p:cNvSpPr/>
          <p:nvPr/>
        </p:nvSpPr>
        <p:spPr>
          <a:xfrm>
            <a:off x="4643438" y="1571612"/>
            <a:ext cx="414340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3. </a:t>
            </a:r>
            <a:r>
              <a:rPr lang="ko-KR" altLang="en-US" dirty="0" smtClean="0"/>
              <a:t>거리 </a:t>
            </a:r>
            <a:r>
              <a:rPr lang="ko-KR" altLang="en-US" dirty="0"/>
              <a:t>제어하기</a:t>
            </a:r>
            <a:r>
              <a:rPr lang="en-US" altLang="ko-KR" dirty="0"/>
              <a:t>(2)</a:t>
            </a:r>
            <a:endParaRPr lang="ko-KR" altLang="en-US" dirty="0"/>
          </a:p>
        </p:txBody>
      </p:sp>
      <p:grpSp>
        <p:nvGrpSpPr>
          <p:cNvPr id="2" name="그룹 45"/>
          <p:cNvGrpSpPr/>
          <p:nvPr/>
        </p:nvGrpSpPr>
        <p:grpSpPr>
          <a:xfrm>
            <a:off x="477685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31245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거리제어 구간</a:t>
            </a:r>
            <a:r>
              <a:rPr lang="en-US" altLang="ko-KR" sz="1600" dirty="0">
                <a:latin typeface="+mn-ea"/>
              </a:rPr>
              <a:t>: 0~1,000cm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드론을 지정한 거리만큼 </a:t>
            </a:r>
            <a:endParaRPr lang="en-US" altLang="ko-KR" sz="1600" dirty="0">
              <a:latin typeface="+mn-ea"/>
            </a:endParaRPr>
          </a:p>
          <a:p>
            <a:r>
              <a:rPr lang="ko-KR" altLang="en-US" sz="1600" dirty="0" smtClean="0">
                <a:latin typeface="+mn-ea"/>
              </a:rPr>
              <a:t>          지정속도로 </a:t>
            </a:r>
            <a:r>
              <a:rPr lang="ko-KR" altLang="en-US" sz="1600" dirty="0">
                <a:latin typeface="+mn-ea"/>
              </a:rPr>
              <a:t>비행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69"/>
          <p:cNvGrpSpPr/>
          <p:nvPr/>
        </p:nvGrpSpPr>
        <p:grpSpPr>
          <a:xfrm>
            <a:off x="1281170" y="3088516"/>
            <a:ext cx="2362136" cy="3555194"/>
            <a:chOff x="1232613" y="3017078"/>
            <a:chExt cx="1803658" cy="2714644"/>
          </a:xfrm>
        </p:grpSpPr>
        <p:sp>
          <p:nvSpPr>
            <p:cNvPr id="64" name="타원 63"/>
            <p:cNvSpPr/>
            <p:nvPr/>
          </p:nvSpPr>
          <p:spPr>
            <a:xfrm>
              <a:off x="1232613" y="3017078"/>
              <a:ext cx="1500198" cy="2714644"/>
            </a:xfrm>
            <a:prstGeom prst="ellipse">
              <a:avLst/>
            </a:prstGeom>
            <a:gradFill flip="none" rotWithShape="1">
              <a:gsLst>
                <a:gs pos="88000">
                  <a:schemeClr val="accent1">
                    <a:tint val="66000"/>
                    <a:satMod val="160000"/>
                    <a:alpha val="46000"/>
                  </a:schemeClr>
                </a:gs>
                <a:gs pos="5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5" name="직선 연결선 64"/>
            <p:cNvCxnSpPr/>
            <p:nvPr/>
          </p:nvCxnSpPr>
          <p:spPr>
            <a:xfrm>
              <a:off x="1317677" y="5513530"/>
              <a:ext cx="150019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5400000" flipH="1" flipV="1">
              <a:off x="1378022" y="4260872"/>
              <a:ext cx="1291504" cy="13755"/>
            </a:xfrm>
            <a:prstGeom prst="straightConnector1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089869" y="4160086"/>
              <a:ext cx="946402" cy="634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140cm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까지</a:t>
              </a:r>
              <a:endParaRPr lang="en-US" altLang="ko-KR" sz="1600" b="1" dirty="0">
                <a:solidFill>
                  <a:srgbClr val="C00000"/>
                </a:solidFill>
              </a:endParaRPr>
            </a:p>
            <a:p>
              <a:r>
                <a:rPr lang="en-US" altLang="ko-KR" sz="1600" b="1" dirty="0" smtClean="0">
                  <a:solidFill>
                    <a:srgbClr val="C00000"/>
                  </a:solidFill>
                </a:rPr>
                <a:t>70cm/s</a:t>
              </a:r>
              <a:r>
                <a:rPr lang="ko-KR" altLang="en-US" sz="1600" b="1" dirty="0" smtClean="0">
                  <a:solidFill>
                    <a:srgbClr val="C00000"/>
                  </a:solidFill>
                </a:rPr>
                <a:t>로</a:t>
              </a:r>
              <a:endParaRPr lang="en-US" altLang="ko-KR" sz="1600" b="1" dirty="0" smtClean="0">
                <a:solidFill>
                  <a:srgbClr val="C00000"/>
                </a:solidFill>
              </a:endParaRPr>
            </a:p>
            <a:p>
              <a:r>
                <a:rPr lang="ko-KR" altLang="en-US" sz="1600" b="1" dirty="0" smtClean="0">
                  <a:solidFill>
                    <a:srgbClr val="C00000"/>
                  </a:solidFill>
                </a:rPr>
                <a:t>직진 </a:t>
              </a:r>
              <a:r>
                <a:rPr lang="ko-KR" altLang="en-US" sz="1600" b="1" dirty="0">
                  <a:solidFill>
                    <a:srgbClr val="C00000"/>
                  </a:solidFill>
                </a:rPr>
                <a:t>비행</a:t>
              </a:r>
              <a:endParaRPr lang="en-US" altLang="ko-KR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68" name="그림 67" descr="C:\Users\이미선\AppData\Local\Microsoft\Windows\INetCache\Content.Word\오른쪽드론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661241" y="4804406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그림 68" descr="C:\Users\이미선\AppData\Local\Microsoft\Windows\INetCache\Content.Word\오른쪽드론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643042" y="3143248"/>
              <a:ext cx="711313" cy="65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7" y="2703111"/>
            <a:ext cx="4137975" cy="322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모서리가 둥근 직사각형 60"/>
          <p:cNvSpPr/>
          <p:nvPr/>
        </p:nvSpPr>
        <p:spPr>
          <a:xfrm>
            <a:off x="714348" y="1571612"/>
            <a:ext cx="8072494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4. </a:t>
            </a:r>
            <a:r>
              <a:rPr lang="ko-KR" altLang="en-US" dirty="0" smtClean="0"/>
              <a:t>거리 </a:t>
            </a:r>
            <a:r>
              <a:rPr lang="ko-KR" altLang="en-US" dirty="0"/>
              <a:t>제어 </a:t>
            </a:r>
            <a:r>
              <a:rPr lang="en-US" altLang="ko-KR" dirty="0" err="1"/>
              <a:t>vs</a:t>
            </a:r>
            <a:r>
              <a:rPr lang="en-US" altLang="ko-KR" dirty="0"/>
              <a:t> </a:t>
            </a:r>
            <a:r>
              <a:rPr lang="ko-KR" altLang="en-US" dirty="0"/>
              <a:t>속도 제어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00496" y="3357562"/>
            <a:ext cx="1032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/>
              <a:t>VS</a:t>
            </a:r>
            <a:endParaRPr lang="ko-KR" altLang="en-US" sz="5400" b="1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62" y="2786058"/>
            <a:ext cx="3573452" cy="278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9" y="2643182"/>
            <a:ext cx="339343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928662" y="1643050"/>
            <a:ext cx="7929618" cy="86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0070C0"/>
                </a:solidFill>
              </a:rPr>
              <a:t>[</a:t>
            </a:r>
            <a:r>
              <a:rPr lang="ko-KR" altLang="en-US" b="1" dirty="0" smtClean="0">
                <a:solidFill>
                  <a:srgbClr val="0070C0"/>
                </a:solidFill>
              </a:rPr>
              <a:t>거리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140cm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</a:t>
            </a:r>
            <a:r>
              <a:rPr lang="en-US" altLang="ko-KR" b="1" dirty="0" smtClean="0">
                <a:solidFill>
                  <a:srgbClr val="0070C0"/>
                </a:solidFill>
              </a:rPr>
              <a:t>70cm/s </a:t>
            </a:r>
            <a:r>
              <a:rPr lang="ko-KR" altLang="en-US" b="1" dirty="0" smtClean="0">
                <a:solidFill>
                  <a:srgbClr val="0070C0"/>
                </a:solidFill>
              </a:rPr>
              <a:t>속도로 비행</a:t>
            </a:r>
            <a:endParaRPr lang="en-US" altLang="ko-KR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 [</a:t>
            </a:r>
            <a:r>
              <a:rPr lang="ko-KR" altLang="en-US" b="1" dirty="0" smtClean="0">
                <a:solidFill>
                  <a:srgbClr val="0070C0"/>
                </a:solidFill>
              </a:rPr>
              <a:t>속도 기준</a:t>
            </a:r>
            <a:r>
              <a:rPr lang="en-US" altLang="ko-KR" b="1" dirty="0" smtClean="0">
                <a:solidFill>
                  <a:srgbClr val="0070C0"/>
                </a:solidFill>
              </a:rPr>
              <a:t>] 70cm/s</a:t>
            </a:r>
            <a:r>
              <a:rPr lang="ko-KR" altLang="en-US" b="1" dirty="0" smtClean="0">
                <a:solidFill>
                  <a:srgbClr val="0070C0"/>
                </a:solidFill>
              </a:rPr>
              <a:t>로 </a:t>
            </a:r>
            <a:r>
              <a:rPr lang="en-US" altLang="ko-KR" b="1" dirty="0" smtClean="0">
                <a:solidFill>
                  <a:srgbClr val="0070C0"/>
                </a:solidFill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</a:rPr>
              <a:t>초동안 직진</a:t>
            </a:r>
            <a:r>
              <a:rPr lang="en-US" altLang="ko-KR" b="1" dirty="0" smtClean="0">
                <a:solidFill>
                  <a:srgbClr val="0070C0"/>
                </a:solidFill>
              </a:rPr>
              <a:t>, </a:t>
            </a:r>
            <a:r>
              <a:rPr lang="ko-KR" altLang="en-US" b="1" dirty="0" smtClean="0">
                <a:solidFill>
                  <a:srgbClr val="0070C0"/>
                </a:solidFill>
              </a:rPr>
              <a:t>즉 산술식으로는 </a:t>
            </a:r>
            <a:r>
              <a:rPr lang="en-US" altLang="ko-KR" b="1" dirty="0" smtClean="0">
                <a:solidFill>
                  <a:srgbClr val="0070C0"/>
                </a:solidFill>
              </a:rPr>
              <a:t>140cm</a:t>
            </a:r>
            <a:r>
              <a:rPr lang="ko-KR" altLang="en-US" b="1" dirty="0" smtClean="0">
                <a:solidFill>
                  <a:srgbClr val="0070C0"/>
                </a:solidFill>
              </a:rPr>
              <a:t>까지 비행</a:t>
            </a:r>
            <a:r>
              <a:rPr lang="en-US" altLang="ko-KR" b="1" dirty="0" smtClean="0">
                <a:solidFill>
                  <a:srgbClr val="0070C0"/>
                </a:solidFill>
              </a:rPr>
              <a:t>    </a:t>
            </a:r>
            <a:endParaRPr lang="ko-KR" altLang="en-US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2640"/>
          <a:stretch>
            <a:fillRect/>
          </a:stretch>
        </p:blipFill>
        <p:spPr bwMode="auto">
          <a:xfrm>
            <a:off x="1643042" y="1428736"/>
            <a:ext cx="3053975" cy="42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모서리가 둥근 직사각형 60"/>
          <p:cNvSpPr/>
          <p:nvPr/>
        </p:nvSpPr>
        <p:spPr>
          <a:xfrm>
            <a:off x="4929190" y="1571612"/>
            <a:ext cx="3857652" cy="492922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5. </a:t>
            </a:r>
            <a:r>
              <a:rPr lang="ko-KR" altLang="en-US" dirty="0" smtClean="0"/>
              <a:t>회전 </a:t>
            </a:r>
            <a:r>
              <a:rPr lang="ko-KR" altLang="en-US" dirty="0"/>
              <a:t>제어하기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5072066" y="1142984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40" name="타원 39"/>
          <p:cNvSpPr/>
          <p:nvPr/>
        </p:nvSpPr>
        <p:spPr>
          <a:xfrm>
            <a:off x="571472" y="1504360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688896" y="1439369"/>
            <a:ext cx="4294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n-ea"/>
              </a:rPr>
              <a:t>주요블록  </a:t>
            </a:r>
            <a:r>
              <a:rPr lang="en-US" altLang="ko-KR" sz="1600" dirty="0">
                <a:latin typeface="+mn-ea"/>
              </a:rPr>
              <a:t>: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회전 각도 제어 구간</a:t>
            </a:r>
            <a:r>
              <a:rPr lang="en-US" altLang="ko-KR" sz="1600" dirty="0">
                <a:latin typeface="+mn-ea"/>
              </a:rPr>
              <a:t>: -180~180</a:t>
            </a:r>
          </a:p>
          <a:p>
            <a:endParaRPr lang="en-US" altLang="ko-KR" sz="1600" dirty="0">
              <a:latin typeface="+mn-ea"/>
            </a:endParaRPr>
          </a:p>
          <a:p>
            <a:r>
              <a:rPr lang="ko-KR" altLang="en-US" sz="1600" dirty="0">
                <a:latin typeface="+mn-ea"/>
              </a:rPr>
              <a:t>용 도 </a:t>
            </a:r>
            <a:r>
              <a:rPr lang="en-US" altLang="ko-KR" sz="1600" dirty="0">
                <a:latin typeface="+mn-ea"/>
              </a:rPr>
              <a:t>: </a:t>
            </a:r>
            <a:r>
              <a:rPr lang="ko-KR" altLang="en-US" sz="1600" dirty="0">
                <a:latin typeface="+mn-ea"/>
              </a:rPr>
              <a:t>드론 정면 기준으로 지정 각도로 회전</a:t>
            </a:r>
          </a:p>
        </p:txBody>
      </p:sp>
      <p:sp>
        <p:nvSpPr>
          <p:cNvPr id="42" name="타원 41"/>
          <p:cNvSpPr/>
          <p:nvPr/>
        </p:nvSpPr>
        <p:spPr>
          <a:xfrm>
            <a:off x="571472" y="2022699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588552" y="2515125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/>
          <p:cNvSpPr/>
          <p:nvPr/>
        </p:nvSpPr>
        <p:spPr>
          <a:xfrm>
            <a:off x="1516160" y="2928934"/>
            <a:ext cx="1976809" cy="3577084"/>
          </a:xfrm>
          <a:prstGeom prst="ellipse">
            <a:avLst/>
          </a:prstGeom>
          <a:gradFill flip="none" rotWithShape="1">
            <a:gsLst>
              <a:gs pos="88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7" name="그림 36" descr="C:\Users\이미선\AppData\Local\Microsoft\Windows\INetCache\Content.Word\오른쪽드론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763848" y="4097098"/>
            <a:ext cx="1325245" cy="12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143240" y="5143512"/>
            <a:ext cx="1582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/>
              <a:t>시계방향으로 </a:t>
            </a:r>
            <a:endParaRPr lang="en-US" altLang="ko-KR" sz="1600" dirty="0"/>
          </a:p>
          <a:p>
            <a:r>
              <a:rPr lang="ko-KR" altLang="en-US" sz="1600" dirty="0"/>
              <a:t>각속도</a:t>
            </a:r>
            <a:r>
              <a:rPr lang="en-US" altLang="ko-KR" sz="1600" dirty="0"/>
              <a:t>70</a:t>
            </a:r>
            <a:r>
              <a:rPr lang="ko-KR" altLang="en-US" sz="1600" dirty="0"/>
              <a:t>으로 </a:t>
            </a:r>
            <a:endParaRPr lang="en-US" altLang="ko-KR" sz="1600" dirty="0"/>
          </a:p>
          <a:p>
            <a:r>
              <a:rPr lang="en-US" altLang="ko-KR" sz="1600" dirty="0"/>
              <a:t>90</a:t>
            </a:r>
            <a:r>
              <a:rPr lang="ko-KR" altLang="en-US" sz="1600" dirty="0"/>
              <a:t>도 동체 회전</a:t>
            </a:r>
            <a:endParaRPr lang="en-US" altLang="ko-KR" sz="1600" dirty="0"/>
          </a:p>
        </p:txBody>
      </p:sp>
      <p:grpSp>
        <p:nvGrpSpPr>
          <p:cNvPr id="5" name="그룹 38"/>
          <p:cNvGrpSpPr/>
          <p:nvPr/>
        </p:nvGrpSpPr>
        <p:grpSpPr>
          <a:xfrm>
            <a:off x="972885" y="3055926"/>
            <a:ext cx="3294682" cy="3294682"/>
            <a:chOff x="3873965" y="2286778"/>
            <a:chExt cx="2500330" cy="2500330"/>
          </a:xfrm>
        </p:grpSpPr>
        <p:cxnSp>
          <p:nvCxnSpPr>
            <p:cNvPr id="43" name="직선 연결선 42"/>
            <p:cNvCxnSpPr/>
            <p:nvPr/>
          </p:nvCxnSpPr>
          <p:spPr>
            <a:xfrm rot="5400000">
              <a:off x="3721565" y="3536149"/>
              <a:ext cx="2500330" cy="158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3873965" y="3535355"/>
              <a:ext cx="2500330" cy="1588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12" descr="circle arrow png에 대한 이미지 검색결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72297"/>
          <a:stretch>
            <a:fillRect/>
          </a:stretch>
        </p:blipFill>
        <p:spPr bwMode="auto">
          <a:xfrm rot="3087596">
            <a:off x="2163909" y="3765337"/>
            <a:ext cx="1818734" cy="503848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2457498" y="305488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0°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869505" y="440456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90°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798562" y="6185373"/>
            <a:ext cx="1563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-180°/180°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57224" y="440456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-90°</a:t>
            </a:r>
          </a:p>
        </p:txBody>
      </p: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9" y="2714620"/>
            <a:ext cx="3904771" cy="300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USB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동글</a:t>
            </a:r>
            <a:r>
              <a:rPr lang="en-US" altLang="ko-KR" sz="3900" b="1" dirty="0" smtClean="0">
                <a:latin typeface="Calibri" pitchFamily="34" charset="0"/>
                <a:cs typeface="Tahoma" pitchFamily="34" charset="0"/>
              </a:rPr>
              <a:t>-</a:t>
            </a: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드론 페어링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71942"/>
            <a:ext cx="48138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/>
          <a:srcRect t="43687" r="54522" b="44036"/>
          <a:stretch>
            <a:fillRect/>
          </a:stretch>
        </p:blipFill>
        <p:spPr bwMode="auto">
          <a:xfrm>
            <a:off x="357158" y="2428868"/>
            <a:ext cx="342902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629348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최초 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785926"/>
            <a:ext cx="1785950" cy="217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85926"/>
            <a:ext cx="2428892" cy="40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1716" y="1785926"/>
            <a:ext cx="27622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USB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동글 연결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lang="ko-KR" altLang="en-US" dirty="0" smtClean="0"/>
              <a:t>재연결 시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8099781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13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518314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스크래치 연결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err="1" smtClean="0"/>
              <a:t>JuniLink</a:t>
            </a:r>
            <a:r>
              <a:rPr lang="en-US" altLang="ko-KR" dirty="0" smtClean="0"/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설치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83986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그룹 11"/>
          <p:cNvGrpSpPr/>
          <p:nvPr/>
        </p:nvGrpSpPr>
        <p:grpSpPr>
          <a:xfrm>
            <a:off x="1785918" y="3286124"/>
            <a:ext cx="5533177" cy="2500330"/>
            <a:chOff x="2143108" y="3429000"/>
            <a:chExt cx="6481722" cy="292895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 t="12032" r="63814"/>
            <a:stretch>
              <a:fillRect/>
            </a:stretch>
          </p:blipFill>
          <p:spPr bwMode="auto">
            <a:xfrm>
              <a:off x="2143108" y="3429000"/>
              <a:ext cx="4491026" cy="1566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/>
            <a:srcRect l="48350" t="12032" b="11764"/>
            <a:stretch>
              <a:fillRect/>
            </a:stretch>
          </p:blipFill>
          <p:spPr bwMode="auto">
            <a:xfrm>
              <a:off x="2214546" y="5000636"/>
              <a:ext cx="6410284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7365054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 err="1" smtClean="0"/>
              <a:t>JuniLink</a:t>
            </a:r>
            <a:r>
              <a:rPr lang="en-US" altLang="ko-KR" dirty="0" smtClean="0"/>
              <a:t> </a:t>
            </a:r>
            <a:r>
              <a:rPr lang="ko-KR" altLang="en-US" dirty="0" smtClean="0"/>
              <a:t>실행</a:t>
            </a:r>
            <a:r>
              <a:rPr lang="ko-KR" altLang="en-US" sz="2800" dirty="0" smtClean="0"/>
              <a:t> </a:t>
            </a:r>
            <a:r>
              <a:rPr lang="en-US" altLang="ko-KR" sz="2800" dirty="0" smtClean="0"/>
              <a:t>(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COM </a:t>
            </a: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포트 연결</a:t>
            </a: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8329639" cy="543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스크래치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3.0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실행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14422"/>
            <a:ext cx="861060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스크래치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3.0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실행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78486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23311</TotalTime>
  <Words>285</Words>
  <Application>Microsoft Office PowerPoint</Application>
  <PresentationFormat>화면 슬라이드 쇼(4:3)</PresentationFormat>
  <Paragraphs>91</Paragraphs>
  <Slides>19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4002</cp:revision>
  <cp:lastPrinted>2016-04-11T08:38:53Z</cp:lastPrinted>
  <dcterms:created xsi:type="dcterms:W3CDTF">2016-03-30T04:54:04Z</dcterms:created>
  <dcterms:modified xsi:type="dcterms:W3CDTF">2024-03-18T06:20:27Z</dcterms:modified>
</cp:coreProperties>
</file>