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0"/>
  </p:notesMasterIdLst>
  <p:handoutMasterIdLst>
    <p:handoutMasterId r:id="rId21"/>
  </p:handoutMasterIdLst>
  <p:sldIdLst>
    <p:sldId id="258" r:id="rId5"/>
    <p:sldId id="612" r:id="rId6"/>
    <p:sldId id="616" r:id="rId7"/>
    <p:sldId id="617" r:id="rId8"/>
    <p:sldId id="615" r:id="rId9"/>
    <p:sldId id="592" r:id="rId10"/>
    <p:sldId id="598" r:id="rId11"/>
    <p:sldId id="608" r:id="rId12"/>
    <p:sldId id="609" r:id="rId13"/>
    <p:sldId id="618" r:id="rId14"/>
    <p:sldId id="619" r:id="rId15"/>
    <p:sldId id="610" r:id="rId16"/>
    <p:sldId id="613" r:id="rId17"/>
    <p:sldId id="601" r:id="rId18"/>
    <p:sldId id="607" r:id="rId19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FF"/>
    <a:srgbClr val="0066FF"/>
    <a:srgbClr val="FF9801"/>
    <a:srgbClr val="336600"/>
    <a:srgbClr val="009900"/>
    <a:srgbClr val="1555A6"/>
    <a:srgbClr val="FFC000"/>
    <a:srgbClr val="CC3399"/>
    <a:srgbClr val="E2A028"/>
    <a:srgbClr val="C877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60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7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5" name="그룹 4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3" name="직사각형 42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4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5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46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그룹 14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16" name="타원 15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" name="그룹 17"/>
            <p:cNvGrpSpPr/>
            <p:nvPr userDrawn="1"/>
          </p:nvGrpSpPr>
          <p:grpSpPr>
            <a:xfrm rot="5400000" flipV="1">
              <a:off x="9088452" y="542639"/>
              <a:ext cx="1054514" cy="558689"/>
              <a:chOff x="1038349" y="4530080"/>
              <a:chExt cx="1411288" cy="747713"/>
            </a:xfrm>
          </p:grpSpPr>
          <p:sp>
            <p:nvSpPr>
              <p:cNvPr id="18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23" name="직선 연결선 22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jpe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hyperlink" Target="https://www.google.com/url?sa=i&amp;rct=j&amp;q=&amp;esrc=s&amp;source=images&amp;cd=&amp;cad=rja&amp;uact=8&amp;ved=2ahUKEwjHktCd8vjeAhUP5LwKHcjGAFQQjRx6BAgBEAU&amp;url=https://pixabay.com/en/location-position-icon-mark-3324959/&amp;psig=AOvVaw1PdMHKZP3EPEADQtaA5woh&amp;ust=1543556500085791" TargetMode="Externa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kr/url?sa=i&amp;rct=j&amp;q=&amp;esrc=s&amp;source=images&amp;cd=&amp;cad=rja&amp;uact=8&amp;ved=0ahUKEwiGo83r0JvTAhWJvLwKHTDeCJ8QjRwIBw&amp;url=http://blog.hyundai-mnsoft.com/548&amp;bvm=bv.152180690,d.dGc&amp;psig=AFQjCNF2DFrS_XKogihGgVxO7MrHGoaahw&amp;ust=1491973556042898" TargetMode="External"/><Relationship Id="rId3" Type="http://schemas.openxmlformats.org/officeDocument/2006/relationships/image" Target="../media/image46.png"/><Relationship Id="rId7" Type="http://schemas.openxmlformats.org/officeDocument/2006/relationships/image" Target="../media/image49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kr/url?sa=i&amp;rct=j&amp;q=&amp;esrc=s&amp;source=images&amp;cd=&amp;cad=rja&amp;uact=8&amp;ved=0ahUKEwjs-se90JvTAhUCbrwKHbjlAmUQjRwIBw&amp;url=http://prod.danawa.com/info/?pcode=3512247&amp;bvm=bv.152180690,d.dGc&amp;psig=AFQjCNElUl92H-XFfdZnzDsSp-i9DbxIJw&amp;ust=1491973481227692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rct=j&amp;q=&amp;esrc=s&amp;source=images&amp;cd=&amp;cad=rja&amp;uact=8&amp;ved=2ahUKEwjknOaY9oXgAhVJM94KHQIZDbMQjRx6BAgBEAU&amp;url=https://faculty.eng.ufl.edu/fluids/research/screen-shot-2018-06-22-at-4-56-36-pm/&amp;psig=AOvVaw1lt02rHDlxuAapiRtyVc2y&amp;ust=1548402165213818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hyperlink" Target="https://www.google.com/url?sa=i&amp;rct=j&amp;q=&amp;esrc=s&amp;source=images&amp;cd=&amp;cad=rja&amp;uact=8&amp;ved=2ahUKEwilwPGf8YXgAhXbdXAKHdeUDE0QjRx6BAgBEAU&amp;url=https://bestdroneforthejob.com/drone-buying-guides/agriculture-drone-buyers-guide/&amp;psig=AOvVaw0X_dkzbCTs-wI_E3K_DwJY&amp;ust=154840093649898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File:C-141_Starlifter_contrail_crop1.png" TargetMode="External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hyperlink" Target="https://www.google.com/url?sa=i&amp;rct=j&amp;q=&amp;esrc=s&amp;source=images&amp;cd=&amp;cad=rja&amp;uact=8&amp;ved=2ahUKEwjsl6Lti4bgAhXKS7wKHfvYDOAQjRx6BAgBEAU&amp;url=https://www.semanticscholar.org/paper/Spatial-retreat-of-net-drones-under-communication-Kang-Park/09f54538a7f4003c54137c64dde0684fa6975bb2&amp;psig=AOvVaw2WJFM2gkBeaaPzOVgPIcEg&amp;ust=1548408093818021" TargetMode="External"/><Relationship Id="rId4" Type="http://schemas.openxmlformats.org/officeDocument/2006/relationships/image" Target="../media/image13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utevector.com/incl/data/big/0562-fresh-green-grass-strands.jpg" TargetMode="External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6.png"/><Relationship Id="rId2" Type="http://schemas.openxmlformats.org/officeDocument/2006/relationships/hyperlink" Target="https://www.google.com/url?sa=i&amp;rct=j&amp;q=&amp;esrc=s&amp;source=images&amp;cd=&amp;cad=rja&amp;uact=8&amp;ved=2ahUKEwiok-yn-vPeAhVrFTQIHS3LA8YQjRx6BAgBEAU&amp;url=https://www.sensorsmag.com/components/barometric-pressure-sensor-keeps-drones-stable&amp;psig=AOvVaw3tINvDp21OQPz-UrqHW7F5&amp;ust=154338686966087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5.png"/><Relationship Id="rId5" Type="http://schemas.openxmlformats.org/officeDocument/2006/relationships/image" Target="../media/image21.png"/><Relationship Id="rId10" Type="http://schemas.openxmlformats.org/officeDocument/2006/relationships/hyperlink" Target="http://findicons.com/icon/209662/red_light?id=365641" TargetMode="External"/><Relationship Id="rId4" Type="http://schemas.openxmlformats.org/officeDocument/2006/relationships/image" Target="../media/image20.pn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://www.cutevector.com/incl/data/big/0562-fresh-green-grass-strands.jpg" TargetMode="External"/><Relationship Id="rId7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indicons.com/icon/209662/red_light?id=365641" TargetMode="External"/><Relationship Id="rId11" Type="http://schemas.openxmlformats.org/officeDocument/2006/relationships/image" Target="../media/image33.jpeg"/><Relationship Id="rId5" Type="http://schemas.openxmlformats.org/officeDocument/2006/relationships/image" Target="../media/image28.jpeg"/><Relationship Id="rId10" Type="http://schemas.openxmlformats.org/officeDocument/2006/relationships/image" Target="../media/image32.png"/><Relationship Id="rId4" Type="http://schemas.openxmlformats.org/officeDocument/2006/relationships/image" Target="../media/image24.jpe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27.png"/><Relationship Id="rId2" Type="http://schemas.openxmlformats.org/officeDocument/2006/relationships/hyperlink" Target="https://www.google.com/url?sa=i&amp;rct=j&amp;q=&amp;esrc=s&amp;source=images&amp;cd=&amp;cad=rja&amp;uact=8&amp;ved=2ahUKEwiD1OuFuvjeAhVJUrwKHfLZCo4QjRx6BAgBEAU&amp;url=https://www.amazon.co.uk/Breakout-features-Measures-absolute-connected/dp/B07CCB62HB&amp;psig=AOvVaw0Qd8voJLkmSXLxtir9f7lZ&amp;ust=154354122480489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직사각형 4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JDCode</a:t>
            </a:r>
          </a:p>
        </p:txBody>
      </p:sp>
      <p:grpSp>
        <p:nvGrpSpPr>
          <p:cNvPr id="49" name="그룹 48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0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91" name="그룹 190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2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3" name="모서리가 둥근 직사각형 202"/>
          <p:cNvSpPr/>
          <p:nvPr/>
        </p:nvSpPr>
        <p:spPr>
          <a:xfrm>
            <a:off x="3143240" y="4857760"/>
            <a:ext cx="5072098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자율비행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드론 기술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4" name="그룹 203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5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0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1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2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3" name="직각 삼각형 232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D:\backup\191111_창업지원자료\기획\디자인\JCBlock\icon\주니랩아이콘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85728"/>
            <a:ext cx="917865" cy="857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5.</a:t>
            </a:r>
            <a:r>
              <a:rPr lang="ko-KR" altLang="en-US" dirty="0" smtClean="0"/>
              <a:t>위치제어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카메라 센서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</a:rPr>
              <a:t>GPS </a:t>
            </a:r>
            <a:r>
              <a:rPr lang="ko-KR" altLang="en-US" sz="2400" b="1" dirty="0">
                <a:solidFill>
                  <a:schemeClr val="bg1"/>
                </a:solidFill>
              </a:rPr>
              <a:t>위치 제어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000496" y="1928802"/>
            <a:ext cx="5000628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장점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정확한 위치 제어 및 글로벌 위치 지원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단점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실내 적용 불가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716978"/>
            <a:ext cx="2857520" cy="192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895355" y="3357562"/>
            <a:ext cx="1462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C00000"/>
                </a:solidFill>
              </a:rPr>
              <a:t>Wait Point</a:t>
            </a:r>
            <a:endParaRPr lang="ko-KR" altLang="en-US" sz="20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46643" y="3357562"/>
            <a:ext cx="1449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chemeClr val="accent5">
                    <a:lumMod val="75000"/>
                  </a:schemeClr>
                </a:solidFill>
              </a:rPr>
              <a:t>Follow me</a:t>
            </a:r>
            <a:endParaRPr lang="ko-KR" alt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3727926"/>
            <a:ext cx="2643174" cy="191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6645309" y="3357562"/>
            <a:ext cx="1882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solidFill>
                  <a:srgbClr val="7030A0"/>
                </a:solidFill>
              </a:rPr>
              <a:t>Back to home</a:t>
            </a:r>
            <a:endParaRPr lang="ko-KR" altLang="en-US" sz="2000" b="1" dirty="0">
              <a:solidFill>
                <a:srgbClr val="7030A0"/>
              </a:solidFill>
            </a:endParaRPr>
          </a:p>
        </p:txBody>
      </p: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3716978"/>
            <a:ext cx="2729566" cy="1900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3" descr="position icon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8165" y="3209179"/>
            <a:ext cx="500066" cy="1077077"/>
          </a:xfrm>
          <a:prstGeom prst="rect">
            <a:avLst/>
          </a:prstGeom>
          <a:noFill/>
        </p:spPr>
      </p:pic>
      <p:pic>
        <p:nvPicPr>
          <p:cNvPr id="26" name="Picture 13" descr="position icon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209179"/>
            <a:ext cx="642942" cy="1077077"/>
          </a:xfrm>
          <a:prstGeom prst="rect">
            <a:avLst/>
          </a:prstGeom>
          <a:noFill/>
        </p:spPr>
      </p:pic>
      <p:pic>
        <p:nvPicPr>
          <p:cNvPr id="27" name="Picture 13" descr="position icon png에 대한 이미지 검색결과">
            <a:hlinkClick r:id="rId5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1806"/>
          <a:stretch>
            <a:fillRect/>
          </a:stretch>
        </p:blipFill>
        <p:spPr bwMode="auto">
          <a:xfrm>
            <a:off x="6143636" y="3209179"/>
            <a:ext cx="500066" cy="1077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6.</a:t>
            </a:r>
            <a:r>
              <a:rPr lang="ko-KR" altLang="en-US" dirty="0" smtClean="0"/>
              <a:t>위치제어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카메라 센서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944D73D9-DF9C-4E7C-8F58-69488F9451C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378" y="1484785"/>
            <a:ext cx="2645138" cy="1872208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xmlns="" id="{CC5E463E-8FBD-4C2B-A7AC-D5A8E65D7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904" y="2420888"/>
            <a:ext cx="5920323" cy="4036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48447629-3AB4-47B5-9A3A-9ECE51B701BB}"/>
              </a:ext>
            </a:extLst>
          </p:cNvPr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</a:rPr>
              <a:t>컴퓨터 비전 </a:t>
            </a:r>
            <a:r>
              <a:rPr lang="en-US" altLang="ko-KR" sz="2400" b="1" dirty="0">
                <a:solidFill>
                  <a:schemeClr val="bg1"/>
                </a:solidFill>
              </a:rPr>
              <a:t>+ AI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7.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모션 제어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응급정지</a:t>
            </a: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2197618" flipH="1">
            <a:off x="3630171" y="2227169"/>
            <a:ext cx="2002752" cy="858322"/>
          </a:xfrm>
          <a:prstGeom prst="rect">
            <a:avLst/>
          </a:prstGeom>
        </p:spPr>
      </p:pic>
      <p:sp>
        <p:nvSpPr>
          <p:cNvPr id="20" name="Freeform 29"/>
          <p:cNvSpPr>
            <a:spLocks/>
          </p:cNvSpPr>
          <p:nvPr/>
        </p:nvSpPr>
        <p:spPr bwMode="auto">
          <a:xfrm rot="10153852">
            <a:off x="926180" y="3037052"/>
            <a:ext cx="1224408" cy="712462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Freeform 29"/>
          <p:cNvSpPr>
            <a:spLocks/>
          </p:cNvSpPr>
          <p:nvPr/>
        </p:nvSpPr>
        <p:spPr bwMode="auto">
          <a:xfrm rot="11446148" flipH="1">
            <a:off x="3569386" y="3037052"/>
            <a:ext cx="1224408" cy="712462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19174231">
            <a:off x="1857841" y="2926257"/>
            <a:ext cx="1071570" cy="1785950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2425769" flipH="1">
            <a:off x="2750322" y="2937609"/>
            <a:ext cx="1071570" cy="1785950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19209902">
            <a:off x="42453" y="2256337"/>
            <a:ext cx="2002752" cy="858322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990476" y="1571612"/>
            <a:ext cx="1737444" cy="5000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" name="그룹 98"/>
          <p:cNvGrpSpPr/>
          <p:nvPr/>
        </p:nvGrpSpPr>
        <p:grpSpPr>
          <a:xfrm rot="16200000">
            <a:off x="2084846" y="2500330"/>
            <a:ext cx="1500198" cy="785819"/>
            <a:chOff x="3865563" y="3051175"/>
            <a:chExt cx="1412875" cy="755650"/>
          </a:xfrm>
        </p:grpSpPr>
        <p:sp>
          <p:nvSpPr>
            <p:cNvPr id="27" name="Freeform 73"/>
            <p:cNvSpPr>
              <a:spLocks/>
            </p:cNvSpPr>
            <p:nvPr/>
          </p:nvSpPr>
          <p:spPr bwMode="auto">
            <a:xfrm>
              <a:off x="3865563" y="3051175"/>
              <a:ext cx="1412875" cy="755650"/>
            </a:xfrm>
            <a:custGeom>
              <a:avLst/>
              <a:gdLst/>
              <a:ahLst/>
              <a:cxnLst>
                <a:cxn ang="0">
                  <a:pos x="890" y="238"/>
                </a:cxn>
                <a:cxn ang="0">
                  <a:pos x="884" y="220"/>
                </a:cxn>
                <a:cxn ang="0">
                  <a:pos x="672" y="10"/>
                </a:cxn>
                <a:cxn ang="0">
                  <a:pos x="668" y="6"/>
                </a:cxn>
                <a:cxn ang="0">
                  <a:pos x="652" y="0"/>
                </a:cxn>
                <a:cxn ang="0">
                  <a:pos x="640" y="2"/>
                </a:cxn>
                <a:cxn ang="0">
                  <a:pos x="626" y="16"/>
                </a:cxn>
                <a:cxn ang="0">
                  <a:pos x="624" y="72"/>
                </a:cxn>
                <a:cxn ang="0">
                  <a:pos x="622" y="84"/>
                </a:cxn>
                <a:cxn ang="0">
                  <a:pos x="608" y="98"/>
                </a:cxn>
                <a:cxn ang="0">
                  <a:pos x="28" y="100"/>
                </a:cxn>
                <a:cxn ang="0">
                  <a:pos x="28" y="100"/>
                </a:cxn>
                <a:cxn ang="0">
                  <a:pos x="26" y="100"/>
                </a:cxn>
                <a:cxn ang="0">
                  <a:pos x="26" y="100"/>
                </a:cxn>
                <a:cxn ang="0">
                  <a:pos x="16" y="102"/>
                </a:cxn>
                <a:cxn ang="0">
                  <a:pos x="2" y="116"/>
                </a:cxn>
                <a:cxn ang="0">
                  <a:pos x="0" y="238"/>
                </a:cxn>
                <a:cxn ang="0">
                  <a:pos x="0" y="350"/>
                </a:cxn>
                <a:cxn ang="0">
                  <a:pos x="8" y="368"/>
                </a:cxn>
                <a:cxn ang="0">
                  <a:pos x="26" y="376"/>
                </a:cxn>
                <a:cxn ang="0">
                  <a:pos x="26" y="376"/>
                </a:cxn>
                <a:cxn ang="0">
                  <a:pos x="28" y="376"/>
                </a:cxn>
                <a:cxn ang="0">
                  <a:pos x="28" y="376"/>
                </a:cxn>
                <a:cxn ang="0">
                  <a:pos x="598" y="376"/>
                </a:cxn>
                <a:cxn ang="0">
                  <a:pos x="616" y="384"/>
                </a:cxn>
                <a:cxn ang="0">
                  <a:pos x="624" y="404"/>
                </a:cxn>
                <a:cxn ang="0">
                  <a:pos x="624" y="450"/>
                </a:cxn>
                <a:cxn ang="0">
                  <a:pos x="632" y="468"/>
                </a:cxn>
                <a:cxn ang="0">
                  <a:pos x="652" y="476"/>
                </a:cxn>
                <a:cxn ang="0">
                  <a:pos x="660" y="476"/>
                </a:cxn>
                <a:cxn ang="0">
                  <a:pos x="672" y="466"/>
                </a:cxn>
                <a:cxn ang="0">
                  <a:pos x="884" y="256"/>
                </a:cxn>
                <a:cxn ang="0">
                  <a:pos x="888" y="248"/>
                </a:cxn>
                <a:cxn ang="0">
                  <a:pos x="890" y="238"/>
                </a:cxn>
              </a:cxnLst>
              <a:rect l="0" t="0" r="r" b="b"/>
              <a:pathLst>
                <a:path w="890" h="476">
                  <a:moveTo>
                    <a:pt x="890" y="238"/>
                  </a:moveTo>
                  <a:lnTo>
                    <a:pt x="890" y="238"/>
                  </a:lnTo>
                  <a:lnTo>
                    <a:pt x="888" y="228"/>
                  </a:lnTo>
                  <a:lnTo>
                    <a:pt x="884" y="220"/>
                  </a:lnTo>
                  <a:lnTo>
                    <a:pt x="880" y="218"/>
                  </a:lnTo>
                  <a:lnTo>
                    <a:pt x="672" y="10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60" y="2"/>
                  </a:lnTo>
                  <a:lnTo>
                    <a:pt x="652" y="0"/>
                  </a:lnTo>
                  <a:lnTo>
                    <a:pt x="652" y="0"/>
                  </a:lnTo>
                  <a:lnTo>
                    <a:pt x="640" y="2"/>
                  </a:lnTo>
                  <a:lnTo>
                    <a:pt x="632" y="8"/>
                  </a:lnTo>
                  <a:lnTo>
                    <a:pt x="626" y="16"/>
                  </a:lnTo>
                  <a:lnTo>
                    <a:pt x="624" y="26"/>
                  </a:lnTo>
                  <a:lnTo>
                    <a:pt x="624" y="72"/>
                  </a:lnTo>
                  <a:lnTo>
                    <a:pt x="624" y="72"/>
                  </a:lnTo>
                  <a:lnTo>
                    <a:pt x="622" y="84"/>
                  </a:lnTo>
                  <a:lnTo>
                    <a:pt x="616" y="92"/>
                  </a:lnTo>
                  <a:lnTo>
                    <a:pt x="608" y="98"/>
                  </a:lnTo>
                  <a:lnTo>
                    <a:pt x="59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16" y="102"/>
                  </a:lnTo>
                  <a:lnTo>
                    <a:pt x="8" y="108"/>
                  </a:lnTo>
                  <a:lnTo>
                    <a:pt x="2" y="116"/>
                  </a:lnTo>
                  <a:lnTo>
                    <a:pt x="0" y="126"/>
                  </a:lnTo>
                  <a:lnTo>
                    <a:pt x="0" y="238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2" y="360"/>
                  </a:lnTo>
                  <a:lnTo>
                    <a:pt x="8" y="368"/>
                  </a:lnTo>
                  <a:lnTo>
                    <a:pt x="16" y="374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598" y="376"/>
                  </a:lnTo>
                  <a:lnTo>
                    <a:pt x="598" y="376"/>
                  </a:lnTo>
                  <a:lnTo>
                    <a:pt x="608" y="378"/>
                  </a:lnTo>
                  <a:lnTo>
                    <a:pt x="616" y="384"/>
                  </a:lnTo>
                  <a:lnTo>
                    <a:pt x="622" y="394"/>
                  </a:lnTo>
                  <a:lnTo>
                    <a:pt x="624" y="404"/>
                  </a:lnTo>
                  <a:lnTo>
                    <a:pt x="624" y="450"/>
                  </a:lnTo>
                  <a:lnTo>
                    <a:pt x="624" y="450"/>
                  </a:lnTo>
                  <a:lnTo>
                    <a:pt x="626" y="460"/>
                  </a:lnTo>
                  <a:lnTo>
                    <a:pt x="632" y="468"/>
                  </a:lnTo>
                  <a:lnTo>
                    <a:pt x="640" y="474"/>
                  </a:lnTo>
                  <a:lnTo>
                    <a:pt x="652" y="476"/>
                  </a:lnTo>
                  <a:lnTo>
                    <a:pt x="652" y="476"/>
                  </a:lnTo>
                  <a:lnTo>
                    <a:pt x="660" y="476"/>
                  </a:lnTo>
                  <a:lnTo>
                    <a:pt x="668" y="470"/>
                  </a:lnTo>
                  <a:lnTo>
                    <a:pt x="672" y="466"/>
                  </a:lnTo>
                  <a:lnTo>
                    <a:pt x="880" y="260"/>
                  </a:lnTo>
                  <a:lnTo>
                    <a:pt x="884" y="256"/>
                  </a:lnTo>
                  <a:lnTo>
                    <a:pt x="884" y="256"/>
                  </a:lnTo>
                  <a:lnTo>
                    <a:pt x="888" y="248"/>
                  </a:lnTo>
                  <a:lnTo>
                    <a:pt x="890" y="238"/>
                  </a:lnTo>
                  <a:lnTo>
                    <a:pt x="890" y="238"/>
                  </a:ln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18000">
                  <a:srgbClr val="FFC000"/>
                </a:gs>
              </a:gsLst>
              <a:lin ang="3000000" scaled="0"/>
            </a:gradFill>
            <a:ln w="28575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74"/>
            <p:cNvSpPr>
              <a:spLocks noEditPoints="1"/>
            </p:cNvSpPr>
            <p:nvPr/>
          </p:nvSpPr>
          <p:spPr bwMode="auto">
            <a:xfrm>
              <a:off x="3865563" y="3051175"/>
              <a:ext cx="1377950" cy="749300"/>
            </a:xfrm>
            <a:custGeom>
              <a:avLst/>
              <a:gdLst/>
              <a:ahLst/>
              <a:cxnLst>
                <a:cxn ang="0">
                  <a:pos x="838" y="174"/>
                </a:cxn>
                <a:cxn ang="0">
                  <a:pos x="796" y="342"/>
                </a:cxn>
                <a:cxn ang="0">
                  <a:pos x="868" y="206"/>
                </a:cxn>
                <a:cxn ang="0">
                  <a:pos x="638" y="472"/>
                </a:cxn>
                <a:cxn ang="0">
                  <a:pos x="632" y="468"/>
                </a:cxn>
                <a:cxn ang="0">
                  <a:pos x="626" y="456"/>
                </a:cxn>
                <a:cxn ang="0">
                  <a:pos x="624" y="410"/>
                </a:cxn>
                <a:cxn ang="0">
                  <a:pos x="808" y="144"/>
                </a:cxn>
                <a:cxn ang="0">
                  <a:pos x="746" y="84"/>
                </a:cxn>
                <a:cxn ang="0">
                  <a:pos x="550" y="376"/>
                </a:cxn>
                <a:cxn ang="0">
                  <a:pos x="746" y="84"/>
                </a:cxn>
                <a:cxn ang="0">
                  <a:pos x="686" y="24"/>
                </a:cxn>
                <a:cxn ang="0">
                  <a:pos x="668" y="6"/>
                </a:cxn>
                <a:cxn ang="0">
                  <a:pos x="660" y="2"/>
                </a:cxn>
                <a:cxn ang="0">
                  <a:pos x="624" y="54"/>
                </a:cxn>
                <a:cxn ang="0">
                  <a:pos x="624" y="72"/>
                </a:cxn>
                <a:cxn ang="0">
                  <a:pos x="618" y="90"/>
                </a:cxn>
                <a:cxn ang="0">
                  <a:pos x="600" y="100"/>
                </a:cxn>
                <a:cxn ang="0">
                  <a:pos x="504" y="376"/>
                </a:cxn>
                <a:cxn ang="0">
                  <a:pos x="686" y="24"/>
                </a:cxn>
                <a:cxn ang="0">
                  <a:pos x="508" y="100"/>
                </a:cxn>
                <a:cxn ang="0">
                  <a:pos x="412" y="376"/>
                </a:cxn>
                <a:cxn ang="0">
                  <a:pos x="554" y="100"/>
                </a:cxn>
                <a:cxn ang="0">
                  <a:pos x="320" y="376"/>
                </a:cxn>
                <a:cxn ang="0">
                  <a:pos x="416" y="100"/>
                </a:cxn>
                <a:cxn ang="0">
                  <a:pos x="462" y="100"/>
                </a:cxn>
                <a:cxn ang="0">
                  <a:pos x="228" y="376"/>
                </a:cxn>
                <a:cxn ang="0">
                  <a:pos x="324" y="100"/>
                </a:cxn>
                <a:cxn ang="0">
                  <a:pos x="370" y="100"/>
                </a:cxn>
                <a:cxn ang="0">
                  <a:pos x="232" y="100"/>
                </a:cxn>
                <a:cxn ang="0">
                  <a:pos x="136" y="376"/>
                </a:cxn>
                <a:cxn ang="0">
                  <a:pos x="278" y="100"/>
                </a:cxn>
                <a:cxn ang="0">
                  <a:pos x="140" y="100"/>
                </a:cxn>
                <a:cxn ang="0">
                  <a:pos x="4" y="364"/>
                </a:cxn>
                <a:cxn ang="0">
                  <a:pos x="14" y="372"/>
                </a:cxn>
                <a:cxn ang="0">
                  <a:pos x="26" y="376"/>
                </a:cxn>
                <a:cxn ang="0">
                  <a:pos x="26" y="376"/>
                </a:cxn>
                <a:cxn ang="0">
                  <a:pos x="28" y="376"/>
                </a:cxn>
                <a:cxn ang="0">
                  <a:pos x="28" y="376"/>
                </a:cxn>
                <a:cxn ang="0">
                  <a:pos x="186" y="100"/>
                </a:cxn>
                <a:cxn ang="0">
                  <a:pos x="94" y="100"/>
                </a:cxn>
                <a:cxn ang="0">
                  <a:pos x="0" y="238"/>
                </a:cxn>
                <a:cxn ang="0">
                  <a:pos x="48" y="100"/>
                </a:cxn>
              </a:cxnLst>
              <a:rect l="0" t="0" r="r" b="b"/>
              <a:pathLst>
                <a:path w="868" h="472">
                  <a:moveTo>
                    <a:pt x="868" y="206"/>
                  </a:moveTo>
                  <a:lnTo>
                    <a:pt x="838" y="174"/>
                  </a:lnTo>
                  <a:lnTo>
                    <a:pt x="702" y="438"/>
                  </a:lnTo>
                  <a:lnTo>
                    <a:pt x="796" y="342"/>
                  </a:lnTo>
                  <a:lnTo>
                    <a:pt x="868" y="206"/>
                  </a:lnTo>
                  <a:lnTo>
                    <a:pt x="868" y="206"/>
                  </a:lnTo>
                  <a:close/>
                  <a:moveTo>
                    <a:pt x="808" y="144"/>
                  </a:moveTo>
                  <a:lnTo>
                    <a:pt x="638" y="472"/>
                  </a:lnTo>
                  <a:lnTo>
                    <a:pt x="638" y="472"/>
                  </a:lnTo>
                  <a:lnTo>
                    <a:pt x="632" y="468"/>
                  </a:lnTo>
                  <a:lnTo>
                    <a:pt x="628" y="464"/>
                  </a:lnTo>
                  <a:lnTo>
                    <a:pt x="626" y="456"/>
                  </a:lnTo>
                  <a:lnTo>
                    <a:pt x="624" y="450"/>
                  </a:lnTo>
                  <a:lnTo>
                    <a:pt x="624" y="410"/>
                  </a:lnTo>
                  <a:lnTo>
                    <a:pt x="776" y="114"/>
                  </a:lnTo>
                  <a:lnTo>
                    <a:pt x="808" y="144"/>
                  </a:lnTo>
                  <a:lnTo>
                    <a:pt x="808" y="144"/>
                  </a:lnTo>
                  <a:close/>
                  <a:moveTo>
                    <a:pt x="746" y="84"/>
                  </a:moveTo>
                  <a:lnTo>
                    <a:pt x="596" y="376"/>
                  </a:lnTo>
                  <a:lnTo>
                    <a:pt x="550" y="376"/>
                  </a:lnTo>
                  <a:lnTo>
                    <a:pt x="716" y="54"/>
                  </a:lnTo>
                  <a:lnTo>
                    <a:pt x="746" y="84"/>
                  </a:lnTo>
                  <a:lnTo>
                    <a:pt x="746" y="84"/>
                  </a:lnTo>
                  <a:close/>
                  <a:moveTo>
                    <a:pt x="686" y="24"/>
                  </a:moveTo>
                  <a:lnTo>
                    <a:pt x="672" y="10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60" y="2"/>
                  </a:lnTo>
                  <a:lnTo>
                    <a:pt x="652" y="0"/>
                  </a:lnTo>
                  <a:lnTo>
                    <a:pt x="624" y="54"/>
                  </a:lnTo>
                  <a:lnTo>
                    <a:pt x="624" y="72"/>
                  </a:lnTo>
                  <a:lnTo>
                    <a:pt x="624" y="72"/>
                  </a:lnTo>
                  <a:lnTo>
                    <a:pt x="622" y="82"/>
                  </a:lnTo>
                  <a:lnTo>
                    <a:pt x="618" y="90"/>
                  </a:lnTo>
                  <a:lnTo>
                    <a:pt x="610" y="96"/>
                  </a:lnTo>
                  <a:lnTo>
                    <a:pt x="600" y="100"/>
                  </a:lnTo>
                  <a:lnTo>
                    <a:pt x="458" y="376"/>
                  </a:lnTo>
                  <a:lnTo>
                    <a:pt x="504" y="376"/>
                  </a:lnTo>
                  <a:lnTo>
                    <a:pt x="686" y="24"/>
                  </a:lnTo>
                  <a:lnTo>
                    <a:pt x="686" y="24"/>
                  </a:lnTo>
                  <a:close/>
                  <a:moveTo>
                    <a:pt x="554" y="100"/>
                  </a:moveTo>
                  <a:lnTo>
                    <a:pt x="508" y="100"/>
                  </a:lnTo>
                  <a:lnTo>
                    <a:pt x="366" y="376"/>
                  </a:lnTo>
                  <a:lnTo>
                    <a:pt x="412" y="376"/>
                  </a:lnTo>
                  <a:lnTo>
                    <a:pt x="554" y="100"/>
                  </a:lnTo>
                  <a:lnTo>
                    <a:pt x="554" y="100"/>
                  </a:lnTo>
                  <a:close/>
                  <a:moveTo>
                    <a:pt x="462" y="100"/>
                  </a:moveTo>
                  <a:lnTo>
                    <a:pt x="320" y="376"/>
                  </a:lnTo>
                  <a:lnTo>
                    <a:pt x="274" y="376"/>
                  </a:lnTo>
                  <a:lnTo>
                    <a:pt x="416" y="100"/>
                  </a:lnTo>
                  <a:lnTo>
                    <a:pt x="462" y="100"/>
                  </a:lnTo>
                  <a:lnTo>
                    <a:pt x="462" y="100"/>
                  </a:lnTo>
                  <a:close/>
                  <a:moveTo>
                    <a:pt x="370" y="100"/>
                  </a:moveTo>
                  <a:lnTo>
                    <a:pt x="228" y="376"/>
                  </a:lnTo>
                  <a:lnTo>
                    <a:pt x="182" y="376"/>
                  </a:lnTo>
                  <a:lnTo>
                    <a:pt x="324" y="100"/>
                  </a:lnTo>
                  <a:lnTo>
                    <a:pt x="370" y="100"/>
                  </a:lnTo>
                  <a:lnTo>
                    <a:pt x="370" y="100"/>
                  </a:lnTo>
                  <a:close/>
                  <a:moveTo>
                    <a:pt x="278" y="100"/>
                  </a:moveTo>
                  <a:lnTo>
                    <a:pt x="232" y="100"/>
                  </a:lnTo>
                  <a:lnTo>
                    <a:pt x="90" y="376"/>
                  </a:lnTo>
                  <a:lnTo>
                    <a:pt x="136" y="376"/>
                  </a:lnTo>
                  <a:lnTo>
                    <a:pt x="278" y="100"/>
                  </a:lnTo>
                  <a:lnTo>
                    <a:pt x="278" y="100"/>
                  </a:lnTo>
                  <a:close/>
                  <a:moveTo>
                    <a:pt x="186" y="100"/>
                  </a:moveTo>
                  <a:lnTo>
                    <a:pt x="140" y="100"/>
                  </a:lnTo>
                  <a:lnTo>
                    <a:pt x="4" y="364"/>
                  </a:lnTo>
                  <a:lnTo>
                    <a:pt x="4" y="364"/>
                  </a:lnTo>
                  <a:lnTo>
                    <a:pt x="8" y="368"/>
                  </a:lnTo>
                  <a:lnTo>
                    <a:pt x="14" y="372"/>
                  </a:lnTo>
                  <a:lnTo>
                    <a:pt x="20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44" y="376"/>
                  </a:lnTo>
                  <a:lnTo>
                    <a:pt x="186" y="100"/>
                  </a:lnTo>
                  <a:lnTo>
                    <a:pt x="186" y="100"/>
                  </a:lnTo>
                  <a:close/>
                  <a:moveTo>
                    <a:pt x="94" y="100"/>
                  </a:moveTo>
                  <a:lnTo>
                    <a:pt x="0" y="282"/>
                  </a:lnTo>
                  <a:lnTo>
                    <a:pt x="0" y="238"/>
                  </a:lnTo>
                  <a:lnTo>
                    <a:pt x="0" y="192"/>
                  </a:lnTo>
                  <a:lnTo>
                    <a:pt x="48" y="100"/>
                  </a:lnTo>
                  <a:lnTo>
                    <a:pt x="94" y="100"/>
                  </a:lnTo>
                  <a:close/>
                </a:path>
              </a:pathLst>
            </a:custGeom>
            <a:solidFill>
              <a:schemeClr val="bg1">
                <a:alpha val="1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9" name="그룹 94"/>
          <p:cNvGrpSpPr/>
          <p:nvPr/>
        </p:nvGrpSpPr>
        <p:grpSpPr>
          <a:xfrm rot="5400000">
            <a:off x="2249684" y="4485513"/>
            <a:ext cx="1126379" cy="829960"/>
            <a:chOff x="3865563" y="3051175"/>
            <a:chExt cx="1412875" cy="755650"/>
          </a:xfrm>
        </p:grpSpPr>
        <p:sp>
          <p:nvSpPr>
            <p:cNvPr id="30" name="Freeform 73"/>
            <p:cNvSpPr>
              <a:spLocks/>
            </p:cNvSpPr>
            <p:nvPr/>
          </p:nvSpPr>
          <p:spPr bwMode="auto">
            <a:xfrm>
              <a:off x="3865563" y="3051175"/>
              <a:ext cx="1412875" cy="755650"/>
            </a:xfrm>
            <a:custGeom>
              <a:avLst/>
              <a:gdLst/>
              <a:ahLst/>
              <a:cxnLst>
                <a:cxn ang="0">
                  <a:pos x="890" y="238"/>
                </a:cxn>
                <a:cxn ang="0">
                  <a:pos x="884" y="220"/>
                </a:cxn>
                <a:cxn ang="0">
                  <a:pos x="672" y="10"/>
                </a:cxn>
                <a:cxn ang="0">
                  <a:pos x="668" y="6"/>
                </a:cxn>
                <a:cxn ang="0">
                  <a:pos x="652" y="0"/>
                </a:cxn>
                <a:cxn ang="0">
                  <a:pos x="640" y="2"/>
                </a:cxn>
                <a:cxn ang="0">
                  <a:pos x="626" y="16"/>
                </a:cxn>
                <a:cxn ang="0">
                  <a:pos x="624" y="72"/>
                </a:cxn>
                <a:cxn ang="0">
                  <a:pos x="622" y="84"/>
                </a:cxn>
                <a:cxn ang="0">
                  <a:pos x="608" y="98"/>
                </a:cxn>
                <a:cxn ang="0">
                  <a:pos x="28" y="100"/>
                </a:cxn>
                <a:cxn ang="0">
                  <a:pos x="28" y="100"/>
                </a:cxn>
                <a:cxn ang="0">
                  <a:pos x="26" y="100"/>
                </a:cxn>
                <a:cxn ang="0">
                  <a:pos x="26" y="100"/>
                </a:cxn>
                <a:cxn ang="0">
                  <a:pos x="16" y="102"/>
                </a:cxn>
                <a:cxn ang="0">
                  <a:pos x="2" y="116"/>
                </a:cxn>
                <a:cxn ang="0">
                  <a:pos x="0" y="238"/>
                </a:cxn>
                <a:cxn ang="0">
                  <a:pos x="0" y="350"/>
                </a:cxn>
                <a:cxn ang="0">
                  <a:pos x="8" y="368"/>
                </a:cxn>
                <a:cxn ang="0">
                  <a:pos x="26" y="376"/>
                </a:cxn>
                <a:cxn ang="0">
                  <a:pos x="26" y="376"/>
                </a:cxn>
                <a:cxn ang="0">
                  <a:pos x="28" y="376"/>
                </a:cxn>
                <a:cxn ang="0">
                  <a:pos x="28" y="376"/>
                </a:cxn>
                <a:cxn ang="0">
                  <a:pos x="598" y="376"/>
                </a:cxn>
                <a:cxn ang="0">
                  <a:pos x="616" y="384"/>
                </a:cxn>
                <a:cxn ang="0">
                  <a:pos x="624" y="404"/>
                </a:cxn>
                <a:cxn ang="0">
                  <a:pos x="624" y="450"/>
                </a:cxn>
                <a:cxn ang="0">
                  <a:pos x="632" y="468"/>
                </a:cxn>
                <a:cxn ang="0">
                  <a:pos x="652" y="476"/>
                </a:cxn>
                <a:cxn ang="0">
                  <a:pos x="660" y="476"/>
                </a:cxn>
                <a:cxn ang="0">
                  <a:pos x="672" y="466"/>
                </a:cxn>
                <a:cxn ang="0">
                  <a:pos x="884" y="256"/>
                </a:cxn>
                <a:cxn ang="0">
                  <a:pos x="888" y="248"/>
                </a:cxn>
                <a:cxn ang="0">
                  <a:pos x="890" y="238"/>
                </a:cxn>
              </a:cxnLst>
              <a:rect l="0" t="0" r="r" b="b"/>
              <a:pathLst>
                <a:path w="890" h="476">
                  <a:moveTo>
                    <a:pt x="890" y="238"/>
                  </a:moveTo>
                  <a:lnTo>
                    <a:pt x="890" y="238"/>
                  </a:lnTo>
                  <a:lnTo>
                    <a:pt x="888" y="228"/>
                  </a:lnTo>
                  <a:lnTo>
                    <a:pt x="884" y="220"/>
                  </a:lnTo>
                  <a:lnTo>
                    <a:pt x="880" y="218"/>
                  </a:lnTo>
                  <a:lnTo>
                    <a:pt x="672" y="10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60" y="2"/>
                  </a:lnTo>
                  <a:lnTo>
                    <a:pt x="652" y="0"/>
                  </a:lnTo>
                  <a:lnTo>
                    <a:pt x="652" y="0"/>
                  </a:lnTo>
                  <a:lnTo>
                    <a:pt x="640" y="2"/>
                  </a:lnTo>
                  <a:lnTo>
                    <a:pt x="632" y="8"/>
                  </a:lnTo>
                  <a:lnTo>
                    <a:pt x="626" y="16"/>
                  </a:lnTo>
                  <a:lnTo>
                    <a:pt x="624" y="26"/>
                  </a:lnTo>
                  <a:lnTo>
                    <a:pt x="624" y="72"/>
                  </a:lnTo>
                  <a:lnTo>
                    <a:pt x="624" y="72"/>
                  </a:lnTo>
                  <a:lnTo>
                    <a:pt x="622" y="84"/>
                  </a:lnTo>
                  <a:lnTo>
                    <a:pt x="616" y="92"/>
                  </a:lnTo>
                  <a:lnTo>
                    <a:pt x="608" y="98"/>
                  </a:lnTo>
                  <a:lnTo>
                    <a:pt x="59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16" y="102"/>
                  </a:lnTo>
                  <a:lnTo>
                    <a:pt x="8" y="108"/>
                  </a:lnTo>
                  <a:lnTo>
                    <a:pt x="2" y="116"/>
                  </a:lnTo>
                  <a:lnTo>
                    <a:pt x="0" y="126"/>
                  </a:lnTo>
                  <a:lnTo>
                    <a:pt x="0" y="238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2" y="360"/>
                  </a:lnTo>
                  <a:lnTo>
                    <a:pt x="8" y="368"/>
                  </a:lnTo>
                  <a:lnTo>
                    <a:pt x="16" y="374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598" y="376"/>
                  </a:lnTo>
                  <a:lnTo>
                    <a:pt x="598" y="376"/>
                  </a:lnTo>
                  <a:lnTo>
                    <a:pt x="608" y="378"/>
                  </a:lnTo>
                  <a:lnTo>
                    <a:pt x="616" y="384"/>
                  </a:lnTo>
                  <a:lnTo>
                    <a:pt x="622" y="394"/>
                  </a:lnTo>
                  <a:lnTo>
                    <a:pt x="624" y="404"/>
                  </a:lnTo>
                  <a:lnTo>
                    <a:pt x="624" y="450"/>
                  </a:lnTo>
                  <a:lnTo>
                    <a:pt x="624" y="450"/>
                  </a:lnTo>
                  <a:lnTo>
                    <a:pt x="626" y="460"/>
                  </a:lnTo>
                  <a:lnTo>
                    <a:pt x="632" y="468"/>
                  </a:lnTo>
                  <a:lnTo>
                    <a:pt x="640" y="474"/>
                  </a:lnTo>
                  <a:lnTo>
                    <a:pt x="652" y="476"/>
                  </a:lnTo>
                  <a:lnTo>
                    <a:pt x="652" y="476"/>
                  </a:lnTo>
                  <a:lnTo>
                    <a:pt x="660" y="476"/>
                  </a:lnTo>
                  <a:lnTo>
                    <a:pt x="668" y="470"/>
                  </a:lnTo>
                  <a:lnTo>
                    <a:pt x="672" y="466"/>
                  </a:lnTo>
                  <a:lnTo>
                    <a:pt x="880" y="260"/>
                  </a:lnTo>
                  <a:lnTo>
                    <a:pt x="884" y="256"/>
                  </a:lnTo>
                  <a:lnTo>
                    <a:pt x="884" y="256"/>
                  </a:lnTo>
                  <a:lnTo>
                    <a:pt x="888" y="248"/>
                  </a:lnTo>
                  <a:lnTo>
                    <a:pt x="890" y="238"/>
                  </a:lnTo>
                  <a:lnTo>
                    <a:pt x="890" y="238"/>
                  </a:lnTo>
                  <a:close/>
                </a:path>
              </a:pathLst>
            </a:custGeom>
            <a:gradFill>
              <a:gsLst>
                <a:gs pos="100000">
                  <a:srgbClr val="0D79BA"/>
                </a:gs>
                <a:gs pos="18000">
                  <a:srgbClr val="3BACF1"/>
                </a:gs>
              </a:gsLst>
              <a:lin ang="3000000" scaled="0"/>
            </a:gradFill>
            <a:ln w="28575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74"/>
            <p:cNvSpPr>
              <a:spLocks noEditPoints="1"/>
            </p:cNvSpPr>
            <p:nvPr/>
          </p:nvSpPr>
          <p:spPr bwMode="auto">
            <a:xfrm>
              <a:off x="3865563" y="3051175"/>
              <a:ext cx="1377950" cy="749300"/>
            </a:xfrm>
            <a:custGeom>
              <a:avLst/>
              <a:gdLst/>
              <a:ahLst/>
              <a:cxnLst>
                <a:cxn ang="0">
                  <a:pos x="838" y="174"/>
                </a:cxn>
                <a:cxn ang="0">
                  <a:pos x="796" y="342"/>
                </a:cxn>
                <a:cxn ang="0">
                  <a:pos x="868" y="206"/>
                </a:cxn>
                <a:cxn ang="0">
                  <a:pos x="638" y="472"/>
                </a:cxn>
                <a:cxn ang="0">
                  <a:pos x="632" y="468"/>
                </a:cxn>
                <a:cxn ang="0">
                  <a:pos x="626" y="456"/>
                </a:cxn>
                <a:cxn ang="0">
                  <a:pos x="624" y="410"/>
                </a:cxn>
                <a:cxn ang="0">
                  <a:pos x="808" y="144"/>
                </a:cxn>
                <a:cxn ang="0">
                  <a:pos x="746" y="84"/>
                </a:cxn>
                <a:cxn ang="0">
                  <a:pos x="550" y="376"/>
                </a:cxn>
                <a:cxn ang="0">
                  <a:pos x="746" y="84"/>
                </a:cxn>
                <a:cxn ang="0">
                  <a:pos x="686" y="24"/>
                </a:cxn>
                <a:cxn ang="0">
                  <a:pos x="668" y="6"/>
                </a:cxn>
                <a:cxn ang="0">
                  <a:pos x="660" y="2"/>
                </a:cxn>
                <a:cxn ang="0">
                  <a:pos x="624" y="54"/>
                </a:cxn>
                <a:cxn ang="0">
                  <a:pos x="624" y="72"/>
                </a:cxn>
                <a:cxn ang="0">
                  <a:pos x="618" y="90"/>
                </a:cxn>
                <a:cxn ang="0">
                  <a:pos x="600" y="100"/>
                </a:cxn>
                <a:cxn ang="0">
                  <a:pos x="504" y="376"/>
                </a:cxn>
                <a:cxn ang="0">
                  <a:pos x="686" y="24"/>
                </a:cxn>
                <a:cxn ang="0">
                  <a:pos x="508" y="100"/>
                </a:cxn>
                <a:cxn ang="0">
                  <a:pos x="412" y="376"/>
                </a:cxn>
                <a:cxn ang="0">
                  <a:pos x="554" y="100"/>
                </a:cxn>
                <a:cxn ang="0">
                  <a:pos x="320" y="376"/>
                </a:cxn>
                <a:cxn ang="0">
                  <a:pos x="416" y="100"/>
                </a:cxn>
                <a:cxn ang="0">
                  <a:pos x="462" y="100"/>
                </a:cxn>
                <a:cxn ang="0">
                  <a:pos x="228" y="376"/>
                </a:cxn>
                <a:cxn ang="0">
                  <a:pos x="324" y="100"/>
                </a:cxn>
                <a:cxn ang="0">
                  <a:pos x="370" y="100"/>
                </a:cxn>
                <a:cxn ang="0">
                  <a:pos x="232" y="100"/>
                </a:cxn>
                <a:cxn ang="0">
                  <a:pos x="136" y="376"/>
                </a:cxn>
                <a:cxn ang="0">
                  <a:pos x="278" y="100"/>
                </a:cxn>
                <a:cxn ang="0">
                  <a:pos x="140" y="100"/>
                </a:cxn>
                <a:cxn ang="0">
                  <a:pos x="4" y="364"/>
                </a:cxn>
                <a:cxn ang="0">
                  <a:pos x="14" y="372"/>
                </a:cxn>
                <a:cxn ang="0">
                  <a:pos x="26" y="376"/>
                </a:cxn>
                <a:cxn ang="0">
                  <a:pos x="26" y="376"/>
                </a:cxn>
                <a:cxn ang="0">
                  <a:pos x="28" y="376"/>
                </a:cxn>
                <a:cxn ang="0">
                  <a:pos x="28" y="376"/>
                </a:cxn>
                <a:cxn ang="0">
                  <a:pos x="186" y="100"/>
                </a:cxn>
                <a:cxn ang="0">
                  <a:pos x="94" y="100"/>
                </a:cxn>
                <a:cxn ang="0">
                  <a:pos x="0" y="238"/>
                </a:cxn>
                <a:cxn ang="0">
                  <a:pos x="48" y="100"/>
                </a:cxn>
              </a:cxnLst>
              <a:rect l="0" t="0" r="r" b="b"/>
              <a:pathLst>
                <a:path w="868" h="472">
                  <a:moveTo>
                    <a:pt x="868" y="206"/>
                  </a:moveTo>
                  <a:lnTo>
                    <a:pt x="838" y="174"/>
                  </a:lnTo>
                  <a:lnTo>
                    <a:pt x="702" y="438"/>
                  </a:lnTo>
                  <a:lnTo>
                    <a:pt x="796" y="342"/>
                  </a:lnTo>
                  <a:lnTo>
                    <a:pt x="868" y="206"/>
                  </a:lnTo>
                  <a:lnTo>
                    <a:pt x="868" y="206"/>
                  </a:lnTo>
                  <a:close/>
                  <a:moveTo>
                    <a:pt x="808" y="144"/>
                  </a:moveTo>
                  <a:lnTo>
                    <a:pt x="638" y="472"/>
                  </a:lnTo>
                  <a:lnTo>
                    <a:pt x="638" y="472"/>
                  </a:lnTo>
                  <a:lnTo>
                    <a:pt x="632" y="468"/>
                  </a:lnTo>
                  <a:lnTo>
                    <a:pt x="628" y="464"/>
                  </a:lnTo>
                  <a:lnTo>
                    <a:pt x="626" y="456"/>
                  </a:lnTo>
                  <a:lnTo>
                    <a:pt x="624" y="450"/>
                  </a:lnTo>
                  <a:lnTo>
                    <a:pt x="624" y="410"/>
                  </a:lnTo>
                  <a:lnTo>
                    <a:pt x="776" y="114"/>
                  </a:lnTo>
                  <a:lnTo>
                    <a:pt x="808" y="144"/>
                  </a:lnTo>
                  <a:lnTo>
                    <a:pt x="808" y="144"/>
                  </a:lnTo>
                  <a:close/>
                  <a:moveTo>
                    <a:pt x="746" y="84"/>
                  </a:moveTo>
                  <a:lnTo>
                    <a:pt x="596" y="376"/>
                  </a:lnTo>
                  <a:lnTo>
                    <a:pt x="550" y="376"/>
                  </a:lnTo>
                  <a:lnTo>
                    <a:pt x="716" y="54"/>
                  </a:lnTo>
                  <a:lnTo>
                    <a:pt x="746" y="84"/>
                  </a:lnTo>
                  <a:lnTo>
                    <a:pt x="746" y="84"/>
                  </a:lnTo>
                  <a:close/>
                  <a:moveTo>
                    <a:pt x="686" y="24"/>
                  </a:moveTo>
                  <a:lnTo>
                    <a:pt x="672" y="10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60" y="2"/>
                  </a:lnTo>
                  <a:lnTo>
                    <a:pt x="652" y="0"/>
                  </a:lnTo>
                  <a:lnTo>
                    <a:pt x="624" y="54"/>
                  </a:lnTo>
                  <a:lnTo>
                    <a:pt x="624" y="72"/>
                  </a:lnTo>
                  <a:lnTo>
                    <a:pt x="624" y="72"/>
                  </a:lnTo>
                  <a:lnTo>
                    <a:pt x="622" y="82"/>
                  </a:lnTo>
                  <a:lnTo>
                    <a:pt x="618" y="90"/>
                  </a:lnTo>
                  <a:lnTo>
                    <a:pt x="610" y="96"/>
                  </a:lnTo>
                  <a:lnTo>
                    <a:pt x="600" y="100"/>
                  </a:lnTo>
                  <a:lnTo>
                    <a:pt x="458" y="376"/>
                  </a:lnTo>
                  <a:lnTo>
                    <a:pt x="504" y="376"/>
                  </a:lnTo>
                  <a:lnTo>
                    <a:pt x="686" y="24"/>
                  </a:lnTo>
                  <a:lnTo>
                    <a:pt x="686" y="24"/>
                  </a:lnTo>
                  <a:close/>
                  <a:moveTo>
                    <a:pt x="554" y="100"/>
                  </a:moveTo>
                  <a:lnTo>
                    <a:pt x="508" y="100"/>
                  </a:lnTo>
                  <a:lnTo>
                    <a:pt x="366" y="376"/>
                  </a:lnTo>
                  <a:lnTo>
                    <a:pt x="412" y="376"/>
                  </a:lnTo>
                  <a:lnTo>
                    <a:pt x="554" y="100"/>
                  </a:lnTo>
                  <a:lnTo>
                    <a:pt x="554" y="100"/>
                  </a:lnTo>
                  <a:close/>
                  <a:moveTo>
                    <a:pt x="462" y="100"/>
                  </a:moveTo>
                  <a:lnTo>
                    <a:pt x="320" y="376"/>
                  </a:lnTo>
                  <a:lnTo>
                    <a:pt x="274" y="376"/>
                  </a:lnTo>
                  <a:lnTo>
                    <a:pt x="416" y="100"/>
                  </a:lnTo>
                  <a:lnTo>
                    <a:pt x="462" y="100"/>
                  </a:lnTo>
                  <a:lnTo>
                    <a:pt x="462" y="100"/>
                  </a:lnTo>
                  <a:close/>
                  <a:moveTo>
                    <a:pt x="370" y="100"/>
                  </a:moveTo>
                  <a:lnTo>
                    <a:pt x="228" y="376"/>
                  </a:lnTo>
                  <a:lnTo>
                    <a:pt x="182" y="376"/>
                  </a:lnTo>
                  <a:lnTo>
                    <a:pt x="324" y="100"/>
                  </a:lnTo>
                  <a:lnTo>
                    <a:pt x="370" y="100"/>
                  </a:lnTo>
                  <a:lnTo>
                    <a:pt x="370" y="100"/>
                  </a:lnTo>
                  <a:close/>
                  <a:moveTo>
                    <a:pt x="278" y="100"/>
                  </a:moveTo>
                  <a:lnTo>
                    <a:pt x="232" y="100"/>
                  </a:lnTo>
                  <a:lnTo>
                    <a:pt x="90" y="376"/>
                  </a:lnTo>
                  <a:lnTo>
                    <a:pt x="136" y="376"/>
                  </a:lnTo>
                  <a:lnTo>
                    <a:pt x="278" y="100"/>
                  </a:lnTo>
                  <a:lnTo>
                    <a:pt x="278" y="100"/>
                  </a:lnTo>
                  <a:close/>
                  <a:moveTo>
                    <a:pt x="186" y="100"/>
                  </a:moveTo>
                  <a:lnTo>
                    <a:pt x="140" y="100"/>
                  </a:lnTo>
                  <a:lnTo>
                    <a:pt x="4" y="364"/>
                  </a:lnTo>
                  <a:lnTo>
                    <a:pt x="4" y="364"/>
                  </a:lnTo>
                  <a:lnTo>
                    <a:pt x="8" y="368"/>
                  </a:lnTo>
                  <a:lnTo>
                    <a:pt x="14" y="372"/>
                  </a:lnTo>
                  <a:lnTo>
                    <a:pt x="20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6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28" y="376"/>
                  </a:lnTo>
                  <a:lnTo>
                    <a:pt x="44" y="376"/>
                  </a:lnTo>
                  <a:lnTo>
                    <a:pt x="186" y="100"/>
                  </a:lnTo>
                  <a:lnTo>
                    <a:pt x="186" y="100"/>
                  </a:lnTo>
                  <a:close/>
                  <a:moveTo>
                    <a:pt x="94" y="100"/>
                  </a:moveTo>
                  <a:lnTo>
                    <a:pt x="0" y="282"/>
                  </a:lnTo>
                  <a:lnTo>
                    <a:pt x="0" y="238"/>
                  </a:lnTo>
                  <a:lnTo>
                    <a:pt x="0" y="192"/>
                  </a:lnTo>
                  <a:lnTo>
                    <a:pt x="48" y="100"/>
                  </a:lnTo>
                  <a:lnTo>
                    <a:pt x="94" y="100"/>
                  </a:lnTo>
                  <a:close/>
                </a:path>
              </a:pathLst>
            </a:custGeom>
            <a:solidFill>
              <a:schemeClr val="bg1">
                <a:alpha val="1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32" name="그림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299160" y="2857520"/>
            <a:ext cx="1071570" cy="1785950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84714" y="5500702"/>
            <a:ext cx="3474805" cy="1000108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직사각형 47"/>
          <p:cNvSpPr/>
          <p:nvPr/>
        </p:nvSpPr>
        <p:spPr>
          <a:xfrm>
            <a:off x="4786314" y="3157365"/>
            <a:ext cx="45005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latin typeface="+mn-ea"/>
              </a:rPr>
              <a:t>스마트폰 자이로 센서를 </a:t>
            </a:r>
            <a:endParaRPr lang="en-US" altLang="ko-KR" sz="2400" b="1" dirty="0">
              <a:latin typeface="+mn-ea"/>
            </a:endParaRPr>
          </a:p>
          <a:p>
            <a:r>
              <a:rPr lang="ko-KR" altLang="en-US" sz="2400" b="1" dirty="0">
                <a:latin typeface="+mn-ea"/>
              </a:rPr>
              <a:t>이용한 한손형 모션 제어법으로 초보 남녀학생 쉽게 비행 가능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72132" y="1928802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>
                <a:solidFill>
                  <a:schemeClr val="bg1"/>
                </a:solidFill>
              </a:rPr>
              <a:t>자이로 센서의 응용</a:t>
            </a:r>
            <a:endParaRPr lang="en-US" altLang="ko-KR" sz="2400" b="1">
              <a:solidFill>
                <a:schemeClr val="bg1"/>
              </a:solidFill>
            </a:endParaRPr>
          </a:p>
        </p:txBody>
      </p:sp>
      <p:sp>
        <p:nvSpPr>
          <p:cNvPr id="50" name="모서리가 둥근 직사각형 49"/>
          <p:cNvSpPr/>
          <p:nvPr/>
        </p:nvSpPr>
        <p:spPr>
          <a:xfrm>
            <a:off x="4786314" y="4714884"/>
            <a:ext cx="3786214" cy="1857388"/>
          </a:xfrm>
          <a:prstGeom prst="roundRect">
            <a:avLst>
              <a:gd name="adj" fmla="val 9319"/>
            </a:avLst>
          </a:prstGeom>
          <a:solidFill>
            <a:schemeClr val="bg1"/>
          </a:solidFill>
          <a:ln w="28575">
            <a:solidFill>
              <a:srgbClr val="155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4857752" y="4714884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400" b="1">
                <a:ln w="3175">
                  <a:noFill/>
                </a:ln>
                <a:sym typeface="Wingdings"/>
              </a:rPr>
              <a:t>  생활 속 자이로 센서</a:t>
            </a:r>
            <a:endParaRPr lang="en-US" altLang="ko-KR" sz="1400" b="1" dirty="0">
              <a:ln w="3175">
                <a:noFill/>
              </a:ln>
              <a:effectLst/>
            </a:endParaRPr>
          </a:p>
        </p:txBody>
      </p:sp>
      <p:pic>
        <p:nvPicPr>
          <p:cNvPr id="52" name="Picture 2" descr="나인봇에 대한 이미지 검색결과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15174" y="5214918"/>
            <a:ext cx="1214478" cy="1214478"/>
          </a:xfrm>
          <a:prstGeom prst="rect">
            <a:avLst/>
          </a:prstGeom>
          <a:noFill/>
        </p:spPr>
      </p:pic>
      <p:pic>
        <p:nvPicPr>
          <p:cNvPr id="53" name="Picture 10" descr="블랙박스에 대한 이미지 검색결과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628" y="5143512"/>
            <a:ext cx="2211176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드론 비행하기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JDCode 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앱으로 조종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/>
          <a:srcRect r="5737"/>
          <a:stretch>
            <a:fillRect/>
          </a:stretch>
        </p:blipFill>
        <p:spPr bwMode="auto">
          <a:xfrm>
            <a:off x="500034" y="2357430"/>
            <a:ext cx="8215370" cy="423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4286248" y="1571612"/>
            <a:ext cx="4857752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</a:rPr>
              <a:t>기술을 이해하고 드론 비행하기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자율 비행이란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729361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자율비행 이란</a:t>
            </a:r>
          </a:p>
        </p:txBody>
      </p:sp>
      <p:pic>
        <p:nvPicPr>
          <p:cNvPr id="41" name="Picture 6" descr="Autonomous Flight에 대한 이미지 검색결과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14942" y="1928802"/>
            <a:ext cx="3442665" cy="228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직사각형 41"/>
          <p:cNvSpPr/>
          <p:nvPr/>
        </p:nvSpPr>
        <p:spPr>
          <a:xfrm>
            <a:off x="571472" y="20002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자율비행은 원격 조정자의 명령 없이 무인 비행기에 사전 입력된 프로그램에 따라 </a:t>
            </a:r>
            <a:r>
              <a:rPr lang="ko-KR" altLang="en-US" sz="2000" b="1" u="sng" dirty="0" smtClean="0">
                <a:solidFill>
                  <a:srgbClr val="0099FF"/>
                </a:solidFill>
              </a:rPr>
              <a:t>비행체 스스로 주위환경에 맞춰서 자율판단하에 제어 </a:t>
            </a:r>
            <a:r>
              <a:rPr lang="ko-KR" altLang="en-US" sz="2000" dirty="0" smtClean="0">
                <a:solidFill>
                  <a:prstClr val="black"/>
                </a:solidFill>
              </a:rPr>
              <a:t>할 수 있다</a:t>
            </a:r>
            <a:r>
              <a:rPr lang="en-US" altLang="ko-KR" sz="2000" dirty="0" smtClean="0">
                <a:solidFill>
                  <a:prstClr val="black"/>
                </a:solidFill>
              </a:rPr>
              <a:t>. </a:t>
            </a:r>
            <a:endParaRPr lang="ko-KR" altLang="en-US" sz="2000" dirty="0">
              <a:solidFill>
                <a:prstClr val="black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500034" y="4572008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ko-KR" altLang="en-US" sz="2000" dirty="0" smtClean="0">
                <a:solidFill>
                  <a:prstClr val="black"/>
                </a:solidFill>
              </a:rPr>
              <a:t>즉</a:t>
            </a:r>
            <a:r>
              <a:rPr lang="en-US" altLang="ko-KR" sz="2000" dirty="0" smtClean="0">
                <a:solidFill>
                  <a:prstClr val="black"/>
                </a:solidFill>
              </a:rPr>
              <a:t>, </a:t>
            </a:r>
            <a:r>
              <a:rPr lang="ko-KR" altLang="en-US" sz="2000" dirty="0" smtClean="0">
                <a:solidFill>
                  <a:prstClr val="black"/>
                </a:solidFill>
              </a:rPr>
              <a:t>자율비행은 항공기의 예기치 않은 상황이 발생하더라도 항공기가 </a:t>
            </a:r>
            <a:r>
              <a:rPr lang="ko-KR" altLang="en-US" sz="2000" b="1" u="sng" dirty="0" smtClean="0">
                <a:solidFill>
                  <a:srgbClr val="0099FF"/>
                </a:solidFill>
              </a:rPr>
              <a:t>스스로 인지하고</a:t>
            </a:r>
            <a:r>
              <a:rPr lang="en-US" altLang="ko-KR" sz="2000" b="1" u="sng" dirty="0" smtClean="0">
                <a:solidFill>
                  <a:srgbClr val="0099FF"/>
                </a:solidFill>
              </a:rPr>
              <a:t> </a:t>
            </a:r>
            <a:r>
              <a:rPr lang="ko-KR" altLang="en-US" sz="2000" b="1" u="sng" dirty="0" smtClean="0">
                <a:solidFill>
                  <a:srgbClr val="0099FF"/>
                </a:solidFill>
              </a:rPr>
              <a:t>판단하여 안정적인 비행</a:t>
            </a:r>
            <a:r>
              <a:rPr lang="ko-KR" altLang="en-US" sz="2000" dirty="0" smtClean="0">
                <a:solidFill>
                  <a:prstClr val="black"/>
                </a:solidFill>
              </a:rPr>
              <a:t>이 가능 하다</a:t>
            </a:r>
            <a:r>
              <a:rPr lang="en-US" altLang="ko-KR" sz="2000" dirty="0" smtClean="0">
                <a:solidFill>
                  <a:prstClr val="black"/>
                </a:solidFill>
              </a:rPr>
              <a:t>.</a:t>
            </a:r>
            <a:endParaRPr lang="ko-KR" altLang="en-US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729361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자율 비행 기본 요건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7204" y="1476226"/>
            <a:ext cx="2613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1.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비행 </a:t>
            </a:r>
            <a:r>
              <a:rPr lang="ko-KR" altLang="en-US" b="1" u="sng" dirty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계획 수립</a:t>
            </a:r>
            <a:r>
              <a:rPr lang="en-US" altLang="ko-KR" b="1" u="sng" dirty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변경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ctr"/>
            <a:r>
              <a:rPr lang="ko-KR" altLang="en-US" sz="10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지능형 자율 비행 제어 기술 알고리즘</a:t>
            </a:r>
            <a:endParaRPr lang="en-US" altLang="ko-KR" sz="1000" dirty="0">
              <a:ln w="3175">
                <a:noFill/>
              </a:ln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 descr="관련 이미지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0650" y="2012683"/>
            <a:ext cx="2256761" cy="154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28993" y="1496782"/>
            <a:ext cx="22145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충돌 회피 자동화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ctr"/>
            <a:r>
              <a:rPr lang="ko-KR" altLang="en-US" sz="9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장애물 인지 및 회피</a:t>
            </a:r>
            <a:endParaRPr lang="en-US" altLang="ko-KR" sz="900" dirty="0" smtClean="0">
              <a:ln w="3175">
                <a:noFill/>
              </a:ln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" name="Picture 13" descr="http://www.evolvsys.cz/skin/images/projects/uav_sense_avoid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38420" y="2019922"/>
            <a:ext cx="2376588" cy="155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07083" y="1428736"/>
            <a:ext cx="250832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3.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  <a:latin typeface="맑은 고딕" pitchFamily="50" charset="-127"/>
                <a:ea typeface="맑은 고딕" pitchFamily="50" charset="-127"/>
              </a:rPr>
              <a:t>자동 이착륙 시스템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ctr"/>
            <a:r>
              <a:rPr lang="ko-KR" altLang="en-US" sz="9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함상 착륙</a:t>
            </a:r>
            <a:r>
              <a:rPr lang="en-US" altLang="ko-KR" sz="9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900" dirty="0" smtClean="0">
                <a:ln w="3175">
                  <a:noFill/>
                </a:ln>
                <a:latin typeface="맑은 고딕" pitchFamily="50" charset="-127"/>
                <a:ea typeface="맑은 고딕" pitchFamily="50" charset="-127"/>
              </a:rPr>
              <a:t>정밀 자동 착륙</a:t>
            </a:r>
            <a:endParaRPr lang="en-US" altLang="ko-KR" sz="900" dirty="0" smtClean="0">
              <a:ln w="3175">
                <a:noFill/>
              </a:ln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0952" y="2011296"/>
            <a:ext cx="2260138" cy="1559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6317582" y="2001083"/>
            <a:ext cx="1608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ko-KR" altLang="en-US" sz="900" dirty="0" smtClean="0">
                <a:solidFill>
                  <a:prstClr val="black"/>
                </a:solidFill>
              </a:rPr>
              <a:t>출처</a:t>
            </a:r>
            <a:r>
              <a:rPr lang="en-US" altLang="ko-KR" sz="900" dirty="0" smtClean="0">
                <a:solidFill>
                  <a:prstClr val="black"/>
                </a:solidFill>
              </a:rPr>
              <a:t>:</a:t>
            </a:r>
            <a:r>
              <a:rPr lang="ko-KR" altLang="en-US" sz="900" dirty="0" err="1" smtClean="0">
                <a:solidFill>
                  <a:prstClr val="black"/>
                </a:solidFill>
              </a:rPr>
              <a:t>항우연</a:t>
            </a:r>
            <a:endParaRPr lang="ko-KR" altLang="en-US" sz="9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720" y="4089194"/>
            <a:ext cx="29082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spc="-150" dirty="0" smtClean="0">
                <a:ln w="3175">
                  <a:noFill/>
                </a:ln>
                <a:solidFill>
                  <a:srgbClr val="0099FF"/>
                </a:solidFill>
              </a:rPr>
              <a:t>4.</a:t>
            </a:r>
            <a:r>
              <a:rPr lang="ko-KR" altLang="en-US" b="1" u="sng" spc="-150" dirty="0" smtClean="0">
                <a:ln w="3175">
                  <a:noFill/>
                </a:ln>
                <a:solidFill>
                  <a:srgbClr val="0099FF"/>
                </a:solidFill>
              </a:rPr>
              <a:t>고장 예측 및 진단</a:t>
            </a:r>
            <a:r>
              <a:rPr lang="en-US" altLang="ko-KR" b="1" u="sng" spc="-150" dirty="0" smtClean="0">
                <a:ln w="3175">
                  <a:noFill/>
                </a:ln>
                <a:solidFill>
                  <a:srgbClr val="0099FF"/>
                </a:solidFill>
              </a:rPr>
              <a:t>,</a:t>
            </a:r>
            <a:r>
              <a:rPr lang="ko-KR" altLang="en-US" b="1" u="sng" spc="-150" dirty="0" smtClean="0">
                <a:ln w="3175">
                  <a:noFill/>
                </a:ln>
                <a:solidFill>
                  <a:srgbClr val="0099FF"/>
                </a:solidFill>
              </a:rPr>
              <a:t>구조변경</a:t>
            </a:r>
            <a:endParaRPr lang="en-US" altLang="ko-KR" b="1" u="sng" spc="-150" dirty="0">
              <a:ln w="3175">
                <a:noFill/>
              </a:ln>
              <a:solidFill>
                <a:srgbClr val="0099FF"/>
              </a:solidFill>
            </a:endParaRPr>
          </a:p>
          <a:p>
            <a:pPr marL="342900" indent="-342900" algn="ctr"/>
            <a:r>
              <a:rPr lang="ko-KR" altLang="en-US" sz="900" dirty="0" smtClean="0">
                <a:ln w="3175">
                  <a:noFill/>
                </a:ln>
              </a:rPr>
              <a:t>고장을 미리 예측하고 고장을 제거하거나 대체</a:t>
            </a:r>
            <a:endParaRPr lang="en-US" altLang="ko-KR" sz="900" dirty="0" smtClean="0">
              <a:ln w="3175">
                <a:noFill/>
              </a:ln>
            </a:endParaRPr>
          </a:p>
        </p:txBody>
      </p:sp>
      <p:pic>
        <p:nvPicPr>
          <p:cNvPr id="22" name="Picture 8" descr="https://upload.wikimedia.org/wikipedia/commons/thumb/c/c2/C-141_Starlifter_contrail_crop1.png/250px-C-141_Starlifter_contrail_crop1.pn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98610" y="4643446"/>
            <a:ext cx="2258878" cy="157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Autonomous Flight에 대한 이미지 검색결과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6200000">
            <a:off x="3868942" y="4417810"/>
            <a:ext cx="1550493" cy="200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314801" y="4092242"/>
            <a:ext cx="26859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</a:rPr>
              <a:t>5.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</a:rPr>
              <a:t>다목적 임무 수행 제어 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</a:endParaRPr>
          </a:p>
          <a:p>
            <a:pPr marL="342900" indent="-342900" algn="ctr"/>
            <a:r>
              <a:rPr lang="en-US" altLang="ko-KR" sz="900" dirty="0" smtClean="0">
                <a:ln w="3175">
                  <a:noFill/>
                </a:ln>
              </a:rPr>
              <a:t>H/W, S/W </a:t>
            </a:r>
            <a:r>
              <a:rPr lang="ko-KR" altLang="en-US" sz="900" dirty="0" smtClean="0">
                <a:ln w="3175">
                  <a:noFill/>
                </a:ln>
              </a:rPr>
              <a:t>다중화</a:t>
            </a:r>
            <a:r>
              <a:rPr lang="en-US" altLang="ko-KR" sz="900" dirty="0" smtClean="0">
                <a:ln w="3175">
                  <a:noFill/>
                </a:ln>
              </a:rPr>
              <a:t>, </a:t>
            </a:r>
            <a:r>
              <a:rPr lang="ko-KR" altLang="en-US" sz="900" dirty="0" smtClean="0">
                <a:ln w="3175">
                  <a:noFill/>
                </a:ln>
              </a:rPr>
              <a:t>자각 및 적응 제어</a:t>
            </a:r>
            <a:endParaRPr lang="en-US" altLang="ko-KR" sz="900" dirty="0">
              <a:ln w="3175">
                <a:noFill/>
              </a:ln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05903" y="4080568"/>
            <a:ext cx="25717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altLang="ko-KR" b="1" u="sng" dirty="0" smtClean="0">
                <a:ln w="3175">
                  <a:noFill/>
                </a:ln>
                <a:solidFill>
                  <a:srgbClr val="0099FF"/>
                </a:solidFill>
              </a:rPr>
              <a:t>6.</a:t>
            </a:r>
            <a:r>
              <a:rPr lang="ko-KR" altLang="en-US" b="1" u="sng" dirty="0" smtClean="0">
                <a:ln w="3175">
                  <a:noFill/>
                </a:ln>
                <a:solidFill>
                  <a:srgbClr val="0099FF"/>
                </a:solidFill>
              </a:rPr>
              <a:t>통신 체계 구축</a:t>
            </a:r>
            <a:endParaRPr lang="en-US" altLang="ko-KR" b="1" u="sng" dirty="0" smtClean="0">
              <a:ln w="3175">
                <a:noFill/>
              </a:ln>
              <a:solidFill>
                <a:srgbClr val="0099FF"/>
              </a:solidFill>
            </a:endParaRPr>
          </a:p>
          <a:p>
            <a:pPr marL="342900" indent="-342900" algn="ctr"/>
            <a:r>
              <a:rPr lang="ko-KR" altLang="en-US" sz="900" dirty="0" smtClean="0">
                <a:ln w="3175">
                  <a:noFill/>
                </a:ln>
              </a:rPr>
              <a:t>무인기와 지상 제어 및 감시 센터간의 통신망</a:t>
            </a:r>
            <a:endParaRPr lang="en-US" altLang="ko-KR" sz="900" dirty="0" smtClean="0">
              <a:ln w="3175">
                <a:noFill/>
              </a:ln>
            </a:endParaRPr>
          </a:p>
        </p:txBody>
      </p:sp>
      <p:pic>
        <p:nvPicPr>
          <p:cNvPr id="28" name="Picture 11" descr="communication drone에 대한 이미지 검색결과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4572008"/>
            <a:ext cx="2056587" cy="160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드론 기술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</a:t>
            </a:r>
            <a:r>
              <a:rPr lang="ko-KR" altLang="en-US" dirty="0" smtClean="0"/>
              <a:t>자율비행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729361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 smtClean="0"/>
              <a:t>제이디코드앱으로 보는 드론 기술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8715404" cy="423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타원 47"/>
          <p:cNvSpPr/>
          <p:nvPr/>
        </p:nvSpPr>
        <p:spPr>
          <a:xfrm>
            <a:off x="2428860" y="5715016"/>
            <a:ext cx="1214446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고도제어</a:t>
            </a:r>
          </a:p>
        </p:txBody>
      </p:sp>
      <p:cxnSp>
        <p:nvCxnSpPr>
          <p:cNvPr id="49" name="직선 연결선 44"/>
          <p:cNvCxnSpPr>
            <a:stCxn id="48" idx="0"/>
            <a:endCxn id="52" idx="6"/>
          </p:cNvCxnSpPr>
          <p:nvPr/>
        </p:nvCxnSpPr>
        <p:spPr>
          <a:xfrm rot="16200000" flipV="1">
            <a:off x="1506991" y="4185923"/>
            <a:ext cx="1808021" cy="1250165"/>
          </a:xfrm>
          <a:prstGeom prst="bentConnector2">
            <a:avLst/>
          </a:prstGeom>
          <a:ln w="50800" cap="rnd">
            <a:solidFill>
              <a:schemeClr val="bg1">
                <a:lumMod val="9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타원 51"/>
          <p:cNvSpPr/>
          <p:nvPr/>
        </p:nvSpPr>
        <p:spPr>
          <a:xfrm>
            <a:off x="1142976" y="3585524"/>
            <a:ext cx="642942" cy="6429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2"/>
          <p:cNvSpPr/>
          <p:nvPr/>
        </p:nvSpPr>
        <p:spPr>
          <a:xfrm>
            <a:off x="4099230" y="2302838"/>
            <a:ext cx="642942" cy="6429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3"/>
          <p:cNvSpPr/>
          <p:nvPr/>
        </p:nvSpPr>
        <p:spPr>
          <a:xfrm>
            <a:off x="3857620" y="5672272"/>
            <a:ext cx="1214446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위치제어</a:t>
            </a:r>
          </a:p>
        </p:txBody>
      </p:sp>
      <p:cxnSp>
        <p:nvCxnSpPr>
          <p:cNvPr id="55" name="직선 연결선 54"/>
          <p:cNvCxnSpPr>
            <a:stCxn id="54" idx="0"/>
            <a:endCxn id="53" idx="4"/>
          </p:cNvCxnSpPr>
          <p:nvPr/>
        </p:nvCxnSpPr>
        <p:spPr>
          <a:xfrm rot="16200000" flipV="1">
            <a:off x="3079526" y="4286955"/>
            <a:ext cx="2726492" cy="44142"/>
          </a:xfrm>
          <a:prstGeom prst="line">
            <a:avLst/>
          </a:prstGeom>
          <a:ln w="50800" cap="rnd">
            <a:solidFill>
              <a:schemeClr val="bg1">
                <a:lumMod val="9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타원 56"/>
          <p:cNvSpPr/>
          <p:nvPr/>
        </p:nvSpPr>
        <p:spPr>
          <a:xfrm>
            <a:off x="5072066" y="3571876"/>
            <a:ext cx="642942" cy="6429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8" name="직선 연결선 58"/>
          <p:cNvCxnSpPr>
            <a:stCxn id="60" idx="0"/>
            <a:endCxn id="57" idx="6"/>
          </p:cNvCxnSpPr>
          <p:nvPr/>
        </p:nvCxnSpPr>
        <p:spPr>
          <a:xfrm rot="16200000" flipV="1">
            <a:off x="5107786" y="4500570"/>
            <a:ext cx="1750231" cy="535785"/>
          </a:xfrm>
          <a:prstGeom prst="bentConnector2">
            <a:avLst/>
          </a:prstGeom>
          <a:ln w="50800" cap="rnd">
            <a:solidFill>
              <a:schemeClr val="bg1">
                <a:lumMod val="9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타원 58"/>
          <p:cNvSpPr/>
          <p:nvPr/>
        </p:nvSpPr>
        <p:spPr>
          <a:xfrm>
            <a:off x="1071538" y="5715016"/>
            <a:ext cx="1214446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응급</a:t>
            </a:r>
            <a:endParaRPr lang="en-US" altLang="ko-KR" b="1" dirty="0">
              <a:solidFill>
                <a:schemeClr val="tx1"/>
              </a:solidFill>
            </a:endParaRPr>
          </a:p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정지</a:t>
            </a:r>
          </a:p>
        </p:txBody>
      </p:sp>
      <p:sp>
        <p:nvSpPr>
          <p:cNvPr id="60" name="타원 59"/>
          <p:cNvSpPr/>
          <p:nvPr/>
        </p:nvSpPr>
        <p:spPr>
          <a:xfrm>
            <a:off x="5643570" y="5643578"/>
            <a:ext cx="1214446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모션제어</a:t>
            </a:r>
          </a:p>
        </p:txBody>
      </p:sp>
      <p:cxnSp>
        <p:nvCxnSpPr>
          <p:cNvPr id="61" name="직선 연결선 44"/>
          <p:cNvCxnSpPr>
            <a:stCxn id="59" idx="0"/>
          </p:cNvCxnSpPr>
          <p:nvPr/>
        </p:nvCxnSpPr>
        <p:spPr>
          <a:xfrm rot="16200000" flipV="1">
            <a:off x="1232274" y="5268528"/>
            <a:ext cx="214314" cy="678661"/>
          </a:xfrm>
          <a:prstGeom prst="bentConnector2">
            <a:avLst/>
          </a:prstGeom>
          <a:ln w="50800" cap="rnd">
            <a:solidFill>
              <a:schemeClr val="bg1">
                <a:lumMod val="9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타원 61"/>
          <p:cNvSpPr/>
          <p:nvPr/>
        </p:nvSpPr>
        <p:spPr>
          <a:xfrm>
            <a:off x="357158" y="5357826"/>
            <a:ext cx="642942" cy="64294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고도제어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기압센서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44097" y="3357562"/>
            <a:ext cx="1270845" cy="276999"/>
          </a:xfrm>
          <a:prstGeom prst="rect">
            <a:avLst/>
          </a:prstGeom>
          <a:solidFill>
            <a:srgbClr val="388B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</a:rPr>
              <a:t>기압센서</a:t>
            </a:r>
            <a:endParaRPr lang="en-US" altLang="ko-KR" sz="1200" b="1" dirty="0">
              <a:solidFill>
                <a:schemeClr val="bg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>
                <a:latin typeface="+mn-ea"/>
              </a:rPr>
              <a:t>기압으로 거리를 인지하여 자동 호버링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</a:rPr>
              <a:t>기압센서의 기술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642910" y="5072074"/>
            <a:ext cx="3643338" cy="1571612"/>
          </a:xfrm>
          <a:prstGeom prst="roundRect">
            <a:avLst>
              <a:gd name="adj" fmla="val 9319"/>
            </a:avLst>
          </a:prstGeom>
          <a:solidFill>
            <a:schemeClr val="bg1"/>
          </a:solidFill>
          <a:ln w="28575">
            <a:solidFill>
              <a:srgbClr val="155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714348" y="5072074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400" b="1" dirty="0">
                <a:ln w="3175">
                  <a:noFill/>
                </a:ln>
                <a:sym typeface="Wingdings"/>
              </a:rPr>
              <a:t>  생활 속 기압 센서</a:t>
            </a:r>
            <a:endParaRPr lang="en-US" altLang="ko-KR" sz="1400" b="1" dirty="0">
              <a:ln w="3175">
                <a:noFill/>
              </a:ln>
              <a:effectLst/>
            </a:endParaRPr>
          </a:p>
        </p:txBody>
      </p:sp>
      <p:pic>
        <p:nvPicPr>
          <p:cNvPr id="26" name="Picture 4" descr="pressure sensor drone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72659" y="3683860"/>
            <a:ext cx="1500199" cy="1297470"/>
          </a:xfrm>
          <a:prstGeom prst="rect">
            <a:avLst/>
          </a:prstGeom>
          <a:noFill/>
        </p:spPr>
      </p:pic>
      <p:sp>
        <p:nvSpPr>
          <p:cNvPr id="28" name="직사각형 27"/>
          <p:cNvSpPr/>
          <p:nvPr/>
        </p:nvSpPr>
        <p:spPr>
          <a:xfrm>
            <a:off x="4643438" y="2344159"/>
            <a:ext cx="4357686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장점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모든 환경 지원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단점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정확한 높이 측정 어려움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3" y="5429265"/>
            <a:ext cx="1000132" cy="111968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5429265"/>
            <a:ext cx="1000131" cy="11430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5901" y="5429264"/>
            <a:ext cx="1002554" cy="11430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7" name="그룹 56"/>
          <p:cNvGrpSpPr/>
          <p:nvPr/>
        </p:nvGrpSpPr>
        <p:grpSpPr>
          <a:xfrm>
            <a:off x="5908526" y="3286124"/>
            <a:ext cx="2378249" cy="3071834"/>
            <a:chOff x="5908527" y="3286124"/>
            <a:chExt cx="2071702" cy="2722431"/>
          </a:xfrm>
        </p:grpSpPr>
        <p:cxnSp>
          <p:nvCxnSpPr>
            <p:cNvPr id="32" name="직선 연결선 31"/>
            <p:cNvCxnSpPr/>
            <p:nvPr/>
          </p:nvCxnSpPr>
          <p:spPr>
            <a:xfrm rot="10800000" flipV="1">
              <a:off x="6122841" y="4071942"/>
              <a:ext cx="1785950" cy="2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 rot="10800000">
              <a:off x="5979965" y="6000768"/>
              <a:ext cx="2000264" cy="1588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480164" y="4079729"/>
              <a:ext cx="214313" cy="1928826"/>
            </a:xfrm>
            <a:prstGeom prst="rect">
              <a:avLst/>
            </a:prstGeom>
            <a:solidFill>
              <a:srgbClr val="FFC000">
                <a:alpha val="83000"/>
              </a:srgb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ko-KR" altLang="en-US" sz="1400" dirty="0"/>
                <a:t>기압차</a:t>
              </a:r>
              <a:endParaRPr lang="en-US" altLang="ko-KR" sz="1400" dirty="0"/>
            </a:p>
          </p:txBody>
        </p:sp>
        <p:pic>
          <p:nvPicPr>
            <p:cNvPr id="36" name="그림 35" descr="3.jpg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5929322" y="3286124"/>
              <a:ext cx="1467218" cy="970956"/>
            </a:xfrm>
            <a:prstGeom prst="rect">
              <a:avLst/>
            </a:prstGeom>
          </p:spPr>
        </p:pic>
        <p:grpSp>
          <p:nvGrpSpPr>
            <p:cNvPr id="37" name="그룹 49"/>
            <p:cNvGrpSpPr/>
            <p:nvPr/>
          </p:nvGrpSpPr>
          <p:grpSpPr>
            <a:xfrm>
              <a:off x="5908527" y="5715228"/>
              <a:ext cx="1571844" cy="293053"/>
              <a:chOff x="6514871" y="5569216"/>
              <a:chExt cx="1972186" cy="788742"/>
            </a:xfrm>
            <a:noFill/>
          </p:grpSpPr>
          <p:pic>
            <p:nvPicPr>
              <p:cNvPr id="38" name="Picture 9" descr="Green grass vector ClipArt Icon free vector">
                <a:hlinkClick r:id="rId8" tooltip="Green grass vector"/>
              </p:cNvPr>
              <p:cNvPicPr>
                <a:picLocks noChangeAspect="1" noChangeArrowheads="1"/>
              </p:cNvPicPr>
              <p:nvPr/>
            </p:nvPicPr>
            <p:blipFill>
              <a:blip r:embed="rId9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514871" y="5569216"/>
                <a:ext cx="1043922" cy="788742"/>
              </a:xfrm>
              <a:prstGeom prst="rect">
                <a:avLst/>
              </a:prstGeom>
              <a:grpFill/>
            </p:spPr>
          </p:pic>
          <p:grpSp>
            <p:nvGrpSpPr>
              <p:cNvPr id="39" name="그룹 61"/>
              <p:cNvGrpSpPr/>
              <p:nvPr/>
            </p:nvGrpSpPr>
            <p:grpSpPr>
              <a:xfrm>
                <a:off x="7000895" y="5569216"/>
                <a:ext cx="1486162" cy="788742"/>
                <a:chOff x="6422836" y="5286388"/>
                <a:chExt cx="1914377" cy="1016007"/>
              </a:xfrm>
              <a:grpFill/>
            </p:grpSpPr>
            <p:pic>
              <p:nvPicPr>
                <p:cNvPr id="40" name="Picture 9" descr="Green grass vector ClipArt Icon free vector">
                  <a:hlinkClick r:id="rId8" tooltip="Green grass vector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422836" y="5286388"/>
                  <a:ext cx="1344714" cy="1016007"/>
                </a:xfrm>
                <a:prstGeom prst="rect">
                  <a:avLst/>
                </a:prstGeom>
                <a:grpFill/>
              </p:spPr>
            </p:pic>
            <p:pic>
              <p:nvPicPr>
                <p:cNvPr id="42" name="Picture 9" descr="Green grass vector ClipArt Icon free vector">
                  <a:hlinkClick r:id="rId8" tooltip="Green grass vector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992498" y="5286388"/>
                  <a:ext cx="1344715" cy="1016007"/>
                </a:xfrm>
                <a:prstGeom prst="rect">
                  <a:avLst/>
                </a:prstGeom>
                <a:grpFill/>
              </p:spPr>
            </p:pic>
          </p:grpSp>
        </p:grpSp>
        <p:cxnSp>
          <p:nvCxnSpPr>
            <p:cNvPr id="43" name="직선 연결선 42"/>
            <p:cNvCxnSpPr>
              <a:stCxn id="46" idx="0"/>
            </p:cNvCxnSpPr>
            <p:nvPr/>
          </p:nvCxnSpPr>
          <p:spPr>
            <a:xfrm flipH="1">
              <a:off x="6000981" y="4072716"/>
              <a:ext cx="592489" cy="19276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연결선 43"/>
            <p:cNvCxnSpPr>
              <a:stCxn id="46" idx="3"/>
              <a:endCxn id="46" idx="2"/>
            </p:cNvCxnSpPr>
            <p:nvPr/>
          </p:nvCxnSpPr>
          <p:spPr>
            <a:xfrm>
              <a:off x="6706926" y="4072716"/>
              <a:ext cx="768978" cy="19358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원호 44"/>
            <p:cNvSpPr/>
            <p:nvPr/>
          </p:nvSpPr>
          <p:spPr>
            <a:xfrm rot="8031602">
              <a:off x="6248879" y="4110276"/>
              <a:ext cx="835856" cy="787931"/>
            </a:xfrm>
            <a:prstGeom prst="arc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자유형 45"/>
            <p:cNvSpPr/>
            <p:nvPr/>
          </p:nvSpPr>
          <p:spPr>
            <a:xfrm>
              <a:off x="6000978" y="4072716"/>
              <a:ext cx="1474925" cy="1935839"/>
            </a:xfrm>
            <a:custGeom>
              <a:avLst/>
              <a:gdLst>
                <a:gd name="connsiteX0" fmla="*/ 774357 w 1927654"/>
                <a:gd name="connsiteY0" fmla="*/ 0 h 2940908"/>
                <a:gd name="connsiteX1" fmla="*/ 0 w 1927654"/>
                <a:gd name="connsiteY1" fmla="*/ 2940908 h 2940908"/>
                <a:gd name="connsiteX2" fmla="*/ 1927654 w 1927654"/>
                <a:gd name="connsiteY2" fmla="*/ 2940908 h 2940908"/>
                <a:gd name="connsiteX3" fmla="*/ 922638 w 1927654"/>
                <a:gd name="connsiteY3" fmla="*/ 0 h 2940908"/>
                <a:gd name="connsiteX4" fmla="*/ 774357 w 1927654"/>
                <a:gd name="connsiteY4" fmla="*/ 0 h 2940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7654" h="2940908">
                  <a:moveTo>
                    <a:pt x="774357" y="0"/>
                  </a:moveTo>
                  <a:lnTo>
                    <a:pt x="0" y="2940908"/>
                  </a:lnTo>
                  <a:lnTo>
                    <a:pt x="1927654" y="2940908"/>
                  </a:lnTo>
                  <a:lnTo>
                    <a:pt x="922638" y="0"/>
                  </a:lnTo>
                  <a:lnTo>
                    <a:pt x="774357" y="0"/>
                  </a:lnTo>
                  <a:close/>
                </a:path>
              </a:pathLst>
            </a:custGeom>
            <a:solidFill>
              <a:schemeClr val="accent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7" name="Picture 4" descr="red,light,tip,energy,hint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6555426" y="3984657"/>
              <a:ext cx="189789" cy="117222"/>
            </a:xfrm>
            <a:prstGeom prst="rect">
              <a:avLst/>
            </a:prstGeom>
            <a:noFill/>
          </p:spPr>
        </p:pic>
      </p:grpSp>
      <p:pic>
        <p:nvPicPr>
          <p:cNvPr id="48" name="Picture 2" descr="D:\backup\191111_창업지원자료\기획\홈페이지\제이디코드\제품사진\KakaoTalk_20231222_120411409.png"/>
          <p:cNvPicPr>
            <a:picLocks noChangeAspect="1" noChangeArrowheads="1"/>
          </p:cNvPicPr>
          <p:nvPr/>
        </p:nvPicPr>
        <p:blipFill>
          <a:blip r:embed="rId12" cstate="print"/>
          <a:srcRect t="1" b="19295"/>
          <a:stretch>
            <a:fillRect/>
          </a:stretch>
        </p:blipFill>
        <p:spPr bwMode="auto">
          <a:xfrm>
            <a:off x="428596" y="1500174"/>
            <a:ext cx="2357454" cy="3429024"/>
          </a:xfrm>
          <a:prstGeom prst="rect">
            <a:avLst/>
          </a:prstGeom>
          <a:noFill/>
        </p:spPr>
      </p:pic>
      <p:sp>
        <p:nvSpPr>
          <p:cNvPr id="49" name="타원 48"/>
          <p:cNvSpPr/>
          <p:nvPr/>
        </p:nvSpPr>
        <p:spPr>
          <a:xfrm>
            <a:off x="1374542" y="2928934"/>
            <a:ext cx="357190" cy="357190"/>
          </a:xfrm>
          <a:prstGeom prst="ellipse">
            <a:avLst/>
          </a:prstGeom>
          <a:noFill/>
          <a:ln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꺾인 연결선 50"/>
          <p:cNvCxnSpPr>
            <a:stCxn id="49" idx="6"/>
            <a:endCxn id="16" idx="1"/>
          </p:cNvCxnSpPr>
          <p:nvPr/>
        </p:nvCxnSpPr>
        <p:spPr>
          <a:xfrm>
            <a:off x="1731732" y="3107529"/>
            <a:ext cx="2212365" cy="388533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backup\191111_창업지원자료\기획\홈페이지\제이디코드\제품사진\KakaoTalk_20231222_1203499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189975" y="1904431"/>
            <a:ext cx="3500462" cy="2406195"/>
          </a:xfrm>
          <a:prstGeom prst="rect">
            <a:avLst/>
          </a:prstGeom>
          <a:noFill/>
        </p:spPr>
      </p:pic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고도제어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레이저센서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grpSp>
        <p:nvGrpSpPr>
          <p:cNvPr id="37" name="그룹 49"/>
          <p:cNvGrpSpPr/>
          <p:nvPr/>
        </p:nvGrpSpPr>
        <p:grpSpPr>
          <a:xfrm>
            <a:off x="5715008" y="6125371"/>
            <a:ext cx="1571844" cy="293053"/>
            <a:chOff x="6514871" y="5569216"/>
            <a:chExt cx="1972186" cy="788742"/>
          </a:xfrm>
          <a:noFill/>
        </p:grpSpPr>
        <p:pic>
          <p:nvPicPr>
            <p:cNvPr id="39" name="Picture 9" descr="Green grass vector ClipArt Icon free vector">
              <a:hlinkClick r:id="rId3" tooltip="Green grass vector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14871" y="5569216"/>
              <a:ext cx="1043922" cy="788742"/>
            </a:xfrm>
            <a:prstGeom prst="rect">
              <a:avLst/>
            </a:prstGeom>
            <a:grpFill/>
          </p:spPr>
        </p:pic>
        <p:grpSp>
          <p:nvGrpSpPr>
            <p:cNvPr id="41" name="그룹 61"/>
            <p:cNvGrpSpPr/>
            <p:nvPr/>
          </p:nvGrpSpPr>
          <p:grpSpPr>
            <a:xfrm>
              <a:off x="7000895" y="5569216"/>
              <a:ext cx="1486162" cy="788742"/>
              <a:chOff x="6422836" y="5286388"/>
              <a:chExt cx="1914377" cy="1016007"/>
            </a:xfrm>
            <a:grpFill/>
          </p:grpSpPr>
          <p:pic>
            <p:nvPicPr>
              <p:cNvPr id="48" name="Picture 9" descr="Green grass vector ClipArt Icon free vector">
                <a:hlinkClick r:id="rId3" tooltip="Green grass vector"/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422836" y="5286388"/>
                <a:ext cx="1344714" cy="1016007"/>
              </a:xfrm>
              <a:prstGeom prst="rect">
                <a:avLst/>
              </a:prstGeom>
              <a:grpFill/>
            </p:spPr>
          </p:pic>
          <p:pic>
            <p:nvPicPr>
              <p:cNvPr id="49" name="Picture 9" descr="Green grass vector ClipArt Icon free vector">
                <a:hlinkClick r:id="rId3" tooltip="Green grass vector"/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92498" y="5286388"/>
                <a:ext cx="1344715" cy="1016007"/>
              </a:xfrm>
              <a:prstGeom prst="rect">
                <a:avLst/>
              </a:prstGeom>
              <a:grpFill/>
            </p:spPr>
          </p:pic>
        </p:grpSp>
      </p:grpSp>
      <p:pic>
        <p:nvPicPr>
          <p:cNvPr id="50" name="그림 49" descr="3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97652" y="3286124"/>
            <a:ext cx="1800632" cy="1121049"/>
          </a:xfrm>
          <a:prstGeom prst="rect">
            <a:avLst/>
          </a:prstGeom>
        </p:spPr>
      </p:pic>
      <p:pic>
        <p:nvPicPr>
          <p:cNvPr id="51" name="Picture 4" descr="red,light,tip,energy,hint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66034" y="4092638"/>
            <a:ext cx="232917" cy="135342"/>
          </a:xfrm>
          <a:prstGeom prst="rect">
            <a:avLst/>
          </a:prstGeom>
          <a:noFill/>
        </p:spPr>
      </p:pic>
      <p:sp>
        <p:nvSpPr>
          <p:cNvPr id="52" name="TextBox 51"/>
          <p:cNvSpPr txBox="1"/>
          <p:nvPr/>
        </p:nvSpPr>
        <p:spPr>
          <a:xfrm>
            <a:off x="3182779" y="3143248"/>
            <a:ext cx="1143008" cy="276999"/>
          </a:xfrm>
          <a:prstGeom prst="rect">
            <a:avLst/>
          </a:prstGeom>
          <a:solidFill>
            <a:srgbClr val="388B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>
                <a:solidFill>
                  <a:schemeClr val="bg1"/>
                </a:solidFill>
              </a:rPr>
              <a:t>적외선센서</a:t>
            </a:r>
            <a:endParaRPr lang="en-US" altLang="ko-KR" sz="1200" b="1" dirty="0">
              <a:solidFill>
                <a:schemeClr val="bg1"/>
              </a:solidFill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>
                <a:latin typeface="+mn-ea"/>
              </a:rPr>
              <a:t>빛의 도달하는 속도로 거리를 인지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</a:rPr>
              <a:t>레이저센서의 </a:t>
            </a:r>
            <a:r>
              <a:rPr lang="ko-KR" altLang="en-US" sz="2400" b="1" dirty="0">
                <a:solidFill>
                  <a:schemeClr val="bg1"/>
                </a:solidFill>
              </a:rPr>
              <a:t>기술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58" name="모서리가 둥근 직사각형 57"/>
          <p:cNvSpPr/>
          <p:nvPr/>
        </p:nvSpPr>
        <p:spPr>
          <a:xfrm>
            <a:off x="571472" y="5072074"/>
            <a:ext cx="3643338" cy="1571612"/>
          </a:xfrm>
          <a:prstGeom prst="roundRect">
            <a:avLst>
              <a:gd name="adj" fmla="val 9319"/>
            </a:avLst>
          </a:prstGeom>
          <a:solidFill>
            <a:schemeClr val="bg1"/>
          </a:solidFill>
          <a:ln w="28575">
            <a:solidFill>
              <a:srgbClr val="155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642910" y="5072074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400" b="1" dirty="0">
                <a:ln w="3175">
                  <a:noFill/>
                </a:ln>
                <a:sym typeface="Wingdings"/>
              </a:rPr>
              <a:t>  생활 속 </a:t>
            </a:r>
            <a:r>
              <a:rPr lang="ko-KR" altLang="en-US" sz="1400" b="1" dirty="0" smtClean="0">
                <a:ln w="3175">
                  <a:noFill/>
                </a:ln>
                <a:sym typeface="Wingdings"/>
              </a:rPr>
              <a:t>적외선</a:t>
            </a:r>
            <a:r>
              <a:rPr lang="en-US" altLang="ko-KR" sz="1400" b="1" dirty="0" smtClean="0">
                <a:ln w="3175">
                  <a:noFill/>
                </a:ln>
                <a:sym typeface="Wingdings"/>
              </a:rPr>
              <a:t>(</a:t>
            </a:r>
            <a:r>
              <a:rPr lang="ko-KR" altLang="en-US" sz="1400" b="1" dirty="0" smtClean="0">
                <a:ln w="3175">
                  <a:noFill/>
                </a:ln>
                <a:sym typeface="Wingdings"/>
              </a:rPr>
              <a:t>레이저</a:t>
            </a:r>
            <a:r>
              <a:rPr lang="en-US" altLang="ko-KR" sz="1400" b="1" dirty="0" smtClean="0">
                <a:ln w="3175">
                  <a:noFill/>
                </a:ln>
                <a:sym typeface="Wingdings"/>
              </a:rPr>
              <a:t>)</a:t>
            </a:r>
            <a:r>
              <a:rPr lang="ko-KR" altLang="en-US" sz="1400" b="1" dirty="0" smtClean="0">
                <a:ln w="3175">
                  <a:noFill/>
                </a:ln>
                <a:sym typeface="Wingdings"/>
              </a:rPr>
              <a:t> </a:t>
            </a:r>
            <a:r>
              <a:rPr lang="ko-KR" altLang="en-US" sz="1400" b="1" dirty="0">
                <a:ln w="3175">
                  <a:noFill/>
                </a:ln>
                <a:sym typeface="Wingdings"/>
              </a:rPr>
              <a:t>센서</a:t>
            </a:r>
            <a:endParaRPr lang="en-US" altLang="ko-KR" sz="1400" b="1" dirty="0">
              <a:ln w="3175">
                <a:noFill/>
              </a:ln>
              <a:effectLst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4286248" y="2344159"/>
            <a:ext cx="4714876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장점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정확한 고도 제어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지연시연 거의 제로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단점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빛을 흡수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빛 반사 등 환경 제약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고비용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972238" y="3571876"/>
            <a:ext cx="152832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TextBox 61"/>
          <p:cNvSpPr txBox="1"/>
          <p:nvPr/>
        </p:nvSpPr>
        <p:spPr>
          <a:xfrm>
            <a:off x="6786579" y="4643446"/>
            <a:ext cx="1643073" cy="1428760"/>
          </a:xfrm>
          <a:prstGeom prst="rect">
            <a:avLst/>
          </a:prstGeom>
          <a:solidFill>
            <a:srgbClr val="FFC000">
              <a:alpha val="83000"/>
            </a:srgb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ko-KR" altLang="en-US" sz="1400" dirty="0"/>
              <a:t>발광부에서 </a:t>
            </a:r>
            <a:endParaRPr lang="en-US" altLang="ko-KR" sz="1400" dirty="0"/>
          </a:p>
          <a:p>
            <a:pPr algn="ctr"/>
            <a:r>
              <a:rPr lang="ko-KR" altLang="en-US" sz="1400" dirty="0"/>
              <a:t>빛이 반사되어</a:t>
            </a:r>
            <a:endParaRPr lang="en-US" altLang="ko-KR" sz="1400" dirty="0"/>
          </a:p>
          <a:p>
            <a:pPr algn="ctr"/>
            <a:r>
              <a:rPr lang="ko-KR" altLang="en-US" sz="1400" dirty="0"/>
              <a:t>수광부까지 </a:t>
            </a:r>
            <a:endParaRPr lang="en-US" altLang="ko-KR" sz="1400" dirty="0"/>
          </a:p>
          <a:p>
            <a:pPr algn="ctr"/>
            <a:r>
              <a:rPr lang="ko-KR" altLang="en-US" sz="1400" dirty="0"/>
              <a:t>도달하는 시간</a:t>
            </a:r>
            <a:endParaRPr lang="en-US" altLang="ko-KR" sz="1400" dirty="0"/>
          </a:p>
          <a:p>
            <a:pPr algn="ctr"/>
            <a:endParaRPr lang="en-US" altLang="ko-KR" sz="1400" dirty="0">
              <a:sym typeface="Wingdings" pitchFamily="2" charset="2"/>
            </a:endParaRPr>
          </a:p>
          <a:p>
            <a:pPr algn="ctr"/>
            <a:r>
              <a:rPr lang="en-US" altLang="ko-KR" sz="1400" dirty="0">
                <a:sym typeface="Wingdings" pitchFamily="2" charset="2"/>
              </a:rPr>
              <a:t></a:t>
            </a:r>
            <a:r>
              <a:rPr lang="ko-KR" altLang="en-US" sz="1400" dirty="0"/>
              <a:t>거리로 환산</a:t>
            </a:r>
            <a:endParaRPr lang="en-US" altLang="ko-KR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4714876" y="4429132"/>
            <a:ext cx="1071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발광</a:t>
            </a:r>
            <a:endParaRPr lang="en-US" altLang="ko-KR" sz="1200" dirty="0" smtClean="0"/>
          </a:p>
          <a:p>
            <a:r>
              <a:rPr lang="en-US" altLang="ko-KR" sz="1200" dirty="0" smtClean="0"/>
              <a:t>(</a:t>
            </a:r>
            <a:r>
              <a:rPr lang="en-US" altLang="ko-KR" sz="1200" dirty="0"/>
              <a:t>Emitter)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43438" y="3429000"/>
            <a:ext cx="143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수광</a:t>
            </a:r>
            <a:endParaRPr lang="en-US" altLang="ko-KR" sz="1200" dirty="0" smtClean="0"/>
          </a:p>
          <a:p>
            <a:r>
              <a:rPr lang="en-US" altLang="ko-KR" sz="1200" dirty="0" smtClean="0"/>
              <a:t>(</a:t>
            </a:r>
            <a:r>
              <a:rPr lang="en-US" altLang="ko-KR" sz="1200" dirty="0"/>
              <a:t>Collector)</a:t>
            </a:r>
          </a:p>
        </p:txBody>
      </p:sp>
      <p:cxnSp>
        <p:nvCxnSpPr>
          <p:cNvPr id="65" name="꺾인 연결선 97"/>
          <p:cNvCxnSpPr>
            <a:endCxn id="63" idx="1"/>
          </p:cNvCxnSpPr>
          <p:nvPr/>
        </p:nvCxnSpPr>
        <p:spPr>
          <a:xfrm>
            <a:off x="3571868" y="4357694"/>
            <a:ext cx="1143008" cy="30227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꺾인 연결선 97"/>
          <p:cNvCxnSpPr/>
          <p:nvPr/>
        </p:nvCxnSpPr>
        <p:spPr>
          <a:xfrm flipV="1">
            <a:off x="4143372" y="3571878"/>
            <a:ext cx="500066" cy="2857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 rot="5400000">
            <a:off x="5357750" y="5326743"/>
            <a:ext cx="2130399" cy="6892"/>
          </a:xfrm>
          <a:prstGeom prst="line">
            <a:avLst/>
          </a:prstGeom>
          <a:ln w="38100">
            <a:solidFill>
              <a:srgbClr val="FF0000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 rot="5400000">
            <a:off x="5457346" y="5326744"/>
            <a:ext cx="2130399" cy="6892"/>
          </a:xfrm>
          <a:prstGeom prst="line">
            <a:avLst/>
          </a:prstGeom>
          <a:ln w="38100">
            <a:solidFill>
              <a:srgbClr val="0000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rot="10800000" flipV="1">
            <a:off x="6286512" y="4286252"/>
            <a:ext cx="2214578" cy="3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/>
          <p:nvPr/>
        </p:nvCxnSpPr>
        <p:spPr>
          <a:xfrm rot="10800000">
            <a:off x="6286512" y="6417174"/>
            <a:ext cx="2286016" cy="1588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57224" y="5500702"/>
            <a:ext cx="1071570" cy="107508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000232" y="5500702"/>
            <a:ext cx="1071570" cy="104678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" name="Picture 4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143240" y="5500702"/>
            <a:ext cx="977760" cy="10476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" name="타원 75"/>
          <p:cNvSpPr/>
          <p:nvPr/>
        </p:nvSpPr>
        <p:spPr>
          <a:xfrm>
            <a:off x="1402850" y="2500304"/>
            <a:ext cx="428628" cy="428628"/>
          </a:xfrm>
          <a:prstGeom prst="ellipse">
            <a:avLst/>
          </a:prstGeom>
          <a:noFill/>
          <a:ln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7" name="꺾인 연결선 76"/>
          <p:cNvCxnSpPr>
            <a:stCxn id="76" idx="6"/>
            <a:endCxn id="52" idx="1"/>
          </p:cNvCxnSpPr>
          <p:nvPr/>
        </p:nvCxnSpPr>
        <p:spPr>
          <a:xfrm>
            <a:off x="1831478" y="2714618"/>
            <a:ext cx="1351301" cy="567130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4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lang="ko-KR" altLang="en-US" dirty="0" smtClean="0"/>
              <a:t>위치제어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카메라 센서</a:t>
            </a:r>
          </a:p>
        </p:txBody>
      </p:sp>
      <p:pic>
        <p:nvPicPr>
          <p:cNvPr id="33" name="Picture 2" descr="optical flow sensor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3500438"/>
            <a:ext cx="1714512" cy="1114441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3500430" y="3143248"/>
            <a:ext cx="1071570" cy="276999"/>
          </a:xfrm>
          <a:prstGeom prst="rect">
            <a:avLst/>
          </a:prstGeom>
          <a:solidFill>
            <a:srgbClr val="388BD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>
                <a:solidFill>
                  <a:schemeClr val="bg1"/>
                </a:solidFill>
              </a:rPr>
              <a:t>카메라센서</a:t>
            </a:r>
            <a:endParaRPr lang="en-US" altLang="ko-KR" sz="1200" b="1" dirty="0">
              <a:solidFill>
                <a:schemeClr val="bg1"/>
              </a:solidFill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3214678" y="185736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>
                <a:latin typeface="+mn-ea"/>
              </a:rPr>
              <a:t>영상 신호처리를 이용한 위치 제어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29224" y="1357298"/>
            <a:ext cx="3571868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solidFill>
                  <a:schemeClr val="bg1"/>
                </a:solidFill>
              </a:rPr>
              <a:t>카메라 </a:t>
            </a:r>
            <a:r>
              <a:rPr lang="ko-KR" altLang="en-US" sz="2400" b="1" dirty="0" smtClean="0">
                <a:solidFill>
                  <a:schemeClr val="bg1"/>
                </a:solidFill>
              </a:rPr>
              <a:t>센서</a:t>
            </a:r>
            <a:endParaRPr lang="en-US" altLang="ko-KR" sz="2400" b="1" dirty="0">
              <a:solidFill>
                <a:schemeClr val="bg1"/>
              </a:solidFill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214282" y="5072074"/>
            <a:ext cx="3643338" cy="1571612"/>
          </a:xfrm>
          <a:prstGeom prst="roundRect">
            <a:avLst>
              <a:gd name="adj" fmla="val 9319"/>
            </a:avLst>
          </a:prstGeom>
          <a:solidFill>
            <a:schemeClr val="bg1"/>
          </a:solidFill>
          <a:ln w="28575">
            <a:solidFill>
              <a:srgbClr val="155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285720" y="5072074"/>
            <a:ext cx="35719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1400" b="1" dirty="0">
                <a:ln w="3175">
                  <a:noFill/>
                </a:ln>
                <a:sym typeface="Wingdings"/>
              </a:rPr>
              <a:t>  생활 속 </a:t>
            </a:r>
            <a:r>
              <a:rPr lang="en-US" altLang="ko-KR" sz="1400" b="1" dirty="0">
                <a:ln w="3175">
                  <a:noFill/>
                </a:ln>
                <a:sym typeface="Wingdings"/>
              </a:rPr>
              <a:t>Optical flow</a:t>
            </a:r>
            <a:r>
              <a:rPr lang="ko-KR" altLang="en-US" sz="1400" b="1" dirty="0">
                <a:ln w="3175">
                  <a:noFill/>
                </a:ln>
                <a:sym typeface="Wingdings"/>
              </a:rPr>
              <a:t> 센서</a:t>
            </a:r>
            <a:endParaRPr lang="en-US" altLang="ko-KR" sz="1400" b="1" dirty="0">
              <a:ln w="3175">
                <a:noFill/>
              </a:ln>
              <a:effectLst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4000496" y="2344159"/>
            <a:ext cx="5000628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장점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객체 위치 인식 및 추적 지원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실내 지원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pPr algn="r"/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sym typeface="Wingdings 2"/>
              </a:rPr>
              <a:t>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단점 </a:t>
            </a:r>
            <a:r>
              <a:rPr lang="en-US" altLang="ko-KR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: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민무뉘 식별 어려움</a:t>
            </a:r>
            <a:endParaRPr lang="en-US" altLang="ko-KR" sz="1600" b="1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5429264"/>
            <a:ext cx="65732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" name="_x150327592" descr="EMB000014bc19c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4500570"/>
            <a:ext cx="4143404" cy="1934736"/>
          </a:xfrm>
          <a:prstGeom prst="rect">
            <a:avLst/>
          </a:prstGeom>
          <a:noFill/>
        </p:spPr>
      </p:pic>
      <p:pic>
        <p:nvPicPr>
          <p:cNvPr id="76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08" y="5429264"/>
            <a:ext cx="1071570" cy="107508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" name="Picture 2" descr="D:\backup\191111_창업지원자료\기획\홈페이지\제이디코드\제품사진\KakaoTalk_20231222_12034991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-189975" y="1904431"/>
            <a:ext cx="3500462" cy="2406195"/>
          </a:xfrm>
          <a:prstGeom prst="rect">
            <a:avLst/>
          </a:prstGeom>
          <a:noFill/>
        </p:spPr>
      </p:pic>
      <p:sp>
        <p:nvSpPr>
          <p:cNvPr id="78" name="타원 77"/>
          <p:cNvSpPr/>
          <p:nvPr/>
        </p:nvSpPr>
        <p:spPr>
          <a:xfrm>
            <a:off x="1259974" y="2822992"/>
            <a:ext cx="617064" cy="571504"/>
          </a:xfrm>
          <a:prstGeom prst="ellipse">
            <a:avLst/>
          </a:prstGeom>
          <a:noFill/>
          <a:ln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9" name="꺾인 연결선 78"/>
          <p:cNvCxnSpPr>
            <a:stCxn id="78" idx="6"/>
            <a:endCxn id="34" idx="1"/>
          </p:cNvCxnSpPr>
          <p:nvPr/>
        </p:nvCxnSpPr>
        <p:spPr>
          <a:xfrm>
            <a:off x="1877038" y="3108744"/>
            <a:ext cx="1623392" cy="173004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23285</TotalTime>
  <Words>373</Words>
  <Application>Microsoft Office PowerPoint</Application>
  <PresentationFormat>화면 슬라이드 쇼(4:3)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Contents Subtitle</vt:lpstr>
      <vt:lpstr>슬라이드 3</vt:lpstr>
      <vt:lpstr>슬라이드 4</vt:lpstr>
      <vt:lpstr>Contents Subtitle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Contents Subtitle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4032</cp:revision>
  <cp:lastPrinted>2016-04-11T08:38:53Z</cp:lastPrinted>
  <dcterms:created xsi:type="dcterms:W3CDTF">2016-03-30T04:54:04Z</dcterms:created>
  <dcterms:modified xsi:type="dcterms:W3CDTF">2024-03-18T01:39:51Z</dcterms:modified>
</cp:coreProperties>
</file>