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19"/>
  </p:notesMasterIdLst>
  <p:handoutMasterIdLst>
    <p:handoutMasterId r:id="rId20"/>
  </p:handoutMasterIdLst>
  <p:sldIdLst>
    <p:sldId id="405" r:id="rId3"/>
    <p:sldId id="406" r:id="rId4"/>
    <p:sldId id="415" r:id="rId5"/>
    <p:sldId id="438" r:id="rId6"/>
    <p:sldId id="407" r:id="rId7"/>
    <p:sldId id="428" r:id="rId8"/>
    <p:sldId id="430" r:id="rId9"/>
    <p:sldId id="443" r:id="rId10"/>
    <p:sldId id="429" r:id="rId11"/>
    <p:sldId id="440" r:id="rId12"/>
    <p:sldId id="439" r:id="rId13"/>
    <p:sldId id="441" r:id="rId14"/>
    <p:sldId id="408" r:id="rId15"/>
    <p:sldId id="442" r:id="rId16"/>
    <p:sldId id="444" r:id="rId17"/>
    <p:sldId id="445" r:id="rId18"/>
  </p:sldIdLst>
  <p:sldSz cx="9144000" cy="6858000" type="screen4x3"/>
  <p:notesSz cx="6865938" cy="99980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다정" initials="다정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FF"/>
    <a:srgbClr val="00CC00"/>
    <a:srgbClr val="9933FF"/>
    <a:srgbClr val="388BD0"/>
    <a:srgbClr val="0000FF"/>
    <a:srgbClr val="FFFFFF"/>
    <a:srgbClr val="FFD961"/>
    <a:srgbClr val="FF9900"/>
    <a:srgbClr val="F8F8F8"/>
    <a:srgbClr val="2E6EB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21" autoAdjust="0"/>
    <p:restoredTop sz="97229" autoAdjust="0"/>
  </p:normalViewPr>
  <p:slideViewPr>
    <p:cSldViewPr>
      <p:cViewPr>
        <p:scale>
          <a:sx n="100" d="100"/>
          <a:sy n="100" d="100"/>
        </p:scale>
        <p:origin x="-1176" y="6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002" y="-90"/>
      </p:cViewPr>
      <p:guideLst>
        <p:guide orient="horz" pos="3149"/>
        <p:guide pos="216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0B251BB4-252B-4F8A-B5D7-FC38EC5801D3}" type="datetimeFigureOut">
              <a:rPr lang="ko-KR" altLang="en-US" smtClean="0"/>
              <a:pPr/>
              <a:t>2024-03-04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98A4ADDB-31E8-47E6-9787-F0ADF10EBD9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728921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23C0007E-2758-4427-B28C-44637702ED2A}" type="datetimeFigureOut">
              <a:rPr lang="ko-KR" altLang="en-US" smtClean="0"/>
              <a:pPr/>
              <a:t>2024-03-04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59" tIns="48180" rIns="96359" bIns="4818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4" y="4749086"/>
            <a:ext cx="5492750" cy="4499134"/>
          </a:xfrm>
          <a:prstGeom prst="rect">
            <a:avLst/>
          </a:prstGeom>
        </p:spPr>
        <p:txBody>
          <a:bodyPr vert="horz" lIns="96359" tIns="48180" rIns="96359" bIns="4818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579D2B18-CA6E-4360-8E12-3D4D8C53A55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0532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24384" y="2708920"/>
            <a:ext cx="9070776" cy="578495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9" name="부제목 2"/>
          <p:cNvSpPr>
            <a:spLocks noGrp="1"/>
          </p:cNvSpPr>
          <p:nvPr>
            <p:ph type="subTitle" idx="1"/>
          </p:nvPr>
        </p:nvSpPr>
        <p:spPr>
          <a:xfrm>
            <a:off x="26253" y="3320416"/>
            <a:ext cx="9061358" cy="360040"/>
          </a:xfrm>
        </p:spPr>
        <p:txBody>
          <a:bodyPr>
            <a:normAutofit/>
          </a:bodyPr>
          <a:lstStyle>
            <a:lvl1pPr marL="0" indent="0" algn="ctr">
              <a:buNone/>
              <a:defRPr sz="1800" b="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pic>
        <p:nvPicPr>
          <p:cNvPr id="43013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>
            <a:off x="0" y="0"/>
            <a:ext cx="9144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2024-03-04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2024-03-04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9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7" name="직사각형 46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8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9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50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msk\Desktop\그림1.png"/>
          <p:cNvPicPr>
            <a:picLocks noChangeAspect="1" noChangeArrowheads="1"/>
          </p:cNvPicPr>
          <p:nvPr userDrawn="1"/>
        </p:nvPicPr>
        <p:blipFill>
          <a:blip r:embed="rId2" cstate="print"/>
          <a:srcRect l="40479" b="13209"/>
          <a:stretch>
            <a:fillRect/>
          </a:stretch>
        </p:blipFill>
        <p:spPr bwMode="auto">
          <a:xfrm rot="16200000">
            <a:off x="7474722" y="5200913"/>
            <a:ext cx="1619672" cy="171888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8" y="150540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Main Title </a:t>
            </a:r>
            <a:endParaRPr lang="ko-KR" altLang="en-US" dirty="0" smtClean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8" y="664754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Subtitle Here </a:t>
            </a:r>
            <a:endParaRPr lang="ko-KR" altLang="en-US" dirty="0" smtClean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그룹 2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0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타원 12"/>
          <p:cNvSpPr/>
          <p:nvPr userDrawn="1"/>
        </p:nvSpPr>
        <p:spPr>
          <a:xfrm>
            <a:off x="142844" y="158080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661589" y="14285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367127" y="36776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14282" y="857232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 userDrawn="1"/>
        </p:nvSpPr>
        <p:spPr>
          <a:xfrm>
            <a:off x="1213546" y="22413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 userDrawn="1"/>
        </p:nvSpPr>
        <p:spPr>
          <a:xfrm>
            <a:off x="571472" y="1071546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 userDrawn="1"/>
        </p:nvSpPr>
        <p:spPr>
          <a:xfrm>
            <a:off x="1214414" y="430143"/>
            <a:ext cx="7786742" cy="642942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 userDrawn="1"/>
        </p:nvSpPr>
        <p:spPr>
          <a:xfrm>
            <a:off x="471488" y="113033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 userDrawn="1"/>
        </p:nvSpPr>
        <p:spPr>
          <a:xfrm>
            <a:off x="597218" y="238763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제목 1"/>
          <p:cNvSpPr>
            <a:spLocks noGrp="1"/>
          </p:cNvSpPr>
          <p:nvPr>
            <p:ph type="title"/>
          </p:nvPr>
        </p:nvSpPr>
        <p:spPr>
          <a:xfrm>
            <a:off x="1750589" y="430167"/>
            <a:ext cx="5250303" cy="683044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CF524-1611-4733-AFC3-185BB074B275}" type="datetimeFigureOut">
              <a:rPr lang="ko-KR" altLang="en-US" smtClean="0"/>
              <a:pPr/>
              <a:t>2024-03-04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2DE47-44CF-4DFC-9196-53D95094927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53" r:id="rId5"/>
    <p:sldLayoutId id="2147483666" r:id="rId6"/>
    <p:sldLayoutId id="2147483667" r:id="rId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A85DC-EC40-4189-AB9C-60EB442D3E74}" type="datetimeFigureOut">
              <a:rPr lang="ko-KR" altLang="en-US" smtClean="0"/>
              <a:pPr/>
              <a:t>2024-03-04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hyperlink" Target="http://findicons.com/icon/209662/red_light?id=365641" TargetMode="External"/><Relationship Id="rId12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11" Type="http://schemas.openxmlformats.org/officeDocument/2006/relationships/image" Target="../media/image10.png"/><Relationship Id="rId5" Type="http://schemas.openxmlformats.org/officeDocument/2006/relationships/image" Target="../media/image5.jpeg"/><Relationship Id="rId10" Type="http://schemas.openxmlformats.org/officeDocument/2006/relationships/image" Target="../media/image9.png"/><Relationship Id="rId4" Type="http://schemas.openxmlformats.org/officeDocument/2006/relationships/hyperlink" Target="http://www.cutevector.com/incl/data/big/0562-fresh-green-grass-strands.jpg" TargetMode="Externa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google.com/url?sa=i&amp;rct=j&amp;q=&amp;esrc=s&amp;source=images&amp;cd=&amp;cad=rja&amp;uact=8&amp;ved=2ahUKEwiz0--0xbXgAhVIfrwKHWimDN8QjRx6BAgBEAU&amp;url=https://www.1001freedownloads.com/free-clipart/sun-icon&amp;psig=AOvVaw1ElcdbODTAJ6NB65hvgykQ&amp;ust=1550038449374792" TargetMode="External"/><Relationship Id="rId5" Type="http://schemas.openxmlformats.org/officeDocument/2006/relationships/image" Target="../media/image13.jpeg"/><Relationship Id="rId4" Type="http://schemas.openxmlformats.org/officeDocument/2006/relationships/hyperlink" Target="https://www.google.com/url?sa=i&amp;rct=j&amp;q=&amp;esrc=s&amp;source=images&amp;cd=&amp;cad=rja&amp;uact=8&amp;ved=2ahUKEwjSgtjHwrXgAhVFurwKHXWSCtkQjRx6BAgBEAU&amp;url=https://www.vectorstock.com/royalty-free-vector/sun-icon-vector-313187&amp;psig=AOvVaw1mBLjgY7Z-VbDLssbNzomM&amp;ust=1550037701331528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smtClean="0">
                <a:latin typeface="Segoe UI Black" pitchFamily="34" charset="0"/>
                <a:ea typeface="Segoe UI Black" pitchFamily="34" charset="0"/>
              </a:rPr>
              <a:t>JDCode</a:t>
            </a:r>
          </a:p>
        </p:txBody>
      </p:sp>
      <p:grpSp>
        <p:nvGrpSpPr>
          <p:cNvPr id="186" name="그룹 18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6" y="4857760"/>
            <a:ext cx="4929222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5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드론기술 창작품</a:t>
            </a:r>
            <a:endParaRPr lang="en-US" altLang="ko-KR" sz="4500" b="1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sym typeface="Wingdings"/>
            </a:endParaRPr>
          </a:p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자동선풍기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228" name="그룹 227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884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140883"/>
            <a:ext cx="5540334" cy="584162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dirty="0" smtClean="0"/>
              <a:t>자동선풍기 코딩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기본설계</a:t>
            </a:r>
            <a:r>
              <a:rPr lang="en-US" altLang="ko-KR" dirty="0" smtClean="0"/>
              <a:t>- </a:t>
            </a:r>
            <a:r>
              <a:rPr lang="ko-KR" altLang="en-US" dirty="0" smtClean="0"/>
              <a:t>코딩 </a:t>
            </a:r>
            <a:r>
              <a:rPr lang="ko-KR" altLang="en-US" dirty="0"/>
              <a:t>블록 쌓기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046"/>
          <a:stretch>
            <a:fillRect/>
          </a:stretch>
        </p:blipFill>
        <p:spPr bwMode="auto">
          <a:xfrm>
            <a:off x="4143372" y="2714620"/>
            <a:ext cx="3989533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>
            <a:off x="1428729" y="1714489"/>
            <a:ext cx="2274106" cy="4286280"/>
          </a:xfrm>
          <a:prstGeom prst="roundRect">
            <a:avLst>
              <a:gd name="adj" fmla="val 7335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위쪽 화살표 22"/>
          <p:cNvSpPr/>
          <p:nvPr/>
        </p:nvSpPr>
        <p:spPr>
          <a:xfrm rot="894162" flipV="1">
            <a:off x="2828419" y="3172298"/>
            <a:ext cx="273687" cy="365287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2500299" y="3500438"/>
            <a:ext cx="500066" cy="386327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785786" y="3357562"/>
            <a:ext cx="1500198" cy="276999"/>
          </a:xfrm>
          <a:prstGeom prst="rect">
            <a:avLst/>
          </a:prstGeom>
          <a:solidFill>
            <a:schemeClr val="tx2">
              <a:lumMod val="60000"/>
              <a:lumOff val="40000"/>
              <a:alpha val="62000"/>
            </a:scheme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200" b="1" dirty="0" smtClean="0">
                <a:solidFill>
                  <a:schemeClr val="bg1"/>
                </a:solidFill>
                <a:sym typeface="Wingdings 2"/>
              </a:rPr>
              <a:t>모터 명칭 </a:t>
            </a:r>
            <a:r>
              <a:rPr lang="en-US" altLang="ko-KR" sz="1200" b="1" dirty="0" smtClean="0">
                <a:solidFill>
                  <a:schemeClr val="bg1"/>
                </a:solidFill>
                <a:sym typeface="Wingdings 2"/>
              </a:rPr>
              <a:t>: </a:t>
            </a:r>
            <a:r>
              <a:rPr lang="ko-KR" altLang="en-US" sz="1200" b="1" dirty="0" smtClean="0">
                <a:solidFill>
                  <a:schemeClr val="bg1"/>
                </a:solidFill>
                <a:sym typeface="Wingdings 2"/>
              </a:rPr>
              <a:t>왼쪽위</a:t>
            </a:r>
            <a:endParaRPr lang="ko-KR" altLang="en-US" sz="1200" b="1" dirty="0">
              <a:solidFill>
                <a:schemeClr val="bg1"/>
              </a:solidFill>
              <a:sym typeface="Wingdings 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코딩 </a:t>
            </a:r>
            <a:r>
              <a:rPr lang="ko-KR" altLang="en-US" dirty="0" smtClean="0"/>
              <a:t>실습하기</a:t>
            </a:r>
            <a:endParaRPr lang="ko-KR" altLang="en-US" dirty="0"/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3347" y="1452549"/>
            <a:ext cx="2143140" cy="4405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타원 31"/>
          <p:cNvSpPr/>
          <p:nvPr/>
        </p:nvSpPr>
        <p:spPr>
          <a:xfrm>
            <a:off x="6215074" y="4881573"/>
            <a:ext cx="1039671" cy="310431"/>
          </a:xfrm>
          <a:prstGeom prst="ellipse">
            <a:avLst/>
          </a:prstGeom>
          <a:noFill/>
          <a:ln w="4127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4" name="그림 33"/>
          <p:cNvPicPr/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928662" y="1500174"/>
            <a:ext cx="257176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5" name="그룹 32"/>
          <p:cNvGrpSpPr/>
          <p:nvPr/>
        </p:nvGrpSpPr>
        <p:grpSpPr>
          <a:xfrm>
            <a:off x="1785918" y="2053405"/>
            <a:ext cx="857256" cy="1164899"/>
            <a:chOff x="1606539" y="5429256"/>
            <a:chExt cx="322263" cy="388937"/>
          </a:xfrm>
        </p:grpSpPr>
        <p:cxnSp>
          <p:nvCxnSpPr>
            <p:cNvPr id="37" name="AutoShape 7"/>
            <p:cNvCxnSpPr>
              <a:cxnSpLocks noChangeShapeType="1"/>
            </p:cNvCxnSpPr>
            <p:nvPr/>
          </p:nvCxnSpPr>
          <p:spPr bwMode="auto">
            <a:xfrm>
              <a:off x="1928802" y="5429256"/>
              <a:ext cx="0" cy="388937"/>
            </a:xfrm>
            <a:prstGeom prst="straightConnector1">
              <a:avLst/>
            </a:prstGeom>
            <a:noFill/>
            <a:ln w="41275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38" name="AutoShape 8"/>
            <p:cNvCxnSpPr>
              <a:cxnSpLocks noChangeShapeType="1"/>
            </p:cNvCxnSpPr>
            <p:nvPr/>
          </p:nvCxnSpPr>
          <p:spPr bwMode="auto">
            <a:xfrm>
              <a:off x="1609714" y="5429256"/>
              <a:ext cx="0" cy="388937"/>
            </a:xfrm>
            <a:prstGeom prst="straightConnector1">
              <a:avLst/>
            </a:prstGeom>
            <a:noFill/>
            <a:ln w="41275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39" name="AutoShape 9"/>
            <p:cNvCxnSpPr>
              <a:cxnSpLocks noChangeShapeType="1"/>
            </p:cNvCxnSpPr>
            <p:nvPr/>
          </p:nvCxnSpPr>
          <p:spPr bwMode="auto">
            <a:xfrm>
              <a:off x="1606539" y="5611818"/>
              <a:ext cx="320675" cy="6350"/>
            </a:xfrm>
            <a:prstGeom prst="straightConnector1">
              <a:avLst/>
            </a:prstGeom>
            <a:noFill/>
            <a:ln w="34925">
              <a:solidFill>
                <a:srgbClr val="66FF33"/>
              </a:solidFill>
              <a:prstDash val="sysDot"/>
              <a:round/>
              <a:headEnd type="triangle" w="med" len="med"/>
              <a:tailEnd type="triangle" w="med" len="med"/>
            </a:ln>
          </p:spPr>
        </p:cxnSp>
      </p:grpSp>
      <p:sp>
        <p:nvSpPr>
          <p:cNvPr id="36" name="직사각형 35"/>
          <p:cNvSpPr/>
          <p:nvPr/>
        </p:nvSpPr>
        <p:spPr>
          <a:xfrm>
            <a:off x="1785918" y="2071678"/>
            <a:ext cx="928694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 smtClean="0">
                <a:solidFill>
                  <a:srgbClr val="FF0000"/>
                </a:solidFill>
                <a:sym typeface="Wingdings 2"/>
              </a:rPr>
              <a:t>30cm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785786" y="3714752"/>
            <a:ext cx="542928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sz="2000" dirty="0" smtClean="0"/>
              <a:t>①</a:t>
            </a:r>
            <a:r>
              <a:rPr lang="ko-KR" altLang="en-US" sz="2000" dirty="0" smtClean="0"/>
              <a:t> 레이저센서에서 약</a:t>
            </a:r>
            <a:r>
              <a:rPr lang="en-US" altLang="ko-KR" sz="2000" dirty="0" smtClean="0"/>
              <a:t>3</a:t>
            </a:r>
            <a:r>
              <a:rPr lang="en-US" sz="2000" dirty="0" smtClean="0"/>
              <a:t>0cm </a:t>
            </a:r>
            <a:r>
              <a:rPr lang="ko-KR" altLang="en-US" sz="2000" dirty="0" smtClean="0"/>
              <a:t>앞에 손을 댄다</a:t>
            </a:r>
            <a:r>
              <a:rPr lang="en-US" sz="20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altLang="ko-KR" sz="2000" u="sng" dirty="0" smtClean="0">
                <a:solidFill>
                  <a:srgbClr val="388BD0"/>
                </a:solidFill>
                <a:sym typeface="Wingdings" pitchFamily="2" charset="2"/>
              </a:rPr>
              <a:t></a:t>
            </a:r>
            <a:r>
              <a:rPr lang="ko-KR" altLang="en-US" sz="2000" u="sng" dirty="0" smtClean="0">
                <a:solidFill>
                  <a:srgbClr val="388BD0"/>
                </a:solidFill>
              </a:rPr>
              <a:t>선풍기가 켜진다</a:t>
            </a:r>
            <a:r>
              <a:rPr lang="en-US" sz="2000" dirty="0" smtClean="0">
                <a:solidFill>
                  <a:srgbClr val="388BD0"/>
                </a:solidFill>
              </a:rPr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2000" dirty="0" smtClean="0"/>
              <a:t>② </a:t>
            </a:r>
            <a:r>
              <a:rPr lang="ko-KR" altLang="en-US" sz="2000" dirty="0" smtClean="0"/>
              <a:t>손을 레이저센서로부터 떼어본다</a:t>
            </a:r>
            <a:r>
              <a:rPr lang="en-US" sz="20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ko-KR" altLang="en-US" sz="2000" u="sng" dirty="0" smtClean="0">
                <a:solidFill>
                  <a:srgbClr val="388BD0"/>
                </a:solidFill>
              </a:rPr>
              <a:t> </a:t>
            </a:r>
            <a:r>
              <a:rPr lang="en-US" altLang="ko-KR" sz="2000" u="sng" dirty="0" smtClean="0">
                <a:solidFill>
                  <a:srgbClr val="388BD0"/>
                </a:solidFill>
                <a:sym typeface="Wingdings" pitchFamily="2" charset="2"/>
              </a:rPr>
              <a:t></a:t>
            </a:r>
            <a:r>
              <a:rPr lang="ko-KR" altLang="en-US" sz="2000" u="sng" dirty="0" smtClean="0">
                <a:solidFill>
                  <a:srgbClr val="388BD0"/>
                </a:solidFill>
              </a:rPr>
              <a:t> 선풍기가 멈춘다</a:t>
            </a:r>
            <a:r>
              <a:rPr lang="en-US" altLang="ko-KR" sz="2000" u="sng" dirty="0" smtClean="0">
                <a:solidFill>
                  <a:srgbClr val="388BD0"/>
                </a:solidFill>
              </a:rPr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2000" dirty="0" smtClean="0"/>
              <a:t>③</a:t>
            </a:r>
            <a:r>
              <a:rPr lang="ko-KR" altLang="en-US" sz="2000" dirty="0" smtClean="0"/>
              <a:t> 반복적으로 선풍기 작동</a:t>
            </a:r>
            <a:r>
              <a:rPr lang="en-US" sz="2000" dirty="0" smtClean="0"/>
              <a:t> </a:t>
            </a:r>
            <a:r>
              <a:rPr lang="ko-KR" altLang="en-US" sz="2000" dirty="0" smtClean="0"/>
              <a:t>실습한다</a:t>
            </a:r>
            <a:r>
              <a:rPr lang="en-US" sz="2000" dirty="0" smtClean="0"/>
              <a:t>.</a:t>
            </a:r>
            <a:endParaRPr lang="ko-KR" altLang="en-US" sz="2000" dirty="0" smtClean="0"/>
          </a:p>
        </p:txBody>
      </p:sp>
      <p:sp>
        <p:nvSpPr>
          <p:cNvPr id="41" name="TextBox 40"/>
          <p:cNvSpPr txBox="1"/>
          <p:nvPr/>
        </p:nvSpPr>
        <p:spPr>
          <a:xfrm>
            <a:off x="5786446" y="5857892"/>
            <a:ext cx="2643206" cy="73866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marL="342900" indent="-342900" algn="r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상태 정보에서 드론높이 값으로 </a:t>
            </a:r>
            <a:endParaRPr lang="en-US" altLang="ko-KR" sz="1400" b="1" spc="-150" dirty="0" smtClean="0">
              <a:ln w="3175">
                <a:noFill/>
              </a:ln>
              <a:solidFill>
                <a:srgbClr val="FFFF00"/>
              </a:solidFill>
              <a:effectLst/>
            </a:endParaRPr>
          </a:p>
          <a:p>
            <a:pPr marL="342900" indent="-342900" algn="r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레이저센서 디지털 값을 확인한다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2"/>
          <p:cNvSpPr txBox="1">
            <a:spLocks/>
          </p:cNvSpPr>
          <p:nvPr/>
        </p:nvSpPr>
        <p:spPr>
          <a:xfrm>
            <a:off x="1857356" y="3429000"/>
            <a:ext cx="5572163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수업 보조 자료 인쇄</a:t>
            </a:r>
            <a:endParaRPr kumimoji="0" lang="ko-KR" altLang="en-US" sz="5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개성에 맞춰 선풍기를 만들어보세요</a:t>
            </a:r>
            <a:r>
              <a:rPr lang="en-US" altLang="ko-KR" dirty="0" smtClean="0"/>
              <a:t>.(1)</a:t>
            </a:r>
            <a:endParaRPr lang="ko-KR" altLang="en-US" dirty="0"/>
          </a:p>
        </p:txBody>
      </p:sp>
      <p:grpSp>
        <p:nvGrpSpPr>
          <p:cNvPr id="26" name="그룹 25"/>
          <p:cNvGrpSpPr/>
          <p:nvPr/>
        </p:nvGrpSpPr>
        <p:grpSpPr>
          <a:xfrm>
            <a:off x="571472" y="1406707"/>
            <a:ext cx="7929619" cy="5451293"/>
            <a:chOff x="285721" y="1214421"/>
            <a:chExt cx="7715303" cy="5303959"/>
          </a:xfrm>
        </p:grpSpPr>
        <p:pic>
          <p:nvPicPr>
            <p:cNvPr id="13" name="Picture 2" descr="D:\backup\191111_창업지원자료\기획\홈페이지\제이디코드\사이언스창작소\KakaoTalk_20231220_143455835_02.jpg"/>
            <p:cNvPicPr>
              <a:picLocks noChangeAspect="1" noChangeArrowheads="1"/>
            </p:cNvPicPr>
            <p:nvPr/>
          </p:nvPicPr>
          <p:blipFill>
            <a:blip r:embed="rId2" cstate="print"/>
            <a:srcRect b="17391"/>
            <a:stretch>
              <a:fillRect/>
            </a:stretch>
          </p:blipFill>
          <p:spPr bwMode="auto">
            <a:xfrm rot="16200000" flipH="1">
              <a:off x="-723185" y="2223327"/>
              <a:ext cx="5303959" cy="3286148"/>
            </a:xfrm>
            <a:prstGeom prst="rect">
              <a:avLst/>
            </a:prstGeom>
            <a:noFill/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43240" y="1214422"/>
              <a:ext cx="2545936" cy="5286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20" name="그룹 19"/>
            <p:cNvGrpSpPr/>
            <p:nvPr/>
          </p:nvGrpSpPr>
          <p:grpSpPr>
            <a:xfrm>
              <a:off x="5643570" y="1214422"/>
              <a:ext cx="2357454" cy="5261763"/>
              <a:chOff x="5929322" y="1214422"/>
              <a:chExt cx="1928826" cy="4305079"/>
            </a:xfrm>
          </p:grpSpPr>
          <p:pic>
            <p:nvPicPr>
              <p:cNvPr id="2051" name="Picture 3"/>
              <p:cNvPicPr>
                <a:picLocks noChangeAspect="1" noChangeArrowheads="1"/>
              </p:cNvPicPr>
              <p:nvPr/>
            </p:nvPicPr>
            <p:blipFill>
              <a:blip r:embed="rId4"/>
              <a:srcRect t="8205"/>
              <a:stretch>
                <a:fillRect/>
              </a:stretch>
            </p:blipFill>
            <p:spPr bwMode="auto">
              <a:xfrm>
                <a:off x="5929322" y="1214422"/>
                <a:ext cx="1928826" cy="22715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052" name="Picture 4"/>
              <p:cNvPicPr>
                <a:picLocks noChangeAspect="1" noChangeArrowheads="1"/>
              </p:cNvPicPr>
              <p:nvPr/>
            </p:nvPicPr>
            <p:blipFill>
              <a:blip r:embed="rId5"/>
              <a:srcRect b="8746"/>
              <a:stretch>
                <a:fillRect/>
              </a:stretch>
            </p:blipFill>
            <p:spPr bwMode="auto">
              <a:xfrm>
                <a:off x="5929322" y="3286124"/>
                <a:ext cx="1928826" cy="22333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</p:grpSp>
      <p:sp>
        <p:nvSpPr>
          <p:cNvPr id="27" name="직사각형 26"/>
          <p:cNvSpPr/>
          <p:nvPr/>
        </p:nvSpPr>
        <p:spPr>
          <a:xfrm>
            <a:off x="0" y="5857892"/>
            <a:ext cx="9144000" cy="70788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000" b="1" dirty="0" smtClean="0">
                <a:solidFill>
                  <a:schemeClr val="bg1"/>
                </a:solidFill>
              </a:rPr>
              <a:t>1.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닌자 표창 드론 모터 부분을 잘라서 다양한 모양으로 연출해서</a:t>
            </a:r>
            <a:endParaRPr lang="en-US" altLang="ko-KR" sz="20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자동선풍기를 만들어 보세요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개성에 맞춰 선풍기를 만들어보세요</a:t>
            </a:r>
            <a:r>
              <a:rPr lang="en-US" altLang="ko-KR" dirty="0" smtClean="0"/>
              <a:t>.(2)</a:t>
            </a:r>
            <a:endParaRPr lang="ko-KR" altLang="en-US" dirty="0"/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357430"/>
            <a:ext cx="401807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직사각형 29"/>
          <p:cNvSpPr/>
          <p:nvPr/>
        </p:nvSpPr>
        <p:spPr>
          <a:xfrm>
            <a:off x="7786710" y="2820083"/>
            <a:ext cx="946474" cy="323165"/>
          </a:xfrm>
          <a:prstGeom prst="rect">
            <a:avLst/>
          </a:prstGeom>
          <a:solidFill>
            <a:srgbClr val="FF0000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왼쪽위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4857752" y="2857496"/>
            <a:ext cx="946474" cy="323165"/>
          </a:xfrm>
          <a:prstGeom prst="rect">
            <a:avLst/>
          </a:prstGeom>
          <a:solidFill>
            <a:srgbClr val="9933FF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오른쪽위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7786710" y="5500702"/>
            <a:ext cx="946474" cy="323165"/>
          </a:xfrm>
          <a:prstGeom prst="rect">
            <a:avLst/>
          </a:prstGeom>
          <a:solidFill>
            <a:srgbClr val="00CC00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왼쪽아래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857752" y="5538115"/>
            <a:ext cx="1143008" cy="323165"/>
          </a:xfrm>
          <a:prstGeom prst="rect">
            <a:avLst/>
          </a:prstGeom>
          <a:solidFill>
            <a:srgbClr val="FF99FF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오른쪽아래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2214546" y="4286256"/>
            <a:ext cx="4857784" cy="338554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/>
            <a:r>
              <a:rPr lang="ko-KR" altLang="en-US" sz="1600" b="1" dirty="0" smtClean="0"/>
              <a:t>배터리 커넥터 기준으로 드론 앞뒤 구분하도록 함</a:t>
            </a:r>
            <a:r>
              <a:rPr lang="en-US" altLang="ko-KR" sz="1600" b="1" dirty="0" smtClean="0"/>
              <a:t>.</a:t>
            </a:r>
            <a:endParaRPr lang="ko-KR" altLang="en-US" sz="1600" b="1" dirty="0" smtClean="0"/>
          </a:p>
        </p:txBody>
      </p:sp>
      <p:grpSp>
        <p:nvGrpSpPr>
          <p:cNvPr id="38" name="그룹 37"/>
          <p:cNvGrpSpPr/>
          <p:nvPr/>
        </p:nvGrpSpPr>
        <p:grpSpPr>
          <a:xfrm>
            <a:off x="642910" y="2357430"/>
            <a:ext cx="3930650" cy="4000528"/>
            <a:chOff x="642910" y="2357430"/>
            <a:chExt cx="3930650" cy="4000528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42910" y="2357430"/>
              <a:ext cx="3930650" cy="4000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5" name="직사각형 24"/>
            <p:cNvSpPr/>
            <p:nvPr/>
          </p:nvSpPr>
          <p:spPr>
            <a:xfrm>
              <a:off x="839444" y="2881520"/>
              <a:ext cx="946474" cy="323165"/>
            </a:xfrm>
            <a:prstGeom prst="rect">
              <a:avLst/>
            </a:prstGeom>
            <a:solidFill>
              <a:srgbClr val="FF00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왼쪽위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839444" y="5501972"/>
              <a:ext cx="1232226" cy="323165"/>
            </a:xfrm>
            <a:prstGeom prst="rect">
              <a:avLst/>
            </a:prstGeom>
            <a:solidFill>
              <a:srgbClr val="00CC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왼쪽 아래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3214678" y="2881520"/>
              <a:ext cx="1054750" cy="323165"/>
            </a:xfrm>
            <a:prstGeom prst="rect">
              <a:avLst/>
            </a:prstGeom>
            <a:solidFill>
              <a:srgbClr val="9933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오른쪽위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3000364" y="5501972"/>
              <a:ext cx="1311178" cy="323165"/>
            </a:xfrm>
            <a:prstGeom prst="rect">
              <a:avLst/>
            </a:prstGeom>
            <a:solidFill>
              <a:srgbClr val="FF99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오른쪽아래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6" name="타원 35"/>
            <p:cNvSpPr/>
            <p:nvPr/>
          </p:nvSpPr>
          <p:spPr>
            <a:xfrm>
              <a:off x="2214546" y="3714752"/>
              <a:ext cx="785818" cy="357190"/>
            </a:xfrm>
            <a:prstGeom prst="ellipse">
              <a:avLst/>
            </a:prstGeom>
            <a:noFill/>
            <a:ln w="4762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7" name="직사각형 36"/>
          <p:cNvSpPr/>
          <p:nvPr/>
        </p:nvSpPr>
        <p:spPr>
          <a:xfrm>
            <a:off x="0" y="1500174"/>
            <a:ext cx="9144000" cy="4001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000" b="1" smtClean="0">
                <a:solidFill>
                  <a:schemeClr val="bg1"/>
                </a:solidFill>
              </a:rPr>
              <a:t>모터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위치에 따른 명칭을 확인 합니다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개성에 맞춰 선풍기를 만들어보세요</a:t>
            </a:r>
            <a:r>
              <a:rPr lang="en-US" altLang="ko-KR" dirty="0" smtClean="0"/>
              <a:t>.(3)</a:t>
            </a:r>
            <a:endParaRPr lang="ko-KR" altLang="en-US" dirty="0"/>
          </a:p>
        </p:txBody>
      </p:sp>
      <p:sp>
        <p:nvSpPr>
          <p:cNvPr id="24" name="직사각형 23"/>
          <p:cNvSpPr/>
          <p:nvPr/>
        </p:nvSpPr>
        <p:spPr>
          <a:xfrm>
            <a:off x="4357686" y="3071810"/>
            <a:ext cx="2956615" cy="323165"/>
          </a:xfrm>
          <a:prstGeom prst="rect">
            <a:avLst/>
          </a:prstGeom>
          <a:solidFill>
            <a:srgbClr val="7030A0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b="1" dirty="0" smtClean="0">
                <a:solidFill>
                  <a:schemeClr val="bg1"/>
                </a:solidFill>
                <a:sym typeface="Wingdings 2"/>
              </a:rPr>
              <a:t>JCBlock </a:t>
            </a:r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앱 동작블록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3500438"/>
            <a:ext cx="423778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>
            <a:off x="0" y="1500174"/>
            <a:ext cx="9144000" cy="70788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000" b="1" dirty="0" smtClean="0">
                <a:solidFill>
                  <a:schemeClr val="bg1"/>
                </a:solidFill>
              </a:rPr>
              <a:t>JCBlock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모터 제어 블록과 메인보드 모터위치에 따른 명칭을 매칭하여</a:t>
            </a:r>
            <a:endParaRPr lang="en-US" altLang="ko-KR" sz="20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블록 코딩 합니다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 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26" name="그룹 25"/>
          <p:cNvGrpSpPr/>
          <p:nvPr/>
        </p:nvGrpSpPr>
        <p:grpSpPr>
          <a:xfrm>
            <a:off x="857224" y="2643182"/>
            <a:ext cx="3071834" cy="3126444"/>
            <a:chOff x="642910" y="2357430"/>
            <a:chExt cx="3930650" cy="4000528"/>
          </a:xfrm>
        </p:grpSpPr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42910" y="2357430"/>
              <a:ext cx="3930650" cy="4000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8" name="직사각형 27"/>
            <p:cNvSpPr/>
            <p:nvPr/>
          </p:nvSpPr>
          <p:spPr>
            <a:xfrm>
              <a:off x="839444" y="2881519"/>
              <a:ext cx="946474" cy="354442"/>
            </a:xfrm>
            <a:prstGeom prst="rect">
              <a:avLst/>
            </a:prstGeom>
            <a:solidFill>
              <a:srgbClr val="FF00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왼쪽위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839444" y="5501972"/>
              <a:ext cx="1232226" cy="354442"/>
            </a:xfrm>
            <a:prstGeom prst="rect">
              <a:avLst/>
            </a:prstGeom>
            <a:solidFill>
              <a:srgbClr val="00CC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왼쪽 아래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3214678" y="2881519"/>
              <a:ext cx="1054749" cy="354442"/>
            </a:xfrm>
            <a:prstGeom prst="rect">
              <a:avLst/>
            </a:prstGeom>
            <a:solidFill>
              <a:srgbClr val="9933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오른쪽위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000364" y="5501972"/>
              <a:ext cx="1311178" cy="354442"/>
            </a:xfrm>
            <a:prstGeom prst="rect">
              <a:avLst/>
            </a:prstGeom>
            <a:solidFill>
              <a:srgbClr val="FF99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오른쪽아래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2" name="타원 31"/>
            <p:cNvSpPr/>
            <p:nvPr/>
          </p:nvSpPr>
          <p:spPr>
            <a:xfrm>
              <a:off x="2214546" y="3714752"/>
              <a:ext cx="785818" cy="357190"/>
            </a:xfrm>
            <a:prstGeom prst="ellipse">
              <a:avLst/>
            </a:prstGeom>
            <a:noFill/>
            <a:ln w="4762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0000" lnSpcReduction="20000"/>
          </a:bodyPr>
          <a:lstStyle/>
          <a:p>
            <a:r>
              <a:rPr lang="ko-KR" altLang="en-US" dirty="0" smtClean="0"/>
              <a:t>드론 기술</a:t>
            </a:r>
            <a:r>
              <a:rPr lang="en-US" altLang="ko-KR" dirty="0" smtClean="0"/>
              <a:t>-</a:t>
            </a:r>
            <a:r>
              <a:rPr lang="ko-KR" altLang="en-US" dirty="0" smtClean="0"/>
              <a:t>고도제어 이해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6" name="Picture 2" descr="D:\backup\191111_창업지원자료\기획\홈페이지\제이디코드\제품사진\KakaoTalk_20231222_1203499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189975" y="1904431"/>
            <a:ext cx="3500462" cy="2406195"/>
          </a:xfrm>
          <a:prstGeom prst="rect">
            <a:avLst/>
          </a:prstGeom>
          <a:noFill/>
        </p:spPr>
      </p:pic>
      <p:sp>
        <p:nvSpPr>
          <p:cNvPr id="27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고도제어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-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레이저센서</a:t>
            </a:r>
          </a:p>
        </p:txBody>
      </p:sp>
      <p:grpSp>
        <p:nvGrpSpPr>
          <p:cNvPr id="28" name="그룹 49"/>
          <p:cNvGrpSpPr/>
          <p:nvPr/>
        </p:nvGrpSpPr>
        <p:grpSpPr>
          <a:xfrm>
            <a:off x="5715008" y="6125371"/>
            <a:ext cx="1571844" cy="293053"/>
            <a:chOff x="6514871" y="5569216"/>
            <a:chExt cx="1972186" cy="788742"/>
          </a:xfrm>
          <a:noFill/>
        </p:grpSpPr>
        <p:pic>
          <p:nvPicPr>
            <p:cNvPr id="29" name="Picture 9" descr="Green grass vector ClipArt Icon free vector">
              <a:hlinkClick r:id="rId4" tooltip="Green grass vector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30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31" name="Picture 9" descr="Green grass vector ClipArt Icon free vector">
                <a:hlinkClick r:id="rId4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32" name="Picture 9" descr="Green grass vector ClipArt Icon free vector">
                <a:hlinkClick r:id="rId4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pic>
        <p:nvPicPr>
          <p:cNvPr id="33" name="그림 32" descr="3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597652" y="3286124"/>
            <a:ext cx="1800632" cy="1121049"/>
          </a:xfrm>
          <a:prstGeom prst="rect">
            <a:avLst/>
          </a:prstGeom>
        </p:spPr>
      </p:pic>
      <p:pic>
        <p:nvPicPr>
          <p:cNvPr id="34" name="Picture 4" descr="red,light,tip,energy,hint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366034" y="4092638"/>
            <a:ext cx="232917" cy="135342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3182779" y="3143248"/>
            <a:ext cx="1143008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>
                <a:solidFill>
                  <a:schemeClr val="bg1"/>
                </a:solidFill>
              </a:rPr>
              <a:t>적외선센서</a:t>
            </a:r>
            <a:endParaRPr lang="en-US" altLang="ko-KR" sz="1200" b="1" dirty="0">
              <a:solidFill>
                <a:schemeClr val="bg1"/>
              </a:solidFill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3214678" y="1857364"/>
            <a:ext cx="59293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sz="2400" b="1" dirty="0">
                <a:latin typeface="+mn-ea"/>
              </a:rPr>
              <a:t>빛의 도달하는 속도로 거리를 인지</a:t>
            </a:r>
            <a:endParaRPr lang="en-US" altLang="ko-KR" sz="2400" b="1" dirty="0"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429224" y="1357298"/>
            <a:ext cx="3571868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</a:rPr>
              <a:t>레이저센서의 </a:t>
            </a:r>
            <a:r>
              <a:rPr lang="ko-KR" altLang="en-US" sz="2400" b="1" dirty="0">
                <a:solidFill>
                  <a:schemeClr val="bg1"/>
                </a:solidFill>
              </a:rPr>
              <a:t>기술</a:t>
            </a:r>
            <a:endParaRPr lang="en-US" altLang="ko-KR" sz="2400" b="1" dirty="0">
              <a:solidFill>
                <a:schemeClr val="bg1"/>
              </a:solidFill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571472" y="5072074"/>
            <a:ext cx="3643338" cy="1571612"/>
          </a:xfrm>
          <a:prstGeom prst="roundRect">
            <a:avLst>
              <a:gd name="adj" fmla="val 9319"/>
            </a:avLst>
          </a:prstGeom>
          <a:solidFill>
            <a:schemeClr val="bg1"/>
          </a:solidFill>
          <a:ln w="28575">
            <a:solidFill>
              <a:srgbClr val="155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642910" y="5072074"/>
            <a:ext cx="35719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>
                <a:ln w="3175">
                  <a:noFill/>
                </a:ln>
                <a:sym typeface="Wingdings"/>
              </a:rPr>
              <a:t>  생활 속 </a:t>
            </a: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적외선</a:t>
            </a:r>
            <a:r>
              <a:rPr lang="en-US" altLang="ko-KR" sz="1400" b="1" dirty="0" smtClean="0">
                <a:ln w="3175">
                  <a:noFill/>
                </a:ln>
                <a:sym typeface="Wingdings"/>
              </a:rPr>
              <a:t>(</a:t>
            </a: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레이저</a:t>
            </a:r>
            <a:r>
              <a:rPr lang="en-US" altLang="ko-KR" sz="1400" b="1" dirty="0" smtClean="0">
                <a:ln w="3175">
                  <a:noFill/>
                </a:ln>
                <a:sym typeface="Wingdings"/>
              </a:rPr>
              <a:t>)</a:t>
            </a: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 </a:t>
            </a:r>
            <a:r>
              <a:rPr lang="ko-KR" altLang="en-US" sz="1400" b="1" dirty="0">
                <a:ln w="3175">
                  <a:noFill/>
                </a:ln>
                <a:sym typeface="Wingdings"/>
              </a:rPr>
              <a:t>센서</a:t>
            </a:r>
            <a:endParaRPr lang="en-US" altLang="ko-KR" sz="1400" b="1" dirty="0">
              <a:ln w="3175">
                <a:noFill/>
              </a:ln>
              <a:effectLst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4286248" y="2344159"/>
            <a:ext cx="4714876" cy="5847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  <a:sym typeface="Wingdings 2"/>
              </a:rPr>
              <a:t></a:t>
            </a:r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장점 </a:t>
            </a:r>
            <a:r>
              <a:rPr lang="en-US" altLang="ko-KR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: </a:t>
            </a:r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정확한 고도 제어</a:t>
            </a:r>
            <a:r>
              <a:rPr lang="en-US" altLang="ko-KR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지연시연 거의 제로</a:t>
            </a:r>
            <a:endParaRPr lang="en-US" altLang="ko-KR" sz="1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  <a:p>
            <a:pPr algn="r"/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  <a:sym typeface="Wingdings 2"/>
              </a:rPr>
              <a:t> </a:t>
            </a:r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단점 </a:t>
            </a:r>
            <a:r>
              <a:rPr lang="en-US" altLang="ko-KR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: </a:t>
            </a:r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빛을 흡수</a:t>
            </a:r>
            <a:r>
              <a:rPr lang="en-US" altLang="ko-KR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빛 반사 등 환경 제약</a:t>
            </a:r>
            <a:r>
              <a:rPr lang="en-US" altLang="ko-KR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고비용</a:t>
            </a:r>
            <a:endParaRPr lang="en-US" altLang="ko-KR" sz="1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972238" y="3571876"/>
            <a:ext cx="152832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TextBox 41"/>
          <p:cNvSpPr txBox="1"/>
          <p:nvPr/>
        </p:nvSpPr>
        <p:spPr>
          <a:xfrm>
            <a:off x="6786579" y="4643446"/>
            <a:ext cx="1643073" cy="142876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400" dirty="0"/>
              <a:t>발광부에서 </a:t>
            </a:r>
            <a:endParaRPr lang="en-US" altLang="ko-KR" sz="1400" dirty="0"/>
          </a:p>
          <a:p>
            <a:pPr algn="ctr"/>
            <a:r>
              <a:rPr lang="ko-KR" altLang="en-US" sz="1400" dirty="0"/>
              <a:t>빛이 반사되어</a:t>
            </a:r>
            <a:endParaRPr lang="en-US" altLang="ko-KR" sz="1400" dirty="0"/>
          </a:p>
          <a:p>
            <a:pPr algn="ctr"/>
            <a:r>
              <a:rPr lang="ko-KR" altLang="en-US" sz="1400" dirty="0"/>
              <a:t>수광부까지 </a:t>
            </a:r>
            <a:endParaRPr lang="en-US" altLang="ko-KR" sz="1400" dirty="0"/>
          </a:p>
          <a:p>
            <a:pPr algn="ctr"/>
            <a:r>
              <a:rPr lang="ko-KR" altLang="en-US" sz="1400" dirty="0"/>
              <a:t>도달하는 시간</a:t>
            </a:r>
            <a:endParaRPr lang="en-US" altLang="ko-KR" sz="1400" dirty="0"/>
          </a:p>
          <a:p>
            <a:pPr algn="ctr"/>
            <a:endParaRPr lang="en-US" altLang="ko-KR" sz="1400" dirty="0">
              <a:sym typeface="Wingdings" pitchFamily="2" charset="2"/>
            </a:endParaRPr>
          </a:p>
          <a:p>
            <a:pPr algn="ctr"/>
            <a:r>
              <a:rPr lang="en-US" altLang="ko-KR" sz="1400" dirty="0">
                <a:sym typeface="Wingdings" pitchFamily="2" charset="2"/>
              </a:rPr>
              <a:t></a:t>
            </a:r>
            <a:r>
              <a:rPr lang="ko-KR" altLang="en-US" sz="1400" dirty="0"/>
              <a:t>거리로 환산</a:t>
            </a:r>
            <a:endParaRPr lang="en-US" altLang="ko-KR" sz="1400" dirty="0"/>
          </a:p>
        </p:txBody>
      </p:sp>
      <p:sp>
        <p:nvSpPr>
          <p:cNvPr id="43" name="TextBox 42"/>
          <p:cNvSpPr txBox="1"/>
          <p:nvPr/>
        </p:nvSpPr>
        <p:spPr>
          <a:xfrm>
            <a:off x="4714876" y="4429132"/>
            <a:ext cx="1071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발광</a:t>
            </a:r>
            <a:endParaRPr lang="en-US" altLang="ko-KR" sz="1200" dirty="0" smtClean="0"/>
          </a:p>
          <a:p>
            <a:r>
              <a:rPr lang="en-US" altLang="ko-KR" sz="1200" dirty="0" smtClean="0"/>
              <a:t>(</a:t>
            </a:r>
            <a:r>
              <a:rPr lang="en-US" altLang="ko-KR" sz="1200" dirty="0"/>
              <a:t>Emitter)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643438" y="3429000"/>
            <a:ext cx="143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수광</a:t>
            </a:r>
            <a:endParaRPr lang="en-US" altLang="ko-KR" sz="1200" dirty="0" smtClean="0"/>
          </a:p>
          <a:p>
            <a:r>
              <a:rPr lang="en-US" altLang="ko-KR" sz="1200" dirty="0" smtClean="0"/>
              <a:t>(</a:t>
            </a:r>
            <a:r>
              <a:rPr lang="en-US" altLang="ko-KR" sz="1200" dirty="0"/>
              <a:t>Collector)</a:t>
            </a:r>
          </a:p>
        </p:txBody>
      </p:sp>
      <p:cxnSp>
        <p:nvCxnSpPr>
          <p:cNvPr id="45" name="꺾인 연결선 97"/>
          <p:cNvCxnSpPr>
            <a:endCxn id="43" idx="1"/>
          </p:cNvCxnSpPr>
          <p:nvPr/>
        </p:nvCxnSpPr>
        <p:spPr>
          <a:xfrm>
            <a:off x="3571868" y="4357694"/>
            <a:ext cx="1143008" cy="302271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꺾인 연결선 97"/>
          <p:cNvCxnSpPr/>
          <p:nvPr/>
        </p:nvCxnSpPr>
        <p:spPr>
          <a:xfrm flipV="1">
            <a:off x="4143372" y="3571878"/>
            <a:ext cx="500066" cy="285750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 46"/>
          <p:cNvCxnSpPr/>
          <p:nvPr/>
        </p:nvCxnSpPr>
        <p:spPr>
          <a:xfrm rot="5400000">
            <a:off x="5357750" y="5326743"/>
            <a:ext cx="2130399" cy="6892"/>
          </a:xfrm>
          <a:prstGeom prst="line">
            <a:avLst/>
          </a:prstGeom>
          <a:ln w="38100">
            <a:solidFill>
              <a:srgbClr val="FF0000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47"/>
          <p:cNvCxnSpPr/>
          <p:nvPr/>
        </p:nvCxnSpPr>
        <p:spPr>
          <a:xfrm rot="5400000">
            <a:off x="5457346" y="5326744"/>
            <a:ext cx="2130399" cy="6892"/>
          </a:xfrm>
          <a:prstGeom prst="line">
            <a:avLst/>
          </a:prstGeom>
          <a:ln w="38100">
            <a:solidFill>
              <a:srgbClr val="0000FF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직선 연결선 49"/>
          <p:cNvCxnSpPr/>
          <p:nvPr/>
        </p:nvCxnSpPr>
        <p:spPr>
          <a:xfrm rot="10800000" flipV="1">
            <a:off x="6286512" y="4286252"/>
            <a:ext cx="2214578" cy="3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연결선 50"/>
          <p:cNvCxnSpPr/>
          <p:nvPr/>
        </p:nvCxnSpPr>
        <p:spPr>
          <a:xfrm rot="10800000">
            <a:off x="6286512" y="6417174"/>
            <a:ext cx="2286016" cy="1588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857224" y="5500702"/>
            <a:ext cx="1071570" cy="107508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000232" y="5500702"/>
            <a:ext cx="1071570" cy="104678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" name="Picture 4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3143240" y="5500702"/>
            <a:ext cx="977760" cy="10476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타원 55"/>
          <p:cNvSpPr/>
          <p:nvPr/>
        </p:nvSpPr>
        <p:spPr>
          <a:xfrm>
            <a:off x="1402850" y="2500304"/>
            <a:ext cx="428628" cy="428628"/>
          </a:xfrm>
          <a:prstGeom prst="ellipse">
            <a:avLst/>
          </a:prstGeom>
          <a:noFill/>
          <a:ln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7" name="꺾인 연결선 56"/>
          <p:cNvCxnSpPr>
            <a:stCxn id="56" idx="6"/>
            <a:endCxn id="35" idx="1"/>
          </p:cNvCxnSpPr>
          <p:nvPr/>
        </p:nvCxnSpPr>
        <p:spPr>
          <a:xfrm>
            <a:off x="1831478" y="2714618"/>
            <a:ext cx="1351301" cy="567130"/>
          </a:xfrm>
          <a:prstGeom prst="bentConnector3">
            <a:avLst>
              <a:gd name="adj1" fmla="val 50000"/>
            </a:avLst>
          </a:prstGeom>
          <a:ln>
            <a:solidFill>
              <a:srgbClr val="FFC000"/>
            </a:solidFill>
            <a:tailEnd type="triangle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7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레이저 센서 특장점</a:t>
            </a:r>
          </a:p>
        </p:txBody>
      </p:sp>
      <p:graphicFrame>
        <p:nvGraphicFramePr>
          <p:cNvPr id="49" name="표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0001699"/>
              </p:ext>
            </p:extLst>
          </p:nvPr>
        </p:nvGraphicFramePr>
        <p:xfrm>
          <a:off x="857224" y="1571613"/>
          <a:ext cx="7572428" cy="478634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08691"/>
                <a:gridCol w="3156507"/>
                <a:gridCol w="3507230"/>
              </a:tblGrid>
              <a:tr h="55807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환경</a:t>
                      </a:r>
                      <a:endParaRPr lang="ko-KR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114907" marR="114907" marT="57454" marB="57454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일반적인 환경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14907" marR="114907" marT="57454" marB="57454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특정 환경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14907" marR="114907" marT="57454" marB="57454" anchor="ctr"/>
                </a:tc>
              </a:tr>
              <a:tr h="264391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고도</a:t>
                      </a:r>
                      <a:endParaRPr lang="en-US" altLang="ko-KR" sz="1400" dirty="0" smtClean="0"/>
                    </a:p>
                    <a:p>
                      <a:pPr algn="ctr" latinLnBrk="1"/>
                      <a:r>
                        <a:rPr lang="ko-KR" altLang="en-US" sz="1400" dirty="0" smtClean="0"/>
                        <a:t>탐지</a:t>
                      </a:r>
                      <a:endParaRPr lang="en-US" altLang="ko-KR" sz="1400" dirty="0" smtClean="0"/>
                    </a:p>
                    <a:p>
                      <a:pPr algn="ctr" latinLnBrk="1"/>
                      <a:r>
                        <a:rPr lang="ko-KR" altLang="en-US" sz="1400" dirty="0" smtClean="0"/>
                        <a:t>모습</a:t>
                      </a:r>
                      <a:endParaRPr lang="ko-KR" altLang="en-US" sz="1400" b="1" dirty="0"/>
                    </a:p>
                  </a:txBody>
                  <a:tcPr marL="114907" marR="114907" marT="57454" marB="57454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300" dirty="0"/>
                    </a:p>
                  </a:txBody>
                  <a:tcPr marL="114907" marR="114907" marT="57454" marB="57454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300" dirty="0"/>
                    </a:p>
                  </a:txBody>
                  <a:tcPr marL="114907" marR="114907" marT="57454" marB="57454"/>
                </a:tc>
              </a:tr>
              <a:tr h="108428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빛</a:t>
                      </a:r>
                      <a:endParaRPr lang="ko-KR" altLang="en-US" sz="1400" b="1" dirty="0"/>
                    </a:p>
                  </a:txBody>
                  <a:tcPr marL="114907" marR="114907" marT="57454" marB="57454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흰색을 포함하여 기본적인 빛의 반사 성질에 의해 고도 탐지 가능</a:t>
                      </a:r>
                      <a:endParaRPr lang="ko-KR" altLang="en-US" sz="1400" dirty="0"/>
                    </a:p>
                  </a:txBody>
                  <a:tcPr marL="114907" marR="114907" marT="57454" marB="57454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검정색은 빛을 흡수하므로 적외선 센서로 거리 측정 어렵고 강한 태양광선이나 조명아래에는 빛의 반사에 영향을 주므로 고도 제어 값에 다소 영향을 미침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 marL="114907" marR="114907" marT="57454" marB="57454" anchor="ctr"/>
                </a:tc>
              </a:tr>
              <a:tr h="50006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적합성</a:t>
                      </a:r>
                      <a:endParaRPr lang="ko-KR" altLang="en-US" sz="1400" b="1" dirty="0" smtClean="0"/>
                    </a:p>
                  </a:txBody>
                  <a:tcPr marL="114907" marR="114907" marT="57454" marB="5745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비행 환경 중간</a:t>
                      </a:r>
                      <a:r>
                        <a:rPr lang="en-US" altLang="ko-KR" sz="1400" dirty="0" smtClean="0"/>
                        <a:t>(</a:t>
                      </a:r>
                      <a:r>
                        <a:rPr lang="ko-KR" altLang="en-US" sz="1400" dirty="0" smtClean="0"/>
                        <a:t>○</a:t>
                      </a:r>
                      <a:r>
                        <a:rPr lang="en-US" altLang="ko-KR" sz="1400" dirty="0" smtClean="0">
                          <a:sym typeface="Webdings"/>
                        </a:rPr>
                        <a:t>)</a:t>
                      </a:r>
                      <a:endParaRPr lang="ko-KR" altLang="en-US" sz="1400" dirty="0" smtClean="0"/>
                    </a:p>
                  </a:txBody>
                  <a:tcPr marL="114907" marR="114907" marT="57454" marB="5745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최적의 비행 장소</a:t>
                      </a:r>
                      <a:r>
                        <a:rPr lang="en-US" altLang="ko-KR" sz="1400" dirty="0" smtClean="0"/>
                        <a:t>(</a:t>
                      </a:r>
                      <a:r>
                        <a:rPr lang="ko-KR" altLang="en-US" sz="1400" dirty="0" smtClean="0">
                          <a:sym typeface="Webdings"/>
                        </a:rPr>
                        <a:t>△</a:t>
                      </a:r>
                      <a:r>
                        <a:rPr lang="en-US" altLang="ko-KR" sz="1400" dirty="0" smtClean="0"/>
                        <a:t>)</a:t>
                      </a:r>
                      <a:endParaRPr lang="ko-KR" altLang="en-US" sz="1400" dirty="0" smtClean="0"/>
                    </a:p>
                  </a:txBody>
                  <a:tcPr marL="114907" marR="114907" marT="57454" marB="57454" anchor="ctr"/>
                </a:tc>
              </a:tr>
            </a:tbl>
          </a:graphicData>
        </a:graphic>
      </p:graphicFrame>
      <p:sp>
        <p:nvSpPr>
          <p:cNvPr id="55" name="평행 사변형 54"/>
          <p:cNvSpPr/>
          <p:nvPr/>
        </p:nvSpPr>
        <p:spPr>
          <a:xfrm>
            <a:off x="5579710" y="3770447"/>
            <a:ext cx="2278438" cy="658685"/>
          </a:xfrm>
          <a:prstGeom prst="parallelogram">
            <a:avLst>
              <a:gd name="adj" fmla="val 47149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평행 사변형 57"/>
          <p:cNvSpPr/>
          <p:nvPr/>
        </p:nvSpPr>
        <p:spPr>
          <a:xfrm>
            <a:off x="2147870" y="3772314"/>
            <a:ext cx="2352692" cy="656818"/>
          </a:xfrm>
          <a:prstGeom prst="parallelogram">
            <a:avLst>
              <a:gd name="adj" fmla="val 47149"/>
            </a:avLst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ln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9" name="그룹 58"/>
          <p:cNvGrpSpPr/>
          <p:nvPr/>
        </p:nvGrpSpPr>
        <p:grpSpPr>
          <a:xfrm flipH="1">
            <a:off x="3286116" y="2857496"/>
            <a:ext cx="347470" cy="1404863"/>
            <a:chOff x="4880685" y="4398737"/>
            <a:chExt cx="106488" cy="2130400"/>
          </a:xfrm>
        </p:grpSpPr>
        <p:cxnSp>
          <p:nvCxnSpPr>
            <p:cNvPr id="60" name="직선 연결선 59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직선 연결선 60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그룹 15"/>
          <p:cNvGrpSpPr/>
          <p:nvPr/>
        </p:nvGrpSpPr>
        <p:grpSpPr>
          <a:xfrm flipH="1">
            <a:off x="6715140" y="2786058"/>
            <a:ext cx="347474" cy="1404864"/>
            <a:chOff x="4880685" y="4398737"/>
            <a:chExt cx="106488" cy="2130400"/>
          </a:xfrm>
        </p:grpSpPr>
        <p:cxnSp>
          <p:nvCxnSpPr>
            <p:cNvPr id="63" name="직선 연결선 62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연결선 63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5" name="그림 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3636" y="2214554"/>
            <a:ext cx="1456459" cy="985228"/>
          </a:xfrm>
          <a:prstGeom prst="rect">
            <a:avLst/>
          </a:prstGeom>
        </p:spPr>
      </p:pic>
      <p:pic>
        <p:nvPicPr>
          <p:cNvPr id="66" name="Picture 2" descr="sun icon에 대한 이미지 검색결과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98" t="7752" r="5342" b="16420"/>
          <a:stretch/>
        </p:blipFill>
        <p:spPr bwMode="auto">
          <a:xfrm>
            <a:off x="2028689" y="2278647"/>
            <a:ext cx="814393" cy="692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그림 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14612" y="2285992"/>
            <a:ext cx="1456459" cy="985228"/>
          </a:xfrm>
          <a:prstGeom prst="rect">
            <a:avLst/>
          </a:prstGeom>
        </p:spPr>
      </p:pic>
      <p:pic>
        <p:nvPicPr>
          <p:cNvPr id="68" name="Picture 4" descr="sun icon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1677" y="2381983"/>
            <a:ext cx="814393" cy="71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140883"/>
            <a:ext cx="5540334" cy="584162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dirty="0" smtClean="0"/>
              <a:t>자동선풍기 조립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자동선풍기 개요</a:t>
            </a:r>
            <a:endParaRPr lang="ko-KR" alt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464" y="1599855"/>
            <a:ext cx="2791071" cy="321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직사각형 10"/>
          <p:cNvSpPr/>
          <p:nvPr/>
        </p:nvSpPr>
        <p:spPr>
          <a:xfrm>
            <a:off x="3786184" y="2098262"/>
            <a:ext cx="1361871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메인보드</a:t>
            </a:r>
            <a:endParaRPr lang="ko-KR" altLang="en-US" sz="2000" b="1" dirty="0"/>
          </a:p>
        </p:txBody>
      </p:sp>
      <p:sp>
        <p:nvSpPr>
          <p:cNvPr id="12" name="직사각형 11"/>
          <p:cNvSpPr/>
          <p:nvPr/>
        </p:nvSpPr>
        <p:spPr>
          <a:xfrm>
            <a:off x="3786182" y="2928934"/>
            <a:ext cx="1061461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지지대 </a:t>
            </a:r>
            <a:endParaRPr lang="en-US" altLang="ko-KR" sz="2000" b="1" dirty="0" smtClean="0">
              <a:sym typeface="Wingdings 2"/>
            </a:endParaRPr>
          </a:p>
          <a:p>
            <a:r>
              <a:rPr lang="ko-KR" altLang="en-US" sz="2000" b="1" dirty="0" smtClean="0">
                <a:sym typeface="Wingdings 2"/>
              </a:rPr>
              <a:t> 고정핀</a:t>
            </a:r>
            <a:endParaRPr lang="ko-KR" altLang="en-US" sz="2000" b="1" dirty="0"/>
          </a:p>
        </p:txBody>
      </p:sp>
      <p:sp>
        <p:nvSpPr>
          <p:cNvPr id="13" name="직사각형 12"/>
          <p:cNvSpPr/>
          <p:nvPr/>
        </p:nvSpPr>
        <p:spPr>
          <a:xfrm>
            <a:off x="3787240" y="1500174"/>
            <a:ext cx="927636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 날개</a:t>
            </a:r>
            <a:endParaRPr lang="ko-KR" altLang="en-US" sz="2000" b="1" dirty="0"/>
          </a:p>
        </p:txBody>
      </p:sp>
      <p:sp>
        <p:nvSpPr>
          <p:cNvPr id="14" name="직사각형 13"/>
          <p:cNvSpPr/>
          <p:nvPr/>
        </p:nvSpPr>
        <p:spPr>
          <a:xfrm>
            <a:off x="3786182" y="3714752"/>
            <a:ext cx="1132899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바닥 </a:t>
            </a:r>
            <a:endParaRPr lang="en-US" altLang="ko-KR" sz="2000" b="1" dirty="0" smtClean="0">
              <a:sym typeface="Wingdings 2"/>
            </a:endParaRPr>
          </a:p>
          <a:p>
            <a:r>
              <a:rPr lang="en-US" altLang="ko-KR" sz="2000" b="1" dirty="0" smtClean="0">
                <a:sym typeface="Wingdings 2"/>
              </a:rPr>
              <a:t> </a:t>
            </a:r>
            <a:r>
              <a:rPr lang="ko-KR" altLang="en-US" sz="2000" b="1" dirty="0" smtClean="0">
                <a:sym typeface="Wingdings 2"/>
              </a:rPr>
              <a:t>지지대</a:t>
            </a:r>
            <a:endParaRPr lang="ko-KR" altLang="en-US" sz="2000" b="1" dirty="0"/>
          </a:p>
        </p:txBody>
      </p:sp>
      <p:grpSp>
        <p:nvGrpSpPr>
          <p:cNvPr id="15" name="그룹 62"/>
          <p:cNvGrpSpPr/>
          <p:nvPr/>
        </p:nvGrpSpPr>
        <p:grpSpPr>
          <a:xfrm>
            <a:off x="2071671" y="1699536"/>
            <a:ext cx="1714512" cy="2492028"/>
            <a:chOff x="1770093" y="3214678"/>
            <a:chExt cx="2895197" cy="1785950"/>
          </a:xfrm>
        </p:grpSpPr>
        <p:cxnSp>
          <p:nvCxnSpPr>
            <p:cNvPr id="16" name="꺾인 연결선 15"/>
            <p:cNvCxnSpPr/>
            <p:nvPr/>
          </p:nvCxnSpPr>
          <p:spPr>
            <a:xfrm flipV="1">
              <a:off x="1770093" y="3615920"/>
              <a:ext cx="2856420" cy="563168"/>
            </a:xfrm>
            <a:prstGeom prst="bentConnector3">
              <a:avLst>
                <a:gd name="adj1" fmla="val 76563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꺾인 연결선 16"/>
            <p:cNvCxnSpPr/>
            <p:nvPr/>
          </p:nvCxnSpPr>
          <p:spPr>
            <a:xfrm flipV="1">
              <a:off x="2203838" y="4357686"/>
              <a:ext cx="2368170" cy="285752"/>
            </a:xfrm>
            <a:prstGeom prst="bentConnector3">
              <a:avLst>
                <a:gd name="adj1" fmla="val 73608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꺾인 연결선 17"/>
            <p:cNvCxnSpPr/>
            <p:nvPr/>
          </p:nvCxnSpPr>
          <p:spPr>
            <a:xfrm flipV="1">
              <a:off x="2000240" y="3214678"/>
              <a:ext cx="2571768" cy="285754"/>
            </a:xfrm>
            <a:prstGeom prst="bentConnector3">
              <a:avLst>
                <a:gd name="adj1" fmla="val 76321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꺾인 연결선 18"/>
            <p:cNvCxnSpPr/>
            <p:nvPr/>
          </p:nvCxnSpPr>
          <p:spPr>
            <a:xfrm flipV="1">
              <a:off x="2357430" y="4914899"/>
              <a:ext cx="2307860" cy="85729"/>
            </a:xfrm>
            <a:prstGeom prst="bentConnector3">
              <a:avLst>
                <a:gd name="adj1" fmla="val 69034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그룹 36"/>
          <p:cNvGrpSpPr/>
          <p:nvPr/>
        </p:nvGrpSpPr>
        <p:grpSpPr>
          <a:xfrm>
            <a:off x="4071934" y="2143116"/>
            <a:ext cx="4500592" cy="4286280"/>
            <a:chOff x="5006534" y="1897514"/>
            <a:chExt cx="3328919" cy="3170402"/>
          </a:xfrm>
        </p:grpSpPr>
        <p:pic>
          <p:nvPicPr>
            <p:cNvPr id="30" name="Picture 2" descr="D:\backup\191111_창업지원자료\기획\홈페이지\제이디코드\제품사진\KakaoTalk_20231222_120349911.png"/>
            <p:cNvPicPr>
              <a:picLocks noChangeAspect="1" noChangeArrowheads="1"/>
            </p:cNvPicPr>
            <p:nvPr/>
          </p:nvPicPr>
          <p:blipFill>
            <a:blip r:embed="rId3" cstate="print"/>
            <a:srcRect l="18174" t="17745" r="18805" b="17191"/>
            <a:stretch>
              <a:fillRect/>
            </a:stretch>
          </p:blipFill>
          <p:spPr bwMode="auto">
            <a:xfrm rot="16200000">
              <a:off x="5607851" y="2536026"/>
              <a:ext cx="2214578" cy="1571635"/>
            </a:xfrm>
            <a:prstGeom prst="rect">
              <a:avLst/>
            </a:prstGeom>
            <a:noFill/>
          </p:spPr>
        </p:pic>
        <p:sp>
          <p:nvSpPr>
            <p:cNvPr id="31" name="TextBox 30"/>
            <p:cNvSpPr txBox="1"/>
            <p:nvPr/>
          </p:nvSpPr>
          <p:spPr>
            <a:xfrm>
              <a:off x="6169012" y="1897514"/>
              <a:ext cx="1071569" cy="204886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ko-KR" altLang="en-US" sz="1200" b="1" dirty="0" smtClean="0"/>
                <a:t>레이저 센서</a:t>
              </a:r>
              <a:endParaRPr lang="ko-KR" altLang="en-US" sz="12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192445" y="4606251"/>
              <a:ext cx="11430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b="1" dirty="0" smtClean="0"/>
                <a:t>수광부</a:t>
              </a:r>
              <a:endParaRPr lang="en-US" altLang="ko-KR" sz="1200" b="1" dirty="0" smtClean="0"/>
            </a:p>
            <a:p>
              <a:pPr algn="ctr"/>
              <a:r>
                <a:rPr lang="en-US" altLang="ko-KR" sz="1200" dirty="0" smtClean="0"/>
                <a:t>(</a:t>
              </a:r>
              <a:r>
                <a:rPr lang="ko-KR" altLang="en-US" sz="1200" dirty="0" smtClean="0"/>
                <a:t>빛 신호 받음</a:t>
              </a:r>
              <a:r>
                <a:rPr lang="en-US" altLang="ko-KR" sz="1200" dirty="0" smtClean="0"/>
                <a:t>)</a:t>
              </a:r>
              <a:endParaRPr lang="ko-KR" altLang="en-US" sz="12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006534" y="4592356"/>
              <a:ext cx="1214446" cy="341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b="1" dirty="0" smtClean="0"/>
                <a:t>발광부</a:t>
              </a:r>
              <a:endParaRPr lang="en-US" altLang="ko-KR" sz="1200" b="1" dirty="0" smtClean="0"/>
            </a:p>
            <a:p>
              <a:pPr algn="ctr"/>
              <a:r>
                <a:rPr lang="en-US" altLang="ko-KR" sz="1200" dirty="0" smtClean="0"/>
                <a:t>(</a:t>
              </a:r>
              <a:r>
                <a:rPr lang="ko-KR" altLang="en-US" sz="1200" dirty="0" smtClean="0"/>
                <a:t>빛 신호 보냄</a:t>
              </a:r>
              <a:r>
                <a:rPr lang="en-US" altLang="ko-KR" sz="1200" dirty="0" smtClean="0"/>
                <a:t>)</a:t>
              </a:r>
              <a:endParaRPr lang="ko-KR" altLang="en-US" sz="1200" dirty="0"/>
            </a:p>
          </p:txBody>
        </p:sp>
        <p:sp>
          <p:nvSpPr>
            <p:cNvPr id="34" name="타원 33"/>
            <p:cNvSpPr/>
            <p:nvPr/>
          </p:nvSpPr>
          <p:spPr>
            <a:xfrm>
              <a:off x="6500826" y="2786059"/>
              <a:ext cx="571504" cy="285752"/>
            </a:xfrm>
            <a:prstGeom prst="ellipse">
              <a:avLst/>
            </a:prstGeom>
            <a:noFill/>
            <a:ln w="47625">
              <a:solidFill>
                <a:srgbClr val="FFFF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5" name="꺾인 연결선 34"/>
            <p:cNvCxnSpPr>
              <a:endCxn id="33" idx="0"/>
            </p:cNvCxnSpPr>
            <p:nvPr/>
          </p:nvCxnSpPr>
          <p:spPr>
            <a:xfrm rot="5400000">
              <a:off x="5310145" y="3257928"/>
              <a:ext cx="1638040" cy="1030815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꺾인 연결선 35"/>
            <p:cNvCxnSpPr>
              <a:endCxn id="32" idx="0"/>
            </p:cNvCxnSpPr>
            <p:nvPr/>
          </p:nvCxnSpPr>
          <p:spPr>
            <a:xfrm rot="16200000" flipH="1">
              <a:off x="6483975" y="3326276"/>
              <a:ext cx="1651935" cy="908015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r>
              <a:rPr lang="ko-KR" altLang="en-US" dirty="0" smtClean="0"/>
              <a:t>자동선풍기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셀프 설계</a:t>
            </a:r>
            <a:endParaRPr lang="ko-KR" altLang="en-US" dirty="0"/>
          </a:p>
        </p:txBody>
      </p:sp>
      <p:pic>
        <p:nvPicPr>
          <p:cNvPr id="16386" name="Picture 2" descr="D:\backup\191111_창업지원자료\기획\홈페이지\제이디코드\사이언스창작소\KakaoTalk_20231220_143455835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H="1">
            <a:off x="-151838" y="1937731"/>
            <a:ext cx="5214974" cy="3911231"/>
          </a:xfrm>
          <a:prstGeom prst="rect">
            <a:avLst/>
          </a:prstGeom>
          <a:noFill/>
        </p:spPr>
      </p:pic>
      <p:pic>
        <p:nvPicPr>
          <p:cNvPr id="16388" name="Picture 4" descr="D:\backup\191111_창업지원자료\기획\홈페이지\제이디코드\사이언스창작소\KakaoTalk_20231220_143455835_11.jpg"/>
          <p:cNvPicPr>
            <a:picLocks noChangeAspect="1" noChangeArrowheads="1"/>
          </p:cNvPicPr>
          <p:nvPr/>
        </p:nvPicPr>
        <p:blipFill>
          <a:blip r:embed="rId3" cstate="print"/>
          <a:srcRect r="37667"/>
          <a:stretch>
            <a:fillRect/>
          </a:stretch>
        </p:blipFill>
        <p:spPr bwMode="auto">
          <a:xfrm rot="5400000">
            <a:off x="5055882" y="996286"/>
            <a:ext cx="2849876" cy="3429024"/>
          </a:xfrm>
          <a:prstGeom prst="rect">
            <a:avLst/>
          </a:prstGeom>
          <a:noFill/>
        </p:spPr>
      </p:pic>
      <p:pic>
        <p:nvPicPr>
          <p:cNvPr id="16396" name="Picture 12" descr="D:\backup\191111_창업지원자료\기획\홈페이지\제이디코드\사이언스창작소\KakaoTalk_20231220_143455835_03.jpg"/>
          <p:cNvPicPr>
            <a:picLocks noChangeAspect="1" noChangeArrowheads="1"/>
          </p:cNvPicPr>
          <p:nvPr/>
        </p:nvPicPr>
        <p:blipFill>
          <a:blip r:embed="rId4" cstate="print"/>
          <a:srcRect l="28100" r="9501" b="2029"/>
          <a:stretch>
            <a:fillRect/>
          </a:stretch>
        </p:blipFill>
        <p:spPr bwMode="auto">
          <a:xfrm rot="5400000">
            <a:off x="5026344" y="3311842"/>
            <a:ext cx="2928958" cy="34490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r>
              <a:rPr lang="ko-KR" altLang="en-US" dirty="0" smtClean="0"/>
              <a:t>자동선풍기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셀프 설계</a:t>
            </a:r>
            <a:endParaRPr lang="ko-KR" altLang="en-US" dirty="0"/>
          </a:p>
        </p:txBody>
      </p:sp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28656">
            <a:off x="4214810" y="1235061"/>
            <a:ext cx="3286148" cy="527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685814">
            <a:off x="1163855" y="1177680"/>
            <a:ext cx="2840906" cy="5441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자동선풍기</a:t>
            </a:r>
            <a:r>
              <a:rPr lang="en-US" altLang="ko-KR" dirty="0" smtClean="0"/>
              <a:t>- </a:t>
            </a:r>
            <a:r>
              <a:rPr lang="ko-KR" altLang="en-US" dirty="0" smtClean="0"/>
              <a:t>기본 설계</a:t>
            </a:r>
            <a:endParaRPr lang="ko-KR" altLang="en-US" dirty="0"/>
          </a:p>
        </p:txBody>
      </p:sp>
      <p:grpSp>
        <p:nvGrpSpPr>
          <p:cNvPr id="55" name="그룹 54"/>
          <p:cNvGrpSpPr/>
          <p:nvPr/>
        </p:nvGrpSpPr>
        <p:grpSpPr>
          <a:xfrm>
            <a:off x="285720" y="1357298"/>
            <a:ext cx="5582761" cy="5226415"/>
            <a:chOff x="2928934" y="1785918"/>
            <a:chExt cx="3357586" cy="3143272"/>
          </a:xfrm>
        </p:grpSpPr>
        <p:grpSp>
          <p:nvGrpSpPr>
            <p:cNvPr id="39" name="그룹 38"/>
            <p:cNvGrpSpPr/>
            <p:nvPr/>
          </p:nvGrpSpPr>
          <p:grpSpPr>
            <a:xfrm>
              <a:off x="2928934" y="1785918"/>
              <a:ext cx="3357586" cy="3143272"/>
              <a:chOff x="1814513" y="1500166"/>
              <a:chExt cx="6472271" cy="6153627"/>
            </a:xfrm>
          </p:grpSpPr>
          <p:pic>
            <p:nvPicPr>
              <p:cNvPr id="48" name="Picture 5"/>
              <p:cNvPicPr>
                <a:picLocks noChangeAspect="1" noChangeArrowheads="1"/>
              </p:cNvPicPr>
              <p:nvPr/>
            </p:nvPicPr>
            <p:blipFill>
              <a:blip r:embed="rId2">
                <a:lum bright="10000"/>
              </a:blip>
              <a:srcRect/>
              <a:stretch>
                <a:fillRect/>
              </a:stretch>
            </p:blipFill>
            <p:spPr bwMode="auto">
              <a:xfrm>
                <a:off x="1814513" y="1509713"/>
                <a:ext cx="3228975" cy="6124575"/>
              </a:xfrm>
              <a:prstGeom prst="roundRect">
                <a:avLst>
                  <a:gd name="adj" fmla="val 11942"/>
                </a:avLst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49" name="Picture 6"/>
              <p:cNvPicPr>
                <a:picLocks noChangeAspect="1" noChangeArrowheads="1"/>
              </p:cNvPicPr>
              <p:nvPr/>
            </p:nvPicPr>
            <p:blipFill>
              <a:blip r:embed="rId3">
                <a:lum bright="10000"/>
              </a:blip>
              <a:srcRect/>
              <a:stretch>
                <a:fillRect/>
              </a:stretch>
            </p:blipFill>
            <p:spPr bwMode="auto">
              <a:xfrm>
                <a:off x="5072074" y="1500166"/>
                <a:ext cx="3214710" cy="6153627"/>
              </a:xfrm>
              <a:prstGeom prst="roundRect">
                <a:avLst>
                  <a:gd name="adj" fmla="val 11942"/>
                </a:avLst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50" name="위쪽 화살표 49"/>
            <p:cNvSpPr/>
            <p:nvPr/>
          </p:nvSpPr>
          <p:spPr>
            <a:xfrm rot="2233622" flipV="1">
              <a:off x="3984274" y="4173826"/>
              <a:ext cx="182898" cy="244112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1" name="위쪽 화살표 50"/>
            <p:cNvSpPr/>
            <p:nvPr/>
          </p:nvSpPr>
          <p:spPr>
            <a:xfrm rot="18171666" flipV="1">
              <a:off x="3269312" y="4190544"/>
              <a:ext cx="164601" cy="219691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2" name="위쪽 화살표 51"/>
            <p:cNvSpPr/>
            <p:nvPr/>
          </p:nvSpPr>
          <p:spPr>
            <a:xfrm rot="2233622" flipV="1">
              <a:off x="5976976" y="4173827"/>
              <a:ext cx="182898" cy="244112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3" name="위쪽 화살표 52"/>
            <p:cNvSpPr/>
            <p:nvPr/>
          </p:nvSpPr>
          <p:spPr>
            <a:xfrm rot="18171666" flipV="1">
              <a:off x="4619072" y="4190545"/>
              <a:ext cx="164601" cy="219691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56" name="직사각형 55"/>
          <p:cNvSpPr/>
          <p:nvPr/>
        </p:nvSpPr>
        <p:spPr>
          <a:xfrm>
            <a:off x="3868216" y="1500174"/>
            <a:ext cx="1104562" cy="400110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날개</a:t>
            </a:r>
            <a:r>
              <a:rPr lang="en-US" altLang="ko-KR" sz="2000" b="1" dirty="0" smtClean="0">
                <a:solidFill>
                  <a:schemeClr val="bg1"/>
                </a:solidFill>
                <a:sym typeface="Wingdings 2"/>
              </a:rPr>
              <a:t>(A)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60" name="위쪽 화살표 59"/>
          <p:cNvSpPr/>
          <p:nvPr/>
        </p:nvSpPr>
        <p:spPr>
          <a:xfrm rot="894162" flipV="1">
            <a:off x="4757245" y="3243736"/>
            <a:ext cx="273687" cy="365287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2" name="타원 61"/>
          <p:cNvSpPr/>
          <p:nvPr/>
        </p:nvSpPr>
        <p:spPr>
          <a:xfrm>
            <a:off x="4429125" y="3571876"/>
            <a:ext cx="500066" cy="386327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 l="8555" t="2914" r="4752"/>
          <a:stretch>
            <a:fillRect/>
          </a:stretch>
        </p:blipFill>
        <p:spPr bwMode="auto">
          <a:xfrm>
            <a:off x="6357950" y="2571744"/>
            <a:ext cx="2643206" cy="3929090"/>
          </a:xfrm>
          <a:prstGeom prst="roundRect">
            <a:avLst>
              <a:gd name="adj" fmla="val 10853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" name="직사각형 60"/>
          <p:cNvSpPr/>
          <p:nvPr/>
        </p:nvSpPr>
        <p:spPr>
          <a:xfrm>
            <a:off x="4857752" y="4143380"/>
            <a:ext cx="1357322" cy="707886"/>
          </a:xfrm>
          <a:prstGeom prst="rect">
            <a:avLst/>
          </a:prstGeom>
          <a:solidFill>
            <a:srgbClr val="FF0000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모터선</a:t>
            </a:r>
            <a:endParaRPr lang="en-US" altLang="ko-KR" sz="2000" b="1" dirty="0" smtClean="0">
              <a:solidFill>
                <a:schemeClr val="bg1"/>
              </a:solidFill>
              <a:sym typeface="Wingdings 2"/>
            </a:endParaRPr>
          </a:p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꽂는 위치</a:t>
            </a:r>
            <a:endParaRPr lang="ko-KR" altLang="en-US" sz="20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6286512" y="1643050"/>
            <a:ext cx="2714644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rgbClr val="388BD0"/>
                </a:solidFill>
              </a:rPr>
              <a:t>날개</a:t>
            </a:r>
            <a:r>
              <a:rPr lang="en-US" altLang="ko-KR" sz="2000" b="1" dirty="0" smtClean="0">
                <a:solidFill>
                  <a:srgbClr val="388BD0"/>
                </a:solidFill>
              </a:rPr>
              <a:t>(A), </a:t>
            </a:r>
            <a:r>
              <a:rPr lang="ko-KR" altLang="en-US" sz="2000" b="1" dirty="0" smtClean="0">
                <a:solidFill>
                  <a:srgbClr val="388BD0"/>
                </a:solidFill>
              </a:rPr>
              <a:t>모터 꽂는 </a:t>
            </a:r>
            <a:endParaRPr lang="en-US" altLang="ko-KR" sz="2000" b="1" dirty="0" smtClean="0">
              <a:solidFill>
                <a:srgbClr val="388BD0"/>
              </a:solidFill>
            </a:endParaRPr>
          </a:p>
          <a:p>
            <a:r>
              <a:rPr lang="ko-KR" altLang="en-US" sz="2000" b="1" dirty="0" smtClean="0">
                <a:solidFill>
                  <a:srgbClr val="388BD0"/>
                </a:solidFill>
              </a:rPr>
              <a:t>위치 주의 합니다</a:t>
            </a:r>
            <a:r>
              <a:rPr lang="en-US" altLang="ko-KR" sz="2000" b="1" dirty="0" smtClean="0">
                <a:solidFill>
                  <a:srgbClr val="388BD0"/>
                </a:solidFill>
              </a:rPr>
              <a:t>.</a:t>
            </a:r>
            <a:endParaRPr lang="ko-KR" altLang="en-US" sz="2000" b="1" dirty="0">
              <a:solidFill>
                <a:srgbClr val="388BD0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5000628" y="3500438"/>
            <a:ext cx="1500198" cy="276999"/>
          </a:xfrm>
          <a:prstGeom prst="rect">
            <a:avLst/>
          </a:prstGeom>
          <a:solidFill>
            <a:schemeClr val="tx2">
              <a:lumMod val="60000"/>
              <a:lumOff val="40000"/>
              <a:alpha val="62000"/>
            </a:scheme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200" b="1" dirty="0" smtClean="0">
                <a:solidFill>
                  <a:schemeClr val="bg1"/>
                </a:solidFill>
                <a:sym typeface="Wingdings 2"/>
              </a:rPr>
              <a:t>모터 명칭 </a:t>
            </a:r>
            <a:r>
              <a:rPr lang="en-US" altLang="ko-KR" sz="1200" b="1" dirty="0" smtClean="0">
                <a:solidFill>
                  <a:schemeClr val="bg1"/>
                </a:solidFill>
                <a:sym typeface="Wingdings 2"/>
              </a:rPr>
              <a:t>: </a:t>
            </a:r>
            <a:r>
              <a:rPr lang="ko-KR" altLang="en-US" sz="1200" b="1" dirty="0" smtClean="0">
                <a:solidFill>
                  <a:schemeClr val="bg1"/>
                </a:solidFill>
                <a:sym typeface="Wingdings 2"/>
              </a:rPr>
              <a:t>왼쪽위</a:t>
            </a:r>
            <a:endParaRPr lang="ko-KR" altLang="en-US" sz="1200" b="1" dirty="0">
              <a:solidFill>
                <a:schemeClr val="bg1"/>
              </a:solidFill>
              <a:sym typeface="Wingdings 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8715</TotalTime>
  <Words>338</Words>
  <Application>Microsoft Office PowerPoint</Application>
  <PresentationFormat>화면 슬라이드 쇼(4:3)</PresentationFormat>
  <Paragraphs>98</Paragraphs>
  <Slides>16</Slides>
  <Notes>3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16</vt:i4>
      </vt:variant>
    </vt:vector>
  </HeadingPairs>
  <TitlesOfParts>
    <vt:vector size="18" baseType="lpstr">
      <vt:lpstr>Office 테마</vt:lpstr>
      <vt:lpstr>디자인 사용자 지정</vt:lpstr>
      <vt:lpstr>슬라이드 1</vt:lpstr>
      <vt:lpstr>Contents Subtitle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msk</dc:creator>
  <cp:lastModifiedBy>Windows 사용자</cp:lastModifiedBy>
  <cp:revision>2013</cp:revision>
  <dcterms:created xsi:type="dcterms:W3CDTF">2012-05-30T12:36:11Z</dcterms:created>
  <dcterms:modified xsi:type="dcterms:W3CDTF">2024-03-04T06:26:55Z</dcterms:modified>
</cp:coreProperties>
</file>