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52" r:id="rId5"/>
    <p:sldId id="453" r:id="rId6"/>
    <p:sldId id="407" r:id="rId7"/>
    <p:sldId id="428" r:id="rId8"/>
    <p:sldId id="429" r:id="rId9"/>
    <p:sldId id="450" r:id="rId10"/>
    <p:sldId id="451" r:id="rId11"/>
    <p:sldId id="440" r:id="rId12"/>
    <p:sldId id="439" r:id="rId13"/>
    <p:sldId id="441" r:id="rId14"/>
    <p:sldId id="408" r:id="rId15"/>
    <p:sldId id="442" r:id="rId16"/>
    <p:sldId id="444" r:id="rId17"/>
    <p:sldId id="445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88BD0"/>
    <a:srgbClr val="FF99FF"/>
    <a:srgbClr val="00CC00"/>
    <a:srgbClr val="9933FF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70" d="100"/>
          <a:sy n="70" d="100"/>
        </p:scale>
        <p:origin x="-204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풍력자동차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mtClean="0"/>
              <a:t>풍력자동차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3110248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8" name="꺾인 연결선 27"/>
          <p:cNvCxnSpPr>
            <a:endCxn id="29" idx="3"/>
          </p:cNvCxnSpPr>
          <p:nvPr/>
        </p:nvCxnSpPr>
        <p:spPr>
          <a:xfrm rot="10800000">
            <a:off x="4214810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3110248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0" name="꺾인 연결선 29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1752926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2" name="꺾인 연결선 31"/>
          <p:cNvCxnSpPr>
            <a:endCxn id="26" idx="3"/>
          </p:cNvCxnSpPr>
          <p:nvPr/>
        </p:nvCxnSpPr>
        <p:spPr>
          <a:xfrm rot="10800000">
            <a:off x="4214810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타원 32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214422"/>
            <a:ext cx="5032319" cy="378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357298"/>
            <a:ext cx="2286016" cy="469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sp>
        <p:nvSpPr>
          <p:cNvPr id="32" name="타원 31"/>
          <p:cNvSpPr/>
          <p:nvPr/>
        </p:nvSpPr>
        <p:spPr>
          <a:xfrm>
            <a:off x="6215074" y="5047395"/>
            <a:ext cx="1039671" cy="310431"/>
          </a:xfrm>
          <a:prstGeom prst="ellipse">
            <a:avLst/>
          </a:prstGeom>
          <a:noFill/>
          <a:ln w="412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85786" y="3714752"/>
            <a:ext cx="54292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2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움직인다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손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장애물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을 레이저센서에 갖다 댄다</a:t>
            </a:r>
            <a:r>
              <a:rPr lang="en-US" altLang="ko-KR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자동차가 정지한다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④ </a:t>
            </a:r>
            <a:r>
              <a:rPr lang="ko-KR" altLang="en-US" sz="2000" dirty="0" smtClean="0"/>
              <a:t>반복적으로 </a:t>
            </a:r>
            <a:r>
              <a:rPr lang="en-US" sz="2000" dirty="0" smtClean="0"/>
              <a:t>②~③ </a:t>
            </a:r>
            <a:r>
              <a:rPr lang="ko-KR" altLang="en-US" sz="2000" dirty="0" smtClean="0"/>
              <a:t>실습한다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86446" y="5857892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1142976" y="1214422"/>
            <a:ext cx="3786214" cy="2555694"/>
            <a:chOff x="1357290" y="1571612"/>
            <a:chExt cx="2857521" cy="1928826"/>
          </a:xfrm>
        </p:grpSpPr>
        <p:grpSp>
          <p:nvGrpSpPr>
            <p:cNvPr id="13" name="그룹 12"/>
            <p:cNvGrpSpPr/>
            <p:nvPr/>
          </p:nvGrpSpPr>
          <p:grpSpPr>
            <a:xfrm>
              <a:off x="2000232" y="2143116"/>
              <a:ext cx="822329" cy="1164899"/>
              <a:chOff x="1606539" y="5429256"/>
              <a:chExt cx="322263" cy="388937"/>
            </a:xfrm>
          </p:grpSpPr>
          <p:cxnSp>
            <p:nvCxnSpPr>
              <p:cNvPr id="14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5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16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pic>
          <p:nvPicPr>
            <p:cNvPr id="17" name="그림 16"/>
            <p:cNvPicPr/>
            <p:nvPr/>
          </p:nvPicPr>
          <p:blipFill>
            <a:blip r:embed="rId3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1357290" y="1571612"/>
              <a:ext cx="2857521" cy="1928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8" name="AutoShape 2"/>
            <p:cNvCxnSpPr>
              <a:cxnSpLocks noChangeShapeType="1"/>
            </p:cNvCxnSpPr>
            <p:nvPr/>
          </p:nvCxnSpPr>
          <p:spPr bwMode="auto">
            <a:xfrm>
              <a:off x="2500298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9" name="AutoShape 3"/>
            <p:cNvCxnSpPr>
              <a:cxnSpLocks noChangeShapeType="1"/>
            </p:cNvCxnSpPr>
            <p:nvPr/>
          </p:nvCxnSpPr>
          <p:spPr bwMode="auto">
            <a:xfrm>
              <a:off x="1753106" y="2071678"/>
              <a:ext cx="0" cy="928694"/>
            </a:xfrm>
            <a:prstGeom prst="straightConnector1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20" name="AutoShape 4"/>
            <p:cNvCxnSpPr>
              <a:cxnSpLocks noChangeShapeType="1"/>
            </p:cNvCxnSpPr>
            <p:nvPr/>
          </p:nvCxnSpPr>
          <p:spPr bwMode="auto">
            <a:xfrm>
              <a:off x="1749408" y="2505576"/>
              <a:ext cx="747192" cy="19032"/>
            </a:xfrm>
            <a:prstGeom prst="straightConnector1">
              <a:avLst/>
            </a:prstGeom>
            <a:noFill/>
            <a:ln w="41275">
              <a:solidFill>
                <a:srgbClr val="66FF33"/>
              </a:solidFill>
              <a:prstDash val="sysDot"/>
              <a:round/>
              <a:headEnd type="triangle" w="sm" len="sm"/>
              <a:tailEnd type="triangle" w="sm" len="sm"/>
            </a:ln>
          </p:spPr>
        </p:cxnSp>
        <p:sp>
          <p:nvSpPr>
            <p:cNvPr id="21" name="직사각형 20"/>
            <p:cNvSpPr/>
            <p:nvPr/>
          </p:nvSpPr>
          <p:spPr>
            <a:xfrm>
              <a:off x="1785918" y="2143116"/>
              <a:ext cx="928694" cy="27874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20cm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0" y="5857892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개성에 맞춰 풍력자동차를 개조해보세요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.^____^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38929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 descr="D:\backup\191111_창업지원자료\기획\홈페이지\제이디코드\사이언스창작소\KakaoTalk_20231220_155635794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7161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38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자동차를 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JCBlock 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앱 동작블록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500438"/>
            <a:ext cx="423778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JCBlock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모터 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모터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</a:t>
            </a:r>
          </a:p>
        </p:txBody>
      </p:sp>
      <p:sp>
        <p:nvSpPr>
          <p:cNvPr id="96" name="모서리가 둥근 직사각형 95"/>
          <p:cNvSpPr/>
          <p:nvPr/>
        </p:nvSpPr>
        <p:spPr>
          <a:xfrm>
            <a:off x="3786182" y="3500438"/>
            <a:ext cx="4786346" cy="2714644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4071934" y="5429264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 2"/>
              <a:buChar char=""/>
            </a:pP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   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프로펠러의 회전에 의한 바람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(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)</a:t>
            </a:r>
          </a:p>
          <a:p>
            <a:pPr lvl="0">
              <a:buFont typeface="Wingdings 2"/>
              <a:buChar char=""/>
            </a:pP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 반작용 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: </a:t>
            </a:r>
            <a:r>
              <a:rPr lang="ko-KR" altLang="en-US" sz="1400" b="1" dirty="0" smtClean="0">
                <a:solidFill>
                  <a:prstClr val="black"/>
                </a:solidFill>
                <a:sym typeface="Wingdings 2"/>
              </a:rPr>
              <a:t>작용힘에 반대로 작용하는 힘</a:t>
            </a:r>
            <a:r>
              <a:rPr lang="en-US" altLang="ko-KR" sz="1400" b="1" dirty="0" smtClean="0">
                <a:solidFill>
                  <a:prstClr val="black"/>
                </a:solidFill>
                <a:sym typeface="Wingdings 2"/>
              </a:rPr>
              <a:t>. </a:t>
            </a:r>
            <a:endParaRPr lang="ko-KR" altLang="en-US" sz="1400" b="1" dirty="0" smtClean="0">
              <a:solidFill>
                <a:prstClr val="black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3929058" y="3929066"/>
            <a:ext cx="46434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어떤 물체에 힘이 작용할 때 두 물체간의 상호작용이므로 항상 물체에 쌍으로 힘이 나타나는데 이것을 작용과 반작용이라고 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r>
              <a:rPr lang="ko-KR" altLang="en-US" sz="1500" dirty="0" smtClean="0">
                <a:solidFill>
                  <a:prstClr val="black"/>
                </a:solidFill>
              </a:rPr>
              <a:t>둘의 힘의 방향은 반대이며 크기는 같다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ko-KR" altLang="en-US" sz="1500" dirty="0" smtClean="0">
              <a:solidFill>
                <a:prstClr val="black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57356" y="2660688"/>
            <a:ext cx="57150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2000" b="1" dirty="0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2000" b="1" dirty="0" smtClean="0">
                <a:ln w="3175">
                  <a:noFill/>
                </a:ln>
                <a:sym typeface="Wingdings"/>
              </a:rPr>
              <a:t>)</a:t>
            </a:r>
            <a:endParaRPr lang="en-US" altLang="ko-KR" sz="2000" b="1" dirty="0" smtClean="0">
              <a:ln w="3175">
                <a:noFill/>
              </a:ln>
              <a:effectLst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204052" y="3286124"/>
            <a:ext cx="3868410" cy="461665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-</a:t>
            </a:r>
            <a:r>
              <a:rPr lang="ko-KR" altLang="en-US" sz="1600" b="1" dirty="0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81"/>
          <p:cNvGrpSpPr/>
          <p:nvPr/>
        </p:nvGrpSpPr>
        <p:grpSpPr>
          <a:xfrm>
            <a:off x="357158" y="3571876"/>
            <a:ext cx="3323266" cy="2143140"/>
            <a:chOff x="1785918" y="3655325"/>
            <a:chExt cx="2363987" cy="1524511"/>
          </a:xfrm>
        </p:grpSpPr>
        <p:pic>
          <p:nvPicPr>
            <p:cNvPr id="65" name="Picture 2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 t="6131"/>
            <a:stretch>
              <a:fillRect/>
            </a:stretch>
          </p:blipFill>
          <p:spPr bwMode="auto">
            <a:xfrm>
              <a:off x="1785918" y="3798577"/>
              <a:ext cx="2363987" cy="1357322"/>
            </a:xfrm>
            <a:prstGeom prst="rect">
              <a:avLst/>
            </a:prstGeom>
            <a:noFill/>
          </p:spPr>
        </p:pic>
        <p:grpSp>
          <p:nvGrpSpPr>
            <p:cNvPr id="3" name="그룹 2"/>
            <p:cNvGrpSpPr/>
            <p:nvPr/>
          </p:nvGrpSpPr>
          <p:grpSpPr>
            <a:xfrm>
              <a:off x="2143108" y="4370082"/>
              <a:ext cx="984971" cy="809754"/>
              <a:chOff x="3710538" y="7604923"/>
              <a:chExt cx="857256" cy="494619"/>
            </a:xfrm>
          </p:grpSpPr>
          <p:sp>
            <p:nvSpPr>
              <p:cNvPr id="71" name="위쪽 화살표 70"/>
              <p:cNvSpPr/>
              <p:nvPr/>
            </p:nvSpPr>
            <p:spPr>
              <a:xfrm rot="5400000">
                <a:off x="3891856" y="7423605"/>
                <a:ext cx="494619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tx2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3867611" y="7779568"/>
                <a:ext cx="513680" cy="133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그룹 1"/>
            <p:cNvGrpSpPr/>
            <p:nvPr/>
          </p:nvGrpSpPr>
          <p:grpSpPr>
            <a:xfrm>
              <a:off x="3143240" y="4370081"/>
              <a:ext cx="928694" cy="804560"/>
              <a:chOff x="1500175" y="7439848"/>
              <a:chExt cx="892462" cy="567270"/>
            </a:xfrm>
          </p:grpSpPr>
          <p:sp>
            <p:nvSpPr>
              <p:cNvPr id="79" name="위쪽 화살표 78"/>
              <p:cNvSpPr/>
              <p:nvPr/>
            </p:nvSpPr>
            <p:spPr>
              <a:xfrm rot="5400000" flipV="1">
                <a:off x="1645168" y="7294855"/>
                <a:ext cx="567270" cy="857256"/>
              </a:xfrm>
              <a:prstGeom prst="upArrow">
                <a:avLst>
                  <a:gd name="adj1" fmla="val 50000"/>
                  <a:gd name="adj2" fmla="val 51847"/>
                </a:avLst>
              </a:prstGeom>
              <a:gradFill flip="none" rotWithShape="1"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rgbClr val="C00000"/>
                  </a:gs>
                </a:gsLst>
                <a:lin ang="15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1625439" y="7641439"/>
                <a:ext cx="767198" cy="1543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ko-KR" altLang="en-US" sz="1400" b="1" dirty="0" smtClean="0">
                    <a:solidFill>
                      <a:schemeClr val="bg1"/>
                    </a:solidFill>
                  </a:rPr>
                  <a:t>반작용</a:t>
                </a:r>
                <a:endParaRPr lang="en-US" altLang="ko-KR" sz="1400" b="1" dirty="0" smtClean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" name="직사각형 80"/>
            <p:cNvSpPr/>
            <p:nvPr/>
          </p:nvSpPr>
          <p:spPr>
            <a:xfrm>
              <a:off x="2881614" y="3655325"/>
              <a:ext cx="57150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5" name="직사각형 94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풍력 자동차를 통해 프로펠러가 회전하면서 생성되는 바람의 방향과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자동차가 </a:t>
            </a:r>
            <a:r>
              <a:rPr lang="ko-KR" altLang="en-US" sz="1500" dirty="0" smtClean="0">
                <a:solidFill>
                  <a:prstClr val="black"/>
                </a:solidFill>
              </a:rPr>
              <a:t>움직이는 </a:t>
            </a:r>
            <a:r>
              <a:rPr lang="ko-KR" altLang="en-US" sz="1500" dirty="0" smtClean="0">
                <a:solidFill>
                  <a:prstClr val="black"/>
                </a:solidFill>
              </a:rPr>
              <a:t>방향을 </a:t>
            </a:r>
            <a:r>
              <a:rPr lang="ko-KR" altLang="en-US" sz="1500" dirty="0" smtClean="0">
                <a:solidFill>
                  <a:prstClr val="black"/>
                </a:solidFill>
              </a:rPr>
              <a:t>직접 실험을 통해 탐색하고 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-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  <a:endParaRPr lang="en-US" altLang="ko-KR" sz="15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직사각형 100"/>
          <p:cNvSpPr/>
          <p:nvPr/>
        </p:nvSpPr>
        <p:spPr>
          <a:xfrm>
            <a:off x="0" y="1428736"/>
            <a:ext cx="9144000" cy="1086451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prstClr val="black"/>
                </a:solidFill>
              </a:rPr>
              <a:t>로켓은 </a:t>
            </a:r>
            <a:r>
              <a:rPr lang="ko-KR" altLang="en-US" sz="1500" dirty="0" smtClean="0">
                <a:solidFill>
                  <a:prstClr val="black"/>
                </a:solidFill>
              </a:rPr>
              <a:t>엔진에 의해 힘이 밑으로 가해지면 반대의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500" dirty="0" smtClean="0">
                <a:solidFill>
                  <a:prstClr val="black"/>
                </a:solidFill>
              </a:rPr>
              <a:t>. </a:t>
            </a:r>
            <a:endParaRPr lang="en-US" altLang="ko-KR" sz="1500" dirty="0" smtClean="0">
              <a:solidFill>
                <a:prstClr val="black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500" dirty="0" smtClean="0">
                <a:solidFill>
                  <a:prstClr val="black"/>
                </a:solidFill>
              </a:rPr>
              <a:t> </a:t>
            </a:r>
            <a:r>
              <a:rPr lang="ko-KR" altLang="en-US" sz="15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500" dirty="0" smtClean="0">
                <a:solidFill>
                  <a:prstClr val="black"/>
                </a:solidFill>
              </a:rPr>
              <a:t> (</a:t>
            </a:r>
            <a:r>
              <a:rPr lang="ko-KR" altLang="en-US" sz="1500" dirty="0" smtClean="0">
                <a:solidFill>
                  <a:prstClr val="black"/>
                </a:solidFill>
              </a:rPr>
              <a:t>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500" dirty="0" smtClean="0">
                <a:solidFill>
                  <a:prstClr val="black"/>
                </a:solidFill>
              </a:rPr>
              <a:t>(</a:t>
            </a:r>
            <a:r>
              <a:rPr lang="ko-KR" altLang="en-US" sz="15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500" dirty="0" smtClean="0">
                <a:solidFill>
                  <a:prstClr val="black"/>
                </a:solidFill>
              </a:rPr>
              <a:t>)</a:t>
            </a:r>
            <a:r>
              <a:rPr lang="ko-KR" altLang="en-US" sz="15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5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작용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반작용 예제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" name="그룹 97"/>
          <p:cNvGrpSpPr/>
          <p:nvPr/>
        </p:nvGrpSpPr>
        <p:grpSpPr>
          <a:xfrm>
            <a:off x="3833373" y="3000372"/>
            <a:ext cx="2024511" cy="2621034"/>
            <a:chOff x="3812797" y="2357431"/>
            <a:chExt cx="1545021" cy="2000262"/>
          </a:xfrm>
        </p:grpSpPr>
        <p:pic>
          <p:nvPicPr>
            <p:cNvPr id="28" name="Picture 6" descr="newton's 3rd law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>
              <a:off x="3307464" y="2862764"/>
              <a:ext cx="2000262" cy="989595"/>
            </a:xfrm>
            <a:prstGeom prst="rect">
              <a:avLst/>
            </a:prstGeom>
            <a:noFill/>
          </p:spPr>
        </p:pic>
        <p:grpSp>
          <p:nvGrpSpPr>
            <p:cNvPr id="3" name="그룹 90"/>
            <p:cNvGrpSpPr/>
            <p:nvPr/>
          </p:nvGrpSpPr>
          <p:grpSpPr>
            <a:xfrm flipV="1">
              <a:off x="3836640" y="4071943"/>
              <a:ext cx="833412" cy="242419"/>
              <a:chOff x="1071546" y="8358214"/>
              <a:chExt cx="1309634" cy="380940"/>
            </a:xfrm>
          </p:grpSpPr>
          <p:pic>
            <p:nvPicPr>
              <p:cNvPr id="3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2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3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그룹 39"/>
            <p:cNvGrpSpPr/>
            <p:nvPr/>
          </p:nvGrpSpPr>
          <p:grpSpPr>
            <a:xfrm flipV="1">
              <a:off x="3821466" y="3765643"/>
              <a:ext cx="848586" cy="234862"/>
              <a:chOff x="988139" y="4488687"/>
              <a:chExt cx="1333478" cy="369065"/>
            </a:xfrm>
          </p:grpSpPr>
          <p:pic>
            <p:nvPicPr>
              <p:cNvPr id="3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8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39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4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sp>
          <p:nvSpPr>
            <p:cNvPr id="41" name="직사각형 40"/>
            <p:cNvSpPr/>
            <p:nvPr/>
          </p:nvSpPr>
          <p:spPr>
            <a:xfrm>
              <a:off x="4741490" y="4143381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741490" y="3774128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그룹 98"/>
          <p:cNvGrpSpPr/>
          <p:nvPr/>
        </p:nvGrpSpPr>
        <p:grpSpPr>
          <a:xfrm>
            <a:off x="6429388" y="3226435"/>
            <a:ext cx="2167764" cy="2394970"/>
            <a:chOff x="6203802" y="2458516"/>
            <a:chExt cx="1654346" cy="1827740"/>
          </a:xfrm>
        </p:grpSpPr>
        <p:pic>
          <p:nvPicPr>
            <p:cNvPr id="43" name="Picture 2" descr="balloon에 대한 이미지 검색결과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2310518">
              <a:off x="6822826" y="2658563"/>
              <a:ext cx="787378" cy="1071466"/>
            </a:xfrm>
            <a:prstGeom prst="rect">
              <a:avLst/>
            </a:prstGeom>
            <a:noFill/>
          </p:spPr>
        </p:pic>
        <p:grpSp>
          <p:nvGrpSpPr>
            <p:cNvPr id="6" name="그룹 90"/>
            <p:cNvGrpSpPr/>
            <p:nvPr/>
          </p:nvGrpSpPr>
          <p:grpSpPr>
            <a:xfrm rot="2283798" flipV="1">
              <a:off x="6203802" y="3689783"/>
              <a:ext cx="833412" cy="242419"/>
              <a:chOff x="1071546" y="8358214"/>
              <a:chExt cx="1309634" cy="380940"/>
            </a:xfrm>
          </p:grpSpPr>
          <p:pic>
            <p:nvPicPr>
              <p:cNvPr id="4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4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50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그룹 51"/>
            <p:cNvGrpSpPr/>
            <p:nvPr/>
          </p:nvGrpSpPr>
          <p:grpSpPr>
            <a:xfrm rot="2283798" flipV="1">
              <a:off x="6351348" y="3577538"/>
              <a:ext cx="848586" cy="234862"/>
              <a:chOff x="988139" y="4488687"/>
              <a:chExt cx="1333478" cy="369065"/>
            </a:xfrm>
          </p:grpSpPr>
          <p:pic>
            <p:nvPicPr>
              <p:cNvPr id="5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6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  <p:cxnSp>
          <p:nvCxnSpPr>
            <p:cNvPr id="70" name="직선 화살표 연결선 69"/>
            <p:cNvCxnSpPr/>
            <p:nvPr/>
          </p:nvCxnSpPr>
          <p:spPr>
            <a:xfrm rot="5400000" flipH="1" flipV="1">
              <a:off x="7003511" y="2529954"/>
              <a:ext cx="857256" cy="714380"/>
            </a:xfrm>
            <a:prstGeom prst="straightConnector1">
              <a:avLst/>
            </a:prstGeom>
            <a:ln w="34925">
              <a:solidFill>
                <a:schemeClr val="accent3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직사각형 75"/>
            <p:cNvSpPr/>
            <p:nvPr/>
          </p:nvSpPr>
          <p:spPr>
            <a:xfrm>
              <a:off x="7000892" y="410159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7241820" y="3744400"/>
              <a:ext cx="616328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그룹 96"/>
          <p:cNvGrpSpPr/>
          <p:nvPr/>
        </p:nvGrpSpPr>
        <p:grpSpPr>
          <a:xfrm>
            <a:off x="618663" y="3187586"/>
            <a:ext cx="2279239" cy="2527428"/>
            <a:chOff x="984506" y="2571744"/>
            <a:chExt cx="1739419" cy="1928826"/>
          </a:xfrm>
        </p:grpSpPr>
        <p:pic>
          <p:nvPicPr>
            <p:cNvPr id="66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078287">
              <a:off x="984506" y="2571744"/>
              <a:ext cx="1739419" cy="134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" name="직사각형 67"/>
            <p:cNvSpPr/>
            <p:nvPr/>
          </p:nvSpPr>
          <p:spPr>
            <a:xfrm>
              <a:off x="1885725" y="430125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반작용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111042" y="4307509"/>
              <a:ext cx="644349" cy="1930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spAutoFit/>
            </a:bodyPr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작용</a:t>
              </a:r>
              <a:endParaRPr lang="ko-KR" altLang="en-US" sz="1200" b="1">
                <a:solidFill>
                  <a:schemeClr val="tx1"/>
                </a:solidFill>
              </a:endParaRPr>
            </a:p>
          </p:txBody>
        </p:sp>
        <p:grpSp>
          <p:nvGrpSpPr>
            <p:cNvPr id="9" name="그룹 90"/>
            <p:cNvGrpSpPr/>
            <p:nvPr/>
          </p:nvGrpSpPr>
          <p:grpSpPr>
            <a:xfrm flipV="1">
              <a:off x="1356870" y="3949614"/>
              <a:ext cx="833412" cy="242419"/>
              <a:chOff x="1071546" y="8358214"/>
              <a:chExt cx="1309634" cy="380940"/>
            </a:xfrm>
          </p:grpSpPr>
          <p:pic>
            <p:nvPicPr>
              <p:cNvPr id="84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071546" y="835821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5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44309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6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607237" y="8370089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7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80000" y="8381964"/>
                <a:ext cx="227303" cy="357190"/>
              </a:xfrm>
              <a:prstGeom prst="rect">
                <a:avLst/>
              </a:prstGeom>
              <a:noFill/>
            </p:spPr>
          </p:pic>
          <p:pic>
            <p:nvPicPr>
              <p:cNvPr id="88" name="Picture 4" descr="arrow icon에 대한 이미지 검색결과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153877" y="8381964"/>
                <a:ext cx="227303" cy="357190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그룹 39"/>
            <p:cNvGrpSpPr/>
            <p:nvPr/>
          </p:nvGrpSpPr>
          <p:grpSpPr>
            <a:xfrm flipV="1">
              <a:off x="1341696" y="3643314"/>
              <a:ext cx="848586" cy="234862"/>
              <a:chOff x="988139" y="4488687"/>
              <a:chExt cx="1333478" cy="369065"/>
            </a:xfrm>
          </p:grpSpPr>
          <p:pic>
            <p:nvPicPr>
              <p:cNvPr id="90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988139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1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1567" y="4488687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2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535530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3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808958" y="4500562"/>
                <a:ext cx="238782" cy="357190"/>
              </a:xfrm>
              <a:prstGeom prst="rect">
                <a:avLst/>
              </a:prstGeom>
              <a:noFill/>
            </p:spPr>
          </p:pic>
          <p:pic>
            <p:nvPicPr>
              <p:cNvPr id="94" name="Picture 6" descr="arrow icon에 대한 이미지 검색결과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082835" y="4500562"/>
                <a:ext cx="238782" cy="35719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2"/>
          <a:srcRect l="4095" t="7450" r="5816" b="999"/>
          <a:stretch>
            <a:fillRect/>
          </a:stretch>
        </p:blipFill>
        <p:spPr bwMode="auto">
          <a:xfrm flipH="1">
            <a:off x="428596" y="1785926"/>
            <a:ext cx="494535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개요</a:t>
            </a:r>
            <a:endParaRPr lang="ko-KR" altLang="en-US" dirty="0"/>
          </a:p>
        </p:txBody>
      </p:sp>
      <p:sp>
        <p:nvSpPr>
          <p:cNvPr id="23" name="직사각형 22"/>
          <p:cNvSpPr/>
          <p:nvPr/>
        </p:nvSpPr>
        <p:spPr>
          <a:xfrm>
            <a:off x="6453842" y="3000372"/>
            <a:ext cx="146956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24" name="직사각형 23"/>
          <p:cNvSpPr/>
          <p:nvPr/>
        </p:nvSpPr>
        <p:spPr>
          <a:xfrm>
            <a:off x="6453840" y="3743270"/>
            <a:ext cx="218569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앞면</a:t>
            </a:r>
            <a:r>
              <a:rPr lang="en-US" altLang="ko-KR" sz="2000" b="1" dirty="0" smtClean="0">
                <a:sym typeface="Wingdings 2"/>
              </a:rPr>
              <a:t>(</a:t>
            </a:r>
            <a:r>
              <a:rPr lang="ko-KR" altLang="en-US" sz="2000" b="1" dirty="0" smtClean="0">
                <a:sym typeface="Wingdings 2"/>
              </a:rPr>
              <a:t>앞방향</a:t>
            </a:r>
            <a:r>
              <a:rPr lang="en-US" altLang="ko-KR" sz="2000" b="1" dirty="0" smtClean="0">
                <a:sym typeface="Wingdings 2"/>
              </a:rPr>
              <a:t>)</a:t>
            </a:r>
            <a:endParaRPr lang="ko-KR" altLang="en-US" sz="2000" b="1" dirty="0"/>
          </a:p>
        </p:txBody>
      </p:sp>
      <p:sp>
        <p:nvSpPr>
          <p:cNvPr id="25" name="직사각형 24"/>
          <p:cNvSpPr/>
          <p:nvPr/>
        </p:nvSpPr>
        <p:spPr>
          <a:xfrm>
            <a:off x="6533082" y="2428868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26" name="직사각형 25"/>
          <p:cNvSpPr/>
          <p:nvPr/>
        </p:nvSpPr>
        <p:spPr>
          <a:xfrm>
            <a:off x="6472003" y="4425188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연장선</a:t>
            </a:r>
            <a:endParaRPr lang="ko-KR" altLang="en-US" sz="2000" b="1" dirty="0"/>
          </a:p>
        </p:txBody>
      </p:sp>
      <p:cxnSp>
        <p:nvCxnSpPr>
          <p:cNvPr id="27" name="꺾인 연결선 26"/>
          <p:cNvCxnSpPr>
            <a:endCxn id="23" idx="1"/>
          </p:cNvCxnSpPr>
          <p:nvPr/>
        </p:nvCxnSpPr>
        <p:spPr>
          <a:xfrm flipV="1">
            <a:off x="4214810" y="3200427"/>
            <a:ext cx="2239032" cy="442887"/>
          </a:xfrm>
          <a:prstGeom prst="bentConnector3">
            <a:avLst>
              <a:gd name="adj1" fmla="val 6158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꺾인 연결선 27"/>
          <p:cNvCxnSpPr/>
          <p:nvPr/>
        </p:nvCxnSpPr>
        <p:spPr>
          <a:xfrm flipV="1">
            <a:off x="4643438" y="3922874"/>
            <a:ext cx="1881639" cy="149068"/>
          </a:xfrm>
          <a:prstGeom prst="bentConnector3">
            <a:avLst>
              <a:gd name="adj1" fmla="val 52901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1970608" y="2529558"/>
            <a:ext cx="4562474" cy="99365"/>
          </a:xfrm>
          <a:prstGeom prst="bentConnector3">
            <a:avLst>
              <a:gd name="adj1" fmla="val 79988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꺾인 연결선 37"/>
          <p:cNvCxnSpPr/>
          <p:nvPr/>
        </p:nvCxnSpPr>
        <p:spPr>
          <a:xfrm>
            <a:off x="3071802" y="5143512"/>
            <a:ext cx="3416469" cy="184496"/>
          </a:xfrm>
          <a:prstGeom prst="bentConnector3">
            <a:avLst>
              <a:gd name="adj1" fmla="val 7516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endCxn id="42" idx="1"/>
          </p:cNvCxnSpPr>
          <p:nvPr/>
        </p:nvCxnSpPr>
        <p:spPr>
          <a:xfrm flipV="1">
            <a:off x="2000232" y="2000041"/>
            <a:ext cx="4488039" cy="214513"/>
          </a:xfrm>
          <a:prstGeom prst="bentConnector3">
            <a:avLst>
              <a:gd name="adj1" fmla="val 8010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꺾인 연결선 39"/>
          <p:cNvCxnSpPr>
            <a:endCxn id="26" idx="1"/>
          </p:cNvCxnSpPr>
          <p:nvPr/>
        </p:nvCxnSpPr>
        <p:spPr>
          <a:xfrm>
            <a:off x="2714612" y="4286256"/>
            <a:ext cx="3757391" cy="338987"/>
          </a:xfrm>
          <a:prstGeom prst="bentConnector3">
            <a:avLst>
              <a:gd name="adj1" fmla="val 7724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6488271" y="5100592"/>
            <a:ext cx="197057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바퀴</a:t>
            </a:r>
            <a:endParaRPr lang="ko-KR" altLang="en-US" sz="2000" b="1" dirty="0"/>
          </a:p>
        </p:txBody>
      </p:sp>
      <p:sp>
        <p:nvSpPr>
          <p:cNvPr id="42" name="직사각형 41"/>
          <p:cNvSpPr/>
          <p:nvPr/>
        </p:nvSpPr>
        <p:spPr>
          <a:xfrm>
            <a:off x="6488271" y="1799986"/>
            <a:ext cx="178376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mtClean="0">
                <a:sym typeface="Wingdings 2"/>
              </a:rPr>
              <a:t> 뒷면</a:t>
            </a:r>
            <a:r>
              <a:rPr lang="en-US" altLang="ko-KR" sz="2000" b="1" smtClean="0">
                <a:sym typeface="Wingdings 2"/>
              </a:rPr>
              <a:t>(</a:t>
            </a:r>
            <a:r>
              <a:rPr lang="ko-KR" altLang="en-US" sz="2000" b="1" smtClean="0">
                <a:sym typeface="Wingdings 2"/>
              </a:rPr>
              <a:t>뒷방향</a:t>
            </a:r>
            <a:r>
              <a:rPr lang="en-US" altLang="ko-KR" sz="2000" b="1" smtClean="0">
                <a:sym typeface="Wingdings 2"/>
              </a:rPr>
              <a:t>)</a:t>
            </a:r>
            <a:endParaRPr lang="ko-KR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(1)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214282" y="1364305"/>
            <a:ext cx="347005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</a:t>
            </a:r>
            <a:r>
              <a:rPr lang="ko-KR" altLang="en-US" sz="2000" b="1" dirty="0" smtClean="0">
                <a:sym typeface="Wingdings 2"/>
              </a:rPr>
              <a:t>폼보드를 확인한다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/>
          </a:p>
        </p:txBody>
      </p:sp>
      <p:sp>
        <p:nvSpPr>
          <p:cNvPr id="20" name="직사각형 19"/>
          <p:cNvSpPr/>
          <p:nvPr/>
        </p:nvSpPr>
        <p:spPr>
          <a:xfrm>
            <a:off x="3145618" y="1357298"/>
            <a:ext cx="449821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A,B, C,D,E,F</a:t>
            </a:r>
            <a:r>
              <a:rPr lang="ko-KR" altLang="en-US" sz="2000" b="1" dirty="0" smtClean="0">
                <a:sym typeface="Wingdings 2"/>
              </a:rPr>
              <a:t>와 같이 떼어낸다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5081" r="21209"/>
          <a:stretch>
            <a:fillRect/>
          </a:stretch>
        </p:blipFill>
        <p:spPr bwMode="auto">
          <a:xfrm rot="16200000">
            <a:off x="4788746" y="111129"/>
            <a:ext cx="2243869" cy="5534880"/>
          </a:xfrm>
          <a:prstGeom prst="roundRect">
            <a:avLst>
              <a:gd name="adj" fmla="val 7056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485602" y="1641620"/>
            <a:ext cx="2243869" cy="2473891"/>
          </a:xfrm>
          <a:prstGeom prst="roundRect">
            <a:avLst>
              <a:gd name="adj" fmla="val 472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그룹 12"/>
          <p:cNvGrpSpPr/>
          <p:nvPr/>
        </p:nvGrpSpPr>
        <p:grpSpPr>
          <a:xfrm>
            <a:off x="3872766" y="1794161"/>
            <a:ext cx="4415345" cy="287075"/>
            <a:chOff x="2053348" y="3033279"/>
            <a:chExt cx="2108568" cy="137094"/>
          </a:xfrm>
        </p:grpSpPr>
        <p:sp>
          <p:nvSpPr>
            <p:cNvPr id="24" name="TextBox 37"/>
            <p:cNvSpPr txBox="1"/>
            <p:nvPr/>
          </p:nvSpPr>
          <p:spPr>
            <a:xfrm>
              <a:off x="2053348" y="3033279"/>
              <a:ext cx="78633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A</a:t>
              </a:r>
              <a:endParaRPr lang="ko-KR" altLang="en-US" sz="1200" b="1"/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2500306" y="3033279"/>
              <a:ext cx="141622" cy="88188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dirty="0" smtClean="0"/>
                <a:t>B(1)</a:t>
              </a:r>
              <a:endParaRPr lang="ko-KR" altLang="en-US" sz="1200" b="1" dirty="0"/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918618" y="3033279"/>
              <a:ext cx="70539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C</a:t>
              </a:r>
              <a:endParaRPr lang="ko-KR" altLang="en-US" sz="1200" b="1"/>
            </a:p>
          </p:txBody>
        </p:sp>
        <p:sp>
          <p:nvSpPr>
            <p:cNvPr id="27" name="TextBox 40"/>
            <p:cNvSpPr txBox="1"/>
            <p:nvPr/>
          </p:nvSpPr>
          <p:spPr>
            <a:xfrm>
              <a:off x="3166284" y="3037160"/>
              <a:ext cx="8325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D</a:t>
              </a:r>
              <a:endParaRPr lang="ko-KR" altLang="en-US" sz="1200" b="1"/>
            </a:p>
          </p:txBody>
        </p:sp>
        <p:sp>
          <p:nvSpPr>
            <p:cNvPr id="28" name="TextBox 41"/>
            <p:cNvSpPr txBox="1"/>
            <p:nvPr/>
          </p:nvSpPr>
          <p:spPr>
            <a:xfrm>
              <a:off x="3610649" y="3033279"/>
              <a:ext cx="60131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E</a:t>
              </a:r>
              <a:endParaRPr lang="ko-KR" altLang="en-US" sz="1200" b="1"/>
            </a:p>
          </p:txBody>
        </p:sp>
        <p:sp>
          <p:nvSpPr>
            <p:cNvPr id="29" name="TextBox 42"/>
            <p:cNvSpPr txBox="1"/>
            <p:nvPr/>
          </p:nvSpPr>
          <p:spPr>
            <a:xfrm>
              <a:off x="4104098" y="3033279"/>
              <a:ext cx="57818" cy="133213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b="1" smtClean="0"/>
                <a:t>F</a:t>
              </a:r>
              <a:endParaRPr lang="ko-KR" altLang="en-US" sz="1200" b="1"/>
            </a:p>
          </p:txBody>
        </p:sp>
      </p:grpSp>
      <p:sp>
        <p:nvSpPr>
          <p:cNvPr id="42" name="직사각형 41"/>
          <p:cNvSpPr/>
          <p:nvPr/>
        </p:nvSpPr>
        <p:spPr>
          <a:xfrm>
            <a:off x="2428860" y="471488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t="17361" b="4616"/>
          <a:stretch>
            <a:fillRect/>
          </a:stretch>
        </p:blipFill>
        <p:spPr bwMode="auto">
          <a:xfrm>
            <a:off x="5072066" y="4297409"/>
            <a:ext cx="3643338" cy="213198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4" name="꺾인 연결선 43"/>
          <p:cNvCxnSpPr>
            <a:endCxn id="58" idx="3"/>
          </p:cNvCxnSpPr>
          <p:nvPr/>
        </p:nvCxnSpPr>
        <p:spPr>
          <a:xfrm rot="10800000">
            <a:off x="3533422" y="5915072"/>
            <a:ext cx="3610346" cy="30001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직사각형 57"/>
          <p:cNvSpPr/>
          <p:nvPr/>
        </p:nvSpPr>
        <p:spPr>
          <a:xfrm>
            <a:off x="2428860" y="5715016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연장선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65" name="꺾인 연결선 64"/>
          <p:cNvCxnSpPr/>
          <p:nvPr/>
        </p:nvCxnSpPr>
        <p:spPr>
          <a:xfrm rot="10800000" flipV="1">
            <a:off x="3571868" y="5357825"/>
            <a:ext cx="4286280" cy="7143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직사각형 68"/>
          <p:cNvSpPr/>
          <p:nvPr/>
        </p:nvSpPr>
        <p:spPr>
          <a:xfrm>
            <a:off x="1071538" y="5214950"/>
            <a:ext cx="2461884" cy="400110"/>
          </a:xfrm>
          <a:prstGeom prst="rect">
            <a:avLst/>
          </a:prstGeom>
          <a:solidFill>
            <a:srgbClr val="388BD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</a:rPr>
              <a:t>모터위치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: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왼쪽아래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37" name="꺾인 연결선 36"/>
          <p:cNvCxnSpPr>
            <a:endCxn id="42" idx="3"/>
          </p:cNvCxnSpPr>
          <p:nvPr/>
        </p:nvCxnSpPr>
        <p:spPr>
          <a:xfrm rot="10800000">
            <a:off x="3533422" y="4914940"/>
            <a:ext cx="2324462" cy="15713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38"/>
          <p:cNvSpPr txBox="1"/>
          <p:nvPr/>
        </p:nvSpPr>
        <p:spPr>
          <a:xfrm>
            <a:off x="4786314" y="3000372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sp>
        <p:nvSpPr>
          <p:cNvPr id="80" name="타원 79"/>
          <p:cNvSpPr/>
          <p:nvPr/>
        </p:nvSpPr>
        <p:spPr>
          <a:xfrm>
            <a:off x="7786710" y="5143512"/>
            <a:ext cx="571504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타원 80"/>
          <p:cNvSpPr/>
          <p:nvPr/>
        </p:nvSpPr>
        <p:spPr>
          <a:xfrm>
            <a:off x="7643834" y="4429132"/>
            <a:ext cx="3476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285720" y="4214818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 B(1)</a:t>
            </a:r>
            <a:r>
              <a:rPr lang="ko-KR" altLang="en-US" sz="2000" b="1" spc="-150" dirty="0" smtClean="0">
                <a:sym typeface="Wingdings 2"/>
              </a:rPr>
              <a:t>에 모터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연장선</a:t>
            </a:r>
            <a:r>
              <a:rPr lang="en-US" altLang="ko-KR" sz="2000" b="1" spc="-150" dirty="0" smtClean="0">
                <a:sym typeface="Wingdings 2"/>
              </a:rPr>
              <a:t>, </a:t>
            </a:r>
            <a:r>
              <a:rPr lang="ko-KR" altLang="en-US" sz="2000" b="1" spc="-150" dirty="0" smtClean="0">
                <a:sym typeface="Wingdings 2"/>
              </a:rPr>
              <a:t>메인보드를 연결한다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928802"/>
            <a:ext cx="4002884" cy="195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16"/>
            <a:ext cx="202683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t="12676" r="7107"/>
          <a:stretch>
            <a:fillRect/>
          </a:stretch>
        </p:blipFill>
        <p:spPr bwMode="auto">
          <a:xfrm>
            <a:off x="357157" y="1857364"/>
            <a:ext cx="262364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조립하기</a:t>
            </a:r>
            <a:r>
              <a:rPr lang="en-US" altLang="ko-KR" dirty="0" smtClean="0"/>
              <a:t>(2)</a:t>
            </a:r>
            <a:endParaRPr lang="ko-KR" altLang="en-US" dirty="0"/>
          </a:p>
        </p:txBody>
      </p:sp>
      <p:sp>
        <p:nvSpPr>
          <p:cNvPr id="41" name="직사각형 40"/>
          <p:cNvSpPr/>
          <p:nvPr/>
        </p:nvSpPr>
        <p:spPr>
          <a:xfrm>
            <a:off x="214283" y="4310327"/>
            <a:ext cx="3571900" cy="47599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</a:t>
            </a:r>
            <a:r>
              <a:rPr lang="en-US" altLang="ko-KR" sz="2000" b="1" dirty="0" smtClean="0">
                <a:sym typeface="Wingdings 2"/>
              </a:rPr>
              <a:t>A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F</a:t>
            </a:r>
            <a:r>
              <a:rPr lang="ko-KR" altLang="en-US" sz="2000" b="1" dirty="0" smtClean="0">
                <a:sym typeface="Wingdings 2"/>
              </a:rPr>
              <a:t>를 중앙에 꽂는다</a:t>
            </a:r>
            <a:r>
              <a:rPr lang="en-US" altLang="ko-KR" sz="2000" b="1" dirty="0" smtClean="0">
                <a:sym typeface="Wingdings 2"/>
              </a:rPr>
              <a:t>.</a:t>
            </a:r>
            <a:r>
              <a:rPr lang="ko-KR" altLang="en-US" sz="2000" b="1" dirty="0" smtClean="0">
                <a:sym typeface="Wingdings 2"/>
              </a:rPr>
              <a:t> </a:t>
            </a:r>
            <a:endParaRPr lang="ko-KR" altLang="en-US" sz="2000" b="1" dirty="0" smtClean="0"/>
          </a:p>
          <a:p>
            <a:endParaRPr lang="ko-KR" altLang="en-US" sz="2000" b="1" spc="-150" dirty="0"/>
          </a:p>
        </p:txBody>
      </p:sp>
      <p:sp>
        <p:nvSpPr>
          <p:cNvPr id="42" name="직사각형 41"/>
          <p:cNvSpPr/>
          <p:nvPr/>
        </p:nvSpPr>
        <p:spPr>
          <a:xfrm>
            <a:off x="4880004" y="1285860"/>
            <a:ext cx="397827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y"/>
            </a:pPr>
            <a:r>
              <a:rPr lang="en-US" altLang="ko-KR" sz="2000" b="1" dirty="0" smtClean="0">
                <a:sym typeface="Wingdings 2"/>
              </a:rPr>
              <a:t>B(2)</a:t>
            </a:r>
            <a:r>
              <a:rPr lang="ko-KR" altLang="en-US" sz="2000" b="1" dirty="0" smtClean="0">
                <a:sym typeface="Wingdings 2"/>
              </a:rPr>
              <a:t>에 메인보드를 꽂는다</a:t>
            </a:r>
            <a:r>
              <a:rPr lang="en-US" altLang="ko-KR" sz="2000" b="1" dirty="0" smtClean="0">
                <a:sym typeface="Wingdings 2"/>
              </a:rPr>
              <a:t>.</a:t>
            </a:r>
          </a:p>
        </p:txBody>
      </p:sp>
      <p:sp>
        <p:nvSpPr>
          <p:cNvPr id="51" name="직사각형 50"/>
          <p:cNvSpPr/>
          <p:nvPr/>
        </p:nvSpPr>
        <p:spPr>
          <a:xfrm>
            <a:off x="285720" y="1357298"/>
            <a:ext cx="313123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 B</a:t>
            </a:r>
            <a:r>
              <a:rPr lang="ko-KR" altLang="en-US" sz="2000" b="1" dirty="0" smtClean="0">
                <a:sym typeface="Wingdings 2"/>
              </a:rPr>
              <a:t>에 </a:t>
            </a:r>
            <a:r>
              <a:rPr lang="en-US" altLang="ko-KR" sz="2000" b="1" dirty="0" smtClean="0">
                <a:sym typeface="Wingdings 2"/>
              </a:rPr>
              <a:t>C </a:t>
            </a:r>
            <a:r>
              <a:rPr lang="ko-KR" altLang="en-US" sz="2000" b="1" dirty="0" smtClean="0">
                <a:sym typeface="Wingdings 2"/>
              </a:rPr>
              <a:t>지지대를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 smtClean="0"/>
          </a:p>
        </p:txBody>
      </p:sp>
      <p:sp>
        <p:nvSpPr>
          <p:cNvPr id="54" name="위쪽 화살표 53"/>
          <p:cNvSpPr/>
          <p:nvPr/>
        </p:nvSpPr>
        <p:spPr>
          <a:xfrm rot="7633622" flipH="1">
            <a:off x="1311441" y="278997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5" name="위쪽 화살표 54"/>
          <p:cNvSpPr/>
          <p:nvPr/>
        </p:nvSpPr>
        <p:spPr>
          <a:xfrm rot="7633622" flipH="1">
            <a:off x="1248779" y="2067595"/>
            <a:ext cx="281221" cy="22583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6" name="위쪽 화살표 55"/>
          <p:cNvSpPr/>
          <p:nvPr/>
        </p:nvSpPr>
        <p:spPr>
          <a:xfrm rot="7633622" flipH="1">
            <a:off x="3668896" y="2218474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7" name="위쪽 화살표 56"/>
          <p:cNvSpPr/>
          <p:nvPr/>
        </p:nvSpPr>
        <p:spPr>
          <a:xfrm rot="7633622" flipH="1">
            <a:off x="3740334" y="3147169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58" name="직사각형 57"/>
          <p:cNvSpPr/>
          <p:nvPr/>
        </p:nvSpPr>
        <p:spPr>
          <a:xfrm>
            <a:off x="4071934" y="4314774"/>
            <a:ext cx="457203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 5</a:t>
            </a:r>
            <a:r>
              <a:rPr lang="en-US" altLang="ko-KR" sz="2000" b="1" dirty="0" smtClean="0"/>
              <a:t>Ø</a:t>
            </a:r>
            <a:r>
              <a:rPr lang="ko-KR" altLang="en-US" sz="2000" b="1" dirty="0" smtClean="0"/>
              <a:t>빨대로</a:t>
            </a:r>
            <a:r>
              <a:rPr lang="en-US" altLang="ko-KR" sz="2000" b="1" dirty="0" smtClean="0"/>
              <a:t> </a:t>
            </a:r>
            <a:r>
              <a:rPr lang="ko-KR" altLang="en-US" sz="2000" b="1" dirty="0" smtClean="0"/>
              <a:t>중앙지지대를</a:t>
            </a:r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연결한다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sp>
        <p:nvSpPr>
          <p:cNvPr id="89" name="위쪽 화살표 88"/>
          <p:cNvSpPr/>
          <p:nvPr/>
        </p:nvSpPr>
        <p:spPr>
          <a:xfrm rot="7633622" flipH="1">
            <a:off x="5954912" y="2289913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0" name="위쪽 화살표 89"/>
          <p:cNvSpPr/>
          <p:nvPr/>
        </p:nvSpPr>
        <p:spPr>
          <a:xfrm rot="7633622" flipH="1">
            <a:off x="6026350" y="3218608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1" name="위쪽 화살표 90"/>
          <p:cNvSpPr/>
          <p:nvPr/>
        </p:nvSpPr>
        <p:spPr>
          <a:xfrm rot="7633622" flipH="1">
            <a:off x="7312234" y="2147037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2" name="위쪽 화살표 91"/>
          <p:cNvSpPr/>
          <p:nvPr/>
        </p:nvSpPr>
        <p:spPr>
          <a:xfrm rot="7633622" flipH="1">
            <a:off x="7383672" y="3075732"/>
            <a:ext cx="293383" cy="209826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직사각형 93"/>
          <p:cNvSpPr/>
          <p:nvPr/>
        </p:nvSpPr>
        <p:spPr>
          <a:xfrm>
            <a:off x="5357818" y="1785926"/>
            <a:ext cx="3143272" cy="323165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</a:rPr>
              <a:t>지지대 위치 확인 후 연장선 연결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 l="6249"/>
          <a:stretch>
            <a:fillRect/>
          </a:stretch>
        </p:blipFill>
        <p:spPr bwMode="auto">
          <a:xfrm rot="16200000">
            <a:off x="1389645" y="3753837"/>
            <a:ext cx="1785951" cy="370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/>
          <a:srcRect r="2739"/>
          <a:stretch>
            <a:fillRect/>
          </a:stretch>
        </p:blipFill>
        <p:spPr bwMode="auto">
          <a:xfrm>
            <a:off x="4071934" y="4714884"/>
            <a:ext cx="49583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" name="위쪽 화살표 94"/>
          <p:cNvSpPr/>
          <p:nvPr/>
        </p:nvSpPr>
        <p:spPr>
          <a:xfrm flipV="1">
            <a:off x="1428728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1357290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7" name="위쪽 화살표 96"/>
          <p:cNvSpPr/>
          <p:nvPr/>
        </p:nvSpPr>
        <p:spPr>
          <a:xfrm flipV="1">
            <a:off x="3120402" y="500027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8" name="위쪽 화살표 97"/>
          <p:cNvSpPr/>
          <p:nvPr/>
        </p:nvSpPr>
        <p:spPr>
          <a:xfrm>
            <a:off x="3120402" y="607184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9" name="위쪽 화살표 98"/>
          <p:cNvSpPr/>
          <p:nvPr/>
        </p:nvSpPr>
        <p:spPr>
          <a:xfrm flipV="1">
            <a:off x="5302323" y="5073843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0" name="위쪽 화살표 99"/>
          <p:cNvSpPr/>
          <p:nvPr/>
        </p:nvSpPr>
        <p:spPr>
          <a:xfrm>
            <a:off x="5143504" y="5786454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1" name="위쪽 화살표 100"/>
          <p:cNvSpPr/>
          <p:nvPr/>
        </p:nvSpPr>
        <p:spPr>
          <a:xfrm flipV="1">
            <a:off x="7429520" y="5214586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102" name="위쪽 화살표 101"/>
          <p:cNvSpPr/>
          <p:nvPr/>
        </p:nvSpPr>
        <p:spPr>
          <a:xfrm>
            <a:off x="7620996" y="5857892"/>
            <a:ext cx="165714" cy="14324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풍력자동차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조립하기</a:t>
            </a:r>
            <a:endParaRPr lang="ko-KR" altLang="en-US" dirty="0"/>
          </a:p>
        </p:txBody>
      </p:sp>
      <p:sp>
        <p:nvSpPr>
          <p:cNvPr id="66" name="직사각형 65"/>
          <p:cNvSpPr/>
          <p:nvPr/>
        </p:nvSpPr>
        <p:spPr>
          <a:xfrm>
            <a:off x="243565" y="1357298"/>
            <a:ext cx="423345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dirty="0" smtClean="0">
                <a:sym typeface="Wingdings 2"/>
              </a:rPr>
              <a:t></a:t>
            </a:r>
            <a:r>
              <a:rPr lang="en-US" altLang="ko-KR" sz="2000" b="1" spc="-150" dirty="0" smtClean="0">
                <a:sym typeface="Wingdings 2"/>
              </a:rPr>
              <a:t>D</a:t>
            </a:r>
            <a:r>
              <a:rPr lang="ko-KR" altLang="en-US" sz="2000" b="1" spc="-150" dirty="0" smtClean="0">
                <a:sym typeface="Wingdings 2"/>
              </a:rPr>
              <a:t>와</a:t>
            </a:r>
            <a:r>
              <a:rPr lang="en-US" altLang="ko-KR" sz="2000" b="1" spc="-150" dirty="0" smtClean="0">
                <a:sym typeface="Wingdings 2"/>
              </a:rPr>
              <a:t>E</a:t>
            </a:r>
            <a:r>
              <a:rPr lang="ko-KR" altLang="en-US" sz="2000" b="1" spc="-150" dirty="0" smtClean="0">
                <a:sym typeface="Wingdings 2"/>
              </a:rPr>
              <a:t>를 </a:t>
            </a:r>
            <a:r>
              <a:rPr lang="en-US" altLang="ko-KR" sz="2000" b="1" spc="-150" dirty="0" smtClean="0">
                <a:sym typeface="Wingdings 2"/>
              </a:rPr>
              <a:t>4</a:t>
            </a:r>
            <a:r>
              <a:rPr lang="en-US" altLang="ko-KR" sz="2000" b="1" spc="-150" dirty="0" smtClean="0"/>
              <a:t>Ø(</a:t>
            </a:r>
            <a:r>
              <a:rPr lang="en-US" altLang="ko-KR" sz="2000" b="1" spc="-150" dirty="0" smtClean="0">
                <a:sym typeface="Wingdings 2"/>
              </a:rPr>
              <a:t>1.5cm)</a:t>
            </a:r>
            <a:r>
              <a:rPr lang="ko-KR" altLang="en-US" sz="2000" b="1" spc="-150" dirty="0" smtClean="0">
                <a:sym typeface="Wingdings 2"/>
              </a:rPr>
              <a:t>빨대로 고정한다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endParaRPr lang="ko-KR" altLang="en-US" sz="2000" b="1" spc="-150" dirty="0" smtClean="0"/>
          </a:p>
        </p:txBody>
      </p:sp>
      <p:sp>
        <p:nvSpPr>
          <p:cNvPr id="67" name="직사각형 66"/>
          <p:cNvSpPr/>
          <p:nvPr/>
        </p:nvSpPr>
        <p:spPr>
          <a:xfrm>
            <a:off x="4456471" y="1357298"/>
            <a:ext cx="4330371" cy="433889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b="1" spc="-150" dirty="0" smtClean="0">
                <a:sym typeface="Wingdings 2"/>
              </a:rPr>
              <a:t> 4</a:t>
            </a:r>
            <a:r>
              <a:rPr lang="en-US" altLang="ko-KR" sz="2000" b="1" spc="-150" dirty="0" smtClean="0"/>
              <a:t>Ø(11cm)</a:t>
            </a:r>
            <a:r>
              <a:rPr lang="ko-KR" altLang="en-US" sz="2000" b="1" spc="-150" dirty="0" smtClean="0"/>
              <a:t>빨대로 </a:t>
            </a:r>
            <a:r>
              <a:rPr lang="en-US" altLang="ko-KR" sz="2000" b="1" spc="-150" dirty="0" smtClean="0">
                <a:sym typeface="Wingdings 2"/>
              </a:rPr>
              <a:t></a:t>
            </a:r>
            <a:r>
              <a:rPr lang="ko-KR" altLang="en-US" sz="2000" b="1" spc="-150" dirty="0" smtClean="0">
                <a:sym typeface="Wingdings 2"/>
              </a:rPr>
              <a:t>을 관통해 바퀴를 꽂는다</a:t>
            </a:r>
            <a:r>
              <a:rPr lang="en-US" altLang="ko-KR" sz="2000" b="1" spc="-150" dirty="0" smtClean="0">
                <a:sym typeface="Wingdings 2"/>
              </a:rPr>
              <a:t>.</a:t>
            </a:r>
            <a:r>
              <a:rPr lang="ko-KR" altLang="en-US" sz="2000" b="1" spc="-150" dirty="0" smtClean="0"/>
              <a:t> </a:t>
            </a:r>
            <a:endParaRPr lang="ko-KR" altLang="en-US" sz="2000" b="1" spc="-150" dirty="0"/>
          </a:p>
        </p:txBody>
      </p:sp>
      <p:sp>
        <p:nvSpPr>
          <p:cNvPr id="74" name="직사각형 73"/>
          <p:cNvSpPr/>
          <p:nvPr/>
        </p:nvSpPr>
        <p:spPr>
          <a:xfrm>
            <a:off x="357158" y="4500570"/>
            <a:ext cx="2777491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2000" b="1" dirty="0" smtClean="0">
                <a:sym typeface="Wingdings"/>
              </a:rPr>
              <a:t></a:t>
            </a:r>
            <a:r>
              <a:rPr lang="ko-KR" altLang="en-US" sz="2000" b="1" dirty="0" smtClean="0">
                <a:sym typeface="Wingdings"/>
              </a:rPr>
              <a:t>번에서 </a:t>
            </a:r>
            <a:r>
              <a:rPr lang="ko-KR" altLang="en-US" sz="2000" b="1" dirty="0" smtClean="0">
                <a:sym typeface="Wingdings 2"/>
              </a:rPr>
              <a:t>준비한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모터와 메인보드를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양쪽에 꽂는다</a:t>
            </a:r>
            <a:r>
              <a:rPr lang="en-US" altLang="ko-KR" sz="2000" b="1" dirty="0" smtClean="0">
                <a:sym typeface="Wingdings 2"/>
              </a:rPr>
              <a:t>.</a:t>
            </a:r>
            <a:endParaRPr lang="ko-KR" altLang="en-US" sz="2000" b="1" dirty="0"/>
          </a:p>
        </p:txBody>
      </p:sp>
      <p:grpSp>
        <p:nvGrpSpPr>
          <p:cNvPr id="65" name="그룹 87"/>
          <p:cNvGrpSpPr/>
          <p:nvPr/>
        </p:nvGrpSpPr>
        <p:grpSpPr>
          <a:xfrm>
            <a:off x="547313" y="1928802"/>
            <a:ext cx="3000394" cy="2000264"/>
            <a:chOff x="941614" y="4637485"/>
            <a:chExt cx="2595927" cy="1730619"/>
          </a:xfrm>
        </p:grpSpPr>
        <p:pic>
          <p:nvPicPr>
            <p:cNvPr id="83" name="Picture 19"/>
            <p:cNvPicPr>
              <a:picLocks noChangeAspect="1" noChangeArrowheads="1"/>
            </p:cNvPicPr>
            <p:nvPr/>
          </p:nvPicPr>
          <p:blipFill>
            <a:blip r:embed="rId2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6" name="위쪽 화살표 85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7" name="위쪽 화살표 86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88" name="직사각형 87"/>
          <p:cNvSpPr/>
          <p:nvPr/>
        </p:nvSpPr>
        <p:spPr>
          <a:xfrm>
            <a:off x="3071802" y="2357430"/>
            <a:ext cx="1500198" cy="707886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4095" t="7450" r="5816" b="999"/>
          <a:stretch>
            <a:fillRect/>
          </a:stretch>
        </p:blipFill>
        <p:spPr bwMode="auto">
          <a:xfrm>
            <a:off x="5929322" y="4214818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t="7767" b="2882"/>
          <a:stretch>
            <a:fillRect/>
          </a:stretch>
        </p:blipFill>
        <p:spPr bwMode="auto">
          <a:xfrm flipH="1">
            <a:off x="2928926" y="4214818"/>
            <a:ext cx="318116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8" name="그룹 97"/>
          <p:cNvGrpSpPr/>
          <p:nvPr/>
        </p:nvGrpSpPr>
        <p:grpSpPr>
          <a:xfrm>
            <a:off x="4853286" y="1643050"/>
            <a:ext cx="3719242" cy="2428892"/>
            <a:chOff x="5143504" y="1928802"/>
            <a:chExt cx="2446747" cy="1597875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>
            <a:blip r:embed="rId5">
              <a:lum bright="10000"/>
            </a:blip>
            <a:srcRect b="5084"/>
            <a:stretch>
              <a:fillRect/>
            </a:stretch>
          </p:blipFill>
          <p:spPr bwMode="auto">
            <a:xfrm>
              <a:off x="5143504" y="1928802"/>
              <a:ext cx="2446747" cy="159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4" name="위쪽 화살표 93"/>
            <p:cNvSpPr/>
            <p:nvPr/>
          </p:nvSpPr>
          <p:spPr>
            <a:xfrm flipV="1">
              <a:off x="5897009" y="2149119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5" name="위쪽 화살표 94"/>
            <p:cNvSpPr/>
            <p:nvPr/>
          </p:nvSpPr>
          <p:spPr>
            <a:xfrm>
              <a:off x="5574437" y="3383801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6" name="위쪽 화살표 95"/>
            <p:cNvSpPr/>
            <p:nvPr/>
          </p:nvSpPr>
          <p:spPr>
            <a:xfrm flipV="1">
              <a:off x="6825703" y="216935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97" name="위쪽 화살표 96"/>
            <p:cNvSpPr/>
            <p:nvPr/>
          </p:nvSpPr>
          <p:spPr>
            <a:xfrm>
              <a:off x="7074635" y="3363565"/>
              <a:ext cx="106056" cy="9167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8927</TotalTime>
  <Words>467</Words>
  <Application>Microsoft Office PowerPoint</Application>
  <PresentationFormat>화면 슬라이드 쇼(4:3)</PresentationFormat>
  <Paragraphs>105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2032</cp:revision>
  <dcterms:created xsi:type="dcterms:W3CDTF">2012-05-30T12:36:11Z</dcterms:created>
  <dcterms:modified xsi:type="dcterms:W3CDTF">2024-03-22T04:55:11Z</dcterms:modified>
</cp:coreProperties>
</file>