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273" r:id="rId38"/>
    <p:sldId id="274" r:id="rId39"/>
    <p:sldId id="275" r:id="rId40"/>
    <p:sldId id="276" r:id="rId41"/>
    <p:sldId id="277" r:id="rId42"/>
    <p:sldId id="282" r:id="rId43"/>
    <p:sldId id="283" r:id="rId44"/>
    <p:sldId id="278" r:id="rId45"/>
    <p:sldId id="279" r:id="rId46"/>
    <p:sldId id="280" r:id="rId47"/>
    <p:sldId id="284" r:id="rId48"/>
    <p:sldId id="281" r:id="rId49"/>
    <p:sldId id="285" r:id="rId50"/>
    <p:sldId id="365" r:id="rId51"/>
    <p:sldId id="337" r:id="rId52"/>
    <p:sldId id="338" r:id="rId53"/>
    <p:sldId id="340" r:id="rId54"/>
    <p:sldId id="341" r:id="rId55"/>
    <p:sldId id="343" r:id="rId56"/>
    <p:sldId id="344" r:id="rId57"/>
    <p:sldId id="345" r:id="rId58"/>
    <p:sldId id="346" r:id="rId59"/>
    <p:sldId id="347" r:id="rId60"/>
    <p:sldId id="348" r:id="rId61"/>
    <p:sldId id="359" r:id="rId62"/>
    <p:sldId id="358" r:id="rId63"/>
    <p:sldId id="350" r:id="rId64"/>
    <p:sldId id="351" r:id="rId65"/>
    <p:sldId id="352" r:id="rId66"/>
    <p:sldId id="353" r:id="rId67"/>
    <p:sldId id="360" r:id="rId68"/>
    <p:sldId id="361" r:id="rId69"/>
    <p:sldId id="371" r:id="rId70"/>
    <p:sldId id="372" r:id="rId71"/>
    <p:sldId id="381" r:id="rId72"/>
    <p:sldId id="380" r:id="rId73"/>
    <p:sldId id="373" r:id="rId74"/>
    <p:sldId id="374" r:id="rId75"/>
    <p:sldId id="375" r:id="rId76"/>
    <p:sldId id="376" r:id="rId77"/>
    <p:sldId id="377" r:id="rId78"/>
    <p:sldId id="378" r:id="rId79"/>
    <p:sldId id="379" r:id="rId80"/>
    <p:sldId id="294" r:id="rId81"/>
    <p:sldId id="295" r:id="rId82"/>
    <p:sldId id="296" r:id="rId83"/>
    <p:sldId id="297" r:id="rId84"/>
    <p:sldId id="298" r:id="rId85"/>
    <p:sldId id="299" r:id="rId86"/>
    <p:sldId id="257" r:id="rId87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844" autoAdjust="0"/>
    <p:restoredTop sz="94660"/>
  </p:normalViewPr>
  <p:slideViewPr>
    <p:cSldViewPr>
      <p:cViewPr>
        <p:scale>
          <a:sx n="100" d="100"/>
          <a:sy n="100" d="100"/>
        </p:scale>
        <p:origin x="-284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작용 반작용 </a:t>
            </a:r>
            <a:r>
              <a:rPr lang="en-US" altLang="ko-KR" smtClean="0"/>
              <a:t>http://terms.naver.com/entry.nhn?docId=2441160&amp;cid=51638&amp;categoryId=51638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http://www.sisunnews.co.kr/news/articleView.html?idxno=44454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자이로 센서 원리 전통 놀이에서 찾기 </a:t>
            </a:r>
            <a:r>
              <a:rPr lang="en-US" altLang="ko-KR" smtClean="0"/>
              <a:t>http://terms.naver.com/entry.nhn?docId=3340369&amp;cid=58163&amp;categoryId=58163</a:t>
            </a:r>
          </a:p>
          <a:p>
            <a:r>
              <a:rPr lang="ko-KR" altLang="en-US" smtClean="0"/>
              <a:t>자이로 센서 </a:t>
            </a:r>
            <a:r>
              <a:rPr lang="en-US" altLang="ko-KR" smtClean="0"/>
              <a:t>http://blog.lgcns.com/1101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http://www.sisunnews.co.kr/news/articleView.html?idxno=44454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63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78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84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106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97.png"/><Relationship Id="rId4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7.png"/><Relationship Id="rId4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2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2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97.png"/><Relationship Id="rId7" Type="http://schemas.openxmlformats.org/officeDocument/2006/relationships/image" Target="../media/image1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9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4" Type="http://schemas.openxmlformats.org/officeDocument/2006/relationships/image" Target="../media/image12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3" Type="http://schemas.openxmlformats.org/officeDocument/2006/relationships/image" Target="../media/image97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Relationship Id="rId9" Type="http://schemas.openxmlformats.org/officeDocument/2006/relationships/image" Target="../media/image1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97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53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7.png"/><Relationship Id="rId4" Type="http://schemas.openxmlformats.org/officeDocument/2006/relationships/image" Target="../media/image15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6.png"/><Relationship Id="rId4" Type="http://schemas.openxmlformats.org/officeDocument/2006/relationships/hyperlink" Target="http://www.google.co.kr/url?sa=i&amp;rct=j&amp;q=&amp;esrc=s&amp;source=images&amp;cd=&amp;cad=rja&amp;uact=8&amp;ved=0ahUKEwix-s7z0e3QAhUMu7wKHUSqDagQjRwIBw&amp;url=http://www.clker.com/clipart-newton-third-law.html&amp;psig=AFQjCNGjtVTgZXK_LvnWLTsa-qDSEaLnsQ&amp;ust=1481597129176540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hyperlink" Target="http://www.google.co.kr/url?sa=i&amp;rct=j&amp;q=&amp;esrc=s&amp;source=images&amp;cd=&amp;cad=rja&amp;uact=8&amp;ved=0ahUKEwiajfCv6r3QAhXFVbwKHYdWCeoQjRwIBw&amp;url=http://www.science4all.org/article/newtons-laws/&amp;psig=AFQjCNEUv7p4yM5yQwMgOPCBWs-ykFnBtw&amp;ust=1479954393956037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11" Type="http://schemas.openxmlformats.org/officeDocument/2006/relationships/image" Target="../media/image171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170.jpeg"/><Relationship Id="rId4" Type="http://schemas.openxmlformats.org/officeDocument/2006/relationships/image" Target="../media/image167.png"/><Relationship Id="rId9" Type="http://schemas.openxmlformats.org/officeDocument/2006/relationships/hyperlink" Target="http://www.google.co.kr/url?sa=i&amp;rct=j&amp;q=&amp;esrc=s&amp;source=images&amp;cd=&amp;cad=rja&amp;uact=8&amp;ved=0ahUKEwi63bGI8b3QAhWJjLwKHUgbAl0QjRwIBw&amp;url=http://www.csballoon.com/balloon_finishes.htm&amp;psig=AFQjCNHkWoacRpdgF7ulDWFsMOJXqCCIQQ&amp;ust=1479956285977581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jpe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10" Type="http://schemas.openxmlformats.org/officeDocument/2006/relationships/image" Target="../media/image183.png"/><Relationship Id="rId4" Type="http://schemas.openxmlformats.org/officeDocument/2006/relationships/image" Target="../media/image177.jpeg"/><Relationship Id="rId9" Type="http://schemas.openxmlformats.org/officeDocument/2006/relationships/image" Target="../media/image18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6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8.jpeg"/><Relationship Id="rId4" Type="http://schemas.openxmlformats.org/officeDocument/2006/relationships/hyperlink" Target="http://www.google.co.kr/url?sa=i&amp;rct=j&amp;q=&amp;esrc=s&amp;source=images&amp;cd=&amp;cad=rja&amp;uact=8&amp;ved=0ahUKEwiaz-_Tpb7QAhVDfrwKHfmcCpkQjRwIBw&amp;url=http://www.gyroscope.com/d.asp?product=TEDCO2&amp;bvm=bv.139782543,d.dGc&amp;psig=AFQjCNGq4rVB-RNMH1Jt9jYuP3u9UyFTwA&amp;ust=1479970245810170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hyperlink" Target="https://www.google.co.kr/url?sa=i&amp;rct=j&amp;q=&amp;esrc=s&amp;source=images&amp;cd=&amp;cad=rja&amp;uact=8&amp;ved=0ahUKEwid5Zb4pr7QAhUDWrwKHc9aBVoQjRwIBw&amp;url=https://thenounproject.com/term/drone/&amp;bvm=bv.139782543,d.dGc&amp;psig=AFQjCNFVeCnXpcMZCg93TH_ukvwoBjZg5A&amp;ust=1479970757921320" TargetMode="External"/><Relationship Id="rId7" Type="http://schemas.openxmlformats.org/officeDocument/2006/relationships/hyperlink" Target="https://www.google.co.kr/url?sa=i&amp;rct=j&amp;q=&amp;esrc=s&amp;source=images&amp;cd=&amp;cad=rja&amp;uact=8&amp;ved=0ahUKEwjph5Ojp53QAhUDybwKHZqDD5EQjRwIBw&amp;url=https://www.iconfinder.com/icons/27881/arrow_up_icon&amp;bvm=bv.138169073,d.dGc&amp;psig=AFQjCNGWJPHm8NZbT2i1iHAlG9HHp9eSSQ&amp;ust=1478836974417738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10" Type="http://schemas.openxmlformats.org/officeDocument/2006/relationships/image" Target="../media/image190.png"/><Relationship Id="rId4" Type="http://schemas.openxmlformats.org/officeDocument/2006/relationships/image" Target="../media/image189.png"/><Relationship Id="rId9" Type="http://schemas.openxmlformats.org/officeDocument/2006/relationships/hyperlink" Target="https://www.google.co.kr/url?sa=i&amp;rct=j&amp;q=&amp;esrc=s&amp;source=images&amp;cd=&amp;cad=rja&amp;uact=8&amp;ved=0ahUKEwi6gfHiq77QAhXGbrwKHTouAaMQjRwIBw&amp;url=https://thenounproject.com/term/waves/&amp;psig=AFQjCNEz86CAdtrJe9XVMrv_kRlfEMpusQ&amp;ust=1479972035825060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3" Type="http://schemas.openxmlformats.org/officeDocument/2006/relationships/image" Target="../media/image194.png"/><Relationship Id="rId7" Type="http://schemas.openxmlformats.org/officeDocument/2006/relationships/image" Target="../media/image198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7.png"/><Relationship Id="rId5" Type="http://schemas.openxmlformats.org/officeDocument/2006/relationships/image" Target="../media/image196.png"/><Relationship Id="rId10" Type="http://schemas.openxmlformats.org/officeDocument/2006/relationships/image" Target="../media/image201.png"/><Relationship Id="rId4" Type="http://schemas.openxmlformats.org/officeDocument/2006/relationships/image" Target="../media/image195.jpeg"/><Relationship Id="rId9" Type="http://schemas.openxmlformats.org/officeDocument/2006/relationships/image" Target="../media/image200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3" Type="http://schemas.openxmlformats.org/officeDocument/2006/relationships/image" Target="../media/image203.png"/><Relationship Id="rId7" Type="http://schemas.openxmlformats.org/officeDocument/2006/relationships/hyperlink" Target="https://www.google.co.kr/url?sa=i&amp;rct=j&amp;q=&amp;esrc=s&amp;source=images&amp;cd=&amp;cad=rja&amp;uact=8&amp;ved=0ahUKEwj20ePszsDQAhXIabwKHTLCDpoQjRwIBw&amp;url=https://icons8.com/web-app/20941/seesaw&amp;bvm=bv.139782543,d.dGc&amp;psig=AFQjCNGyN28AaQ77qrCCh6o1myS3QDYG6A&amp;ust=1480050208177472" TargetMode="External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4" Type="http://schemas.openxmlformats.org/officeDocument/2006/relationships/image" Target="../media/image20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5" Type="http://schemas.openxmlformats.org/officeDocument/2006/relationships/hyperlink" Target="https://www.google.co.kr/url?sa=i&amp;rct=j&amp;q=&amp;esrc=s&amp;source=images&amp;cd=&amp;cad=rja&amp;uact=8&amp;ved=0ahUKEwjilfucp53QAhUMUbwKHamCCDsQjRwIBw&amp;url=https://www.iconfinder.com/icons/27880/arrow_red_up_icon&amp;bvm=bv.138169073,d.dGc&amp;psig=AFQjCNGWJPHm8NZbT2i1iHAlG9HHp9eSSQ&amp;ust=1478836974417738" TargetMode="External"/><Relationship Id="rId4" Type="http://schemas.openxmlformats.org/officeDocument/2006/relationships/image" Target="../media/image20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3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2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4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3" Type="http://schemas.openxmlformats.org/officeDocument/2006/relationships/image" Target="../media/image97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97.png"/><Relationship Id="rId7" Type="http://schemas.openxmlformats.org/officeDocument/2006/relationships/image" Target="../media/image2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18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1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43.png"/><Relationship Id="rId4" Type="http://schemas.openxmlformats.org/officeDocument/2006/relationships/image" Target="../media/image97.png"/><Relationship Id="rId9" Type="http://schemas.openxmlformats.org/officeDocument/2006/relationships/image" Target="../media/image11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97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0.png"/><Relationship Id="rId5" Type="http://schemas.openxmlformats.org/officeDocument/2006/relationships/image" Target="../media/image143.png"/><Relationship Id="rId4" Type="http://schemas.openxmlformats.org/officeDocument/2006/relationships/image" Target="../media/image117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97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224.png"/><Relationship Id="rId4" Type="http://schemas.openxmlformats.org/officeDocument/2006/relationships/image" Target="../media/image220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2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226.png"/><Relationship Id="rId4" Type="http://schemas.openxmlformats.org/officeDocument/2006/relationships/image" Target="../media/image22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7.png"/><Relationship Id="rId4" Type="http://schemas.openxmlformats.org/officeDocument/2006/relationships/image" Target="../media/image23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229.png"/><Relationship Id="rId4" Type="http://schemas.openxmlformats.org/officeDocument/2006/relationships/image" Target="../media/image9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23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01" name="그룹 300"/>
          <p:cNvGrpSpPr/>
          <p:nvPr/>
        </p:nvGrpSpPr>
        <p:grpSpPr>
          <a:xfrm>
            <a:off x="1643050" y="5382956"/>
            <a:ext cx="4214842" cy="1571636"/>
            <a:chOff x="1785926" y="5429256"/>
            <a:chExt cx="4214842" cy="1571636"/>
          </a:xfrm>
        </p:grpSpPr>
        <p:sp>
          <p:nvSpPr>
            <p:cNvPr id="297" name="TextBox 296"/>
            <p:cNvSpPr txBox="1"/>
            <p:nvPr/>
          </p:nvSpPr>
          <p:spPr>
            <a:xfrm>
              <a:off x="1785926" y="5857884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제이디</a:t>
              </a:r>
              <a:r>
                <a:rPr lang="ko-KR" altLang="en-US" sz="12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n w="203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endParaRPr lang="ko-KR" altLang="en-US" sz="54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1797501" y="5429256"/>
              <a:ext cx="2857520" cy="1143008"/>
            </a:xfrm>
            <a:prstGeom prst="rect">
              <a:avLst/>
            </a:prstGeom>
            <a:noFill/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r>
                <a:rPr lang="ko-KR" altLang="en-US" sz="5400" dirty="0" smtClean="0">
                  <a:effectLst/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제이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씨</a:t>
              </a:r>
              <a:r>
                <a:rPr lang="ko-KR" altLang="en-US" sz="12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5400" dirty="0" smtClean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블록</a:t>
              </a:r>
              <a:endParaRPr lang="en-US" altLang="ko-KR" sz="5400" dirty="0" smtClean="0">
                <a:effectLst/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279" name="텍스트 개체 틀 9"/>
            <p:cNvSpPr txBox="1">
              <a:spLocks/>
            </p:cNvSpPr>
            <p:nvPr/>
          </p:nvSpPr>
          <p:spPr>
            <a:xfrm>
              <a:off x="2797633" y="5429256"/>
              <a:ext cx="3203135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indent="0" algn="ctr">
                <a:lnSpc>
                  <a:spcPct val="100000"/>
                </a:lnSpc>
                <a:spcBef>
                  <a:spcPts val="0"/>
                </a:spcBef>
                <a:buNone/>
                <a:defRPr lang="ko-KR" altLang="en-US" sz="5500" b="1" dirty="0" smtClean="0">
                  <a:solidFill>
                    <a:schemeClr val="tx1"/>
                  </a:solidFill>
                  <a:latin typeface="Calibri" pitchFamily="34" charset="0"/>
                  <a:cs typeface="Tahoma" pitchFamily="34" charset="0"/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블록</a:t>
              </a:r>
              <a:r>
                <a:rPr kumimoji="0" lang="ko-KR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  <a:sym typeface="Wingdings 2"/>
                </a:rPr>
                <a:t></a:t>
              </a:r>
              <a:r>
                <a:rPr kumimoji="0" alt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4D214"/>
                  </a:solidFill>
                  <a:effectLst/>
                  <a:uLnTx/>
                  <a:uFillTx/>
                  <a:latin typeface="나눔고딕" pitchFamily="50" charset="-127"/>
                  <a:ea typeface="나눔고딕" pitchFamily="50" charset="-127"/>
                </a:rPr>
                <a:t>코딩 프로그램</a:t>
              </a:r>
              <a:endPara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280" name="그룹 279"/>
          <p:cNvGrpSpPr/>
          <p:nvPr/>
        </p:nvGrpSpPr>
        <p:grpSpPr>
          <a:xfrm>
            <a:off x="3286124" y="5240080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1714488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3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블루투스 연결</a:t>
            </a:r>
            <a:endParaRPr lang="ko-KR" altLang="en-US" sz="3600" dirty="0"/>
          </a:p>
        </p:txBody>
      </p:sp>
      <p:sp>
        <p:nvSpPr>
          <p:cNvPr id="90" name="제목 55"/>
          <p:cNvSpPr txBox="1">
            <a:spLocks/>
          </p:cNvSpPr>
          <p:nvPr/>
        </p:nvSpPr>
        <p:spPr>
          <a:xfrm>
            <a:off x="642918" y="142872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앱  설치하기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1" name="표 90"/>
          <p:cNvGraphicFramePr>
            <a:graphicFrameLocks noGrp="1"/>
          </p:cNvGraphicFramePr>
          <p:nvPr/>
        </p:nvGraphicFramePr>
        <p:xfrm>
          <a:off x="428604" y="1904730"/>
          <a:ext cx="6000792" cy="1005840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Play Store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또는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App Store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에서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“JCBlock”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을 검색한다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 순서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에 따라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앱을 설치한다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 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바탕화면에 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JCBlock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아이콘이 생성된다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lt"/>
                        <a:ea typeface="+mn-ea"/>
                        <a:cs typeface="Times New Roman"/>
                        <a:sym typeface="Wingdings 2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 </a:t>
                      </a:r>
                      <a:r>
                        <a:rPr lang="ko-KR" altLang="en-US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아이콘을 실행하여 프로그램 정상 동작을 확인한다</a:t>
                      </a:r>
                      <a:r>
                        <a:rPr lang="en-US" altLang="ko-KR" sz="1100" kern="100" baseline="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   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92" name="Picture 7" descr="C:\Users\이미선\Dropbox\창업지원자료\기획\디자인\JBlock\20190905_image_4\app_icon_2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8" y="1928794"/>
            <a:ext cx="952909" cy="952909"/>
          </a:xfrm>
          <a:prstGeom prst="rect">
            <a:avLst/>
          </a:prstGeom>
          <a:noFill/>
        </p:spPr>
      </p:pic>
      <p:pic>
        <p:nvPicPr>
          <p:cNvPr id="9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51144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" name="제목 55"/>
          <p:cNvSpPr txBox="1">
            <a:spLocks/>
          </p:cNvSpPr>
          <p:nvPr/>
        </p:nvSpPr>
        <p:spPr>
          <a:xfrm>
            <a:off x="642918" y="3214678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연결하기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7" name="표 96"/>
          <p:cNvGraphicFramePr>
            <a:graphicFrameLocks noGrp="1"/>
          </p:cNvGraphicFramePr>
          <p:nvPr/>
        </p:nvGraphicFramePr>
        <p:xfrm>
          <a:off x="428604" y="3729038"/>
          <a:ext cx="3357586" cy="100584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507725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j"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블루투스 장치 전원을 공급하고 켜도록 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l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/>
                        <a:buChar char="k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블루투스 아이콘을 클릭하여 연결 시도한다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Char char="l"/>
                      </a:pPr>
                      <a:r>
                        <a:rPr lang="ko-KR" altLang="en-US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연결하고자 하는 장치를 선택한다</a:t>
                      </a: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ko-KR" sz="1100" kern="10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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 </a:t>
                      </a:r>
                      <a:r>
                        <a:rPr lang="ko-KR" altLang="en-US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연결 성공시         아이콘으로 변경된다</a:t>
                      </a:r>
                      <a:r>
                        <a:rPr lang="en-US" altLang="ko-KR" sz="1100" kern="100" baseline="0" dirty="0" smtClean="0">
                          <a:latin typeface="+mn-ea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  <a:endParaRPr lang="en-US" altLang="ko-KR" sz="1100" kern="100" dirty="0" smtClean="0">
                        <a:latin typeface="+mn-ea"/>
                        <a:ea typeface="+mn-ea"/>
                        <a:cs typeface="Times New Roman"/>
                        <a:sym typeface="Wingdings 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8" name="제목 55"/>
          <p:cNvSpPr txBox="1">
            <a:spLocks/>
          </p:cNvSpPr>
          <p:nvPr/>
        </p:nvSpPr>
        <p:spPr>
          <a:xfrm>
            <a:off x="642918" y="7748907"/>
            <a:ext cx="171451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블루투스 해제하기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aphicFrame>
        <p:nvGraphicFramePr>
          <p:cNvPr id="99" name="표 98"/>
          <p:cNvGraphicFramePr>
            <a:graphicFrameLocks noGrp="1"/>
          </p:cNvGraphicFramePr>
          <p:nvPr/>
        </p:nvGraphicFramePr>
        <p:xfrm>
          <a:off x="440667" y="8136241"/>
          <a:ext cx="4131341" cy="364849"/>
        </p:xfrm>
        <a:graphic>
          <a:graphicData uri="http://schemas.openxmlformats.org/drawingml/2006/table">
            <a:tbl>
              <a:tblPr/>
              <a:tblGrid>
                <a:gridCol w="4131341"/>
              </a:tblGrid>
              <a:tr h="364849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 </a:t>
                      </a:r>
                      <a:r>
                        <a:rPr lang="ko-KR" altLang="en-US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블루투스 장치 전원을 차단하면 자동으로 연결 해제 된다</a:t>
                      </a:r>
                      <a:r>
                        <a:rPr lang="en-US" altLang="ko-KR" sz="1100" kern="100" dirty="0" smtClean="0">
                          <a:latin typeface="+mn-lt"/>
                          <a:ea typeface="+mn-ea"/>
                          <a:cs typeface="Times New Roman"/>
                          <a:sym typeface="Wingdings 2"/>
                        </a:rPr>
                        <a:t>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785342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3297394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2" name="그룹 101"/>
          <p:cNvGrpSpPr/>
          <p:nvPr/>
        </p:nvGrpSpPr>
        <p:grpSpPr>
          <a:xfrm>
            <a:off x="3571876" y="3738054"/>
            <a:ext cx="2857520" cy="333880"/>
            <a:chOff x="2357430" y="3500430"/>
            <a:chExt cx="4033500" cy="428628"/>
          </a:xfrm>
        </p:grpSpPr>
        <p:pic>
          <p:nvPicPr>
            <p:cNvPr id="103" name="Picture 2" descr="C:\Users\이미선\Dropbox\창업지원자료\기획\디자인\JBlock\image_2\top_bg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57430" y="3500430"/>
              <a:ext cx="4033500" cy="428628"/>
            </a:xfrm>
            <a:prstGeom prst="rect">
              <a:avLst/>
            </a:prstGeom>
            <a:noFill/>
          </p:spPr>
        </p:pic>
        <p:pic>
          <p:nvPicPr>
            <p:cNvPr id="104" name="Picture 3" descr="C:\Users\이미선\Dropbox\창업지원자료\기획\디자인\JBlock\image_2\icon_play_p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28312" y="3536526"/>
              <a:ext cx="1237409" cy="357190"/>
            </a:xfrm>
            <a:prstGeom prst="rect">
              <a:avLst/>
            </a:prstGeom>
            <a:noFill/>
          </p:spPr>
        </p:pic>
        <p:pic>
          <p:nvPicPr>
            <p:cNvPr id="105" name="Picture 4" descr="C:\Users\이미선\Dropbox\창업지원자료\기획\디자인\JBlock\image_2\icon_close_n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00768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6" name="Picture 5" descr="C:\Users\이미선\Dropbox\창업지원자료\기획\디자인\JBlock\image_2\icon_bt_d.png"/>
            <p:cNvPicPr>
              <a:picLocks noChangeAspect="1" noChangeArrowheads="1"/>
            </p:cNvPicPr>
            <p:nvPr/>
          </p:nvPicPr>
          <p:blipFill>
            <a:blip r:embed="rId8">
              <a:lum bright="40000"/>
            </a:blip>
            <a:srcRect/>
            <a:stretch>
              <a:fillRect/>
            </a:stretch>
          </p:blipFill>
          <p:spPr bwMode="auto">
            <a:xfrm>
              <a:off x="560899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7" name="Picture 6" descr="C:\Users\이미선\Dropbox\창업지원자료\기획\디자인\JBlock\image_2\icon_set_n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296456" y="3535772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8" name="Picture 7" descr="C:\Users\이미선\Dropbox\창업지원자료\기획\디자인\JBlock\image_2\icon_new_n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462510" y="3547804"/>
              <a:ext cx="358890" cy="358890"/>
            </a:xfrm>
            <a:prstGeom prst="rect">
              <a:avLst/>
            </a:prstGeom>
            <a:noFill/>
          </p:spPr>
        </p:pic>
        <p:pic>
          <p:nvPicPr>
            <p:cNvPr id="109" name="Picture 8" descr="C:\Users\이미선\Dropbox\창업지원자료\기획\디자인\JBlock\image_2\icon_save_n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879860" y="3535772"/>
              <a:ext cx="358890" cy="358890"/>
            </a:xfrm>
            <a:prstGeom prst="rect">
              <a:avLst/>
            </a:prstGeom>
            <a:noFill/>
          </p:spPr>
        </p:pic>
      </p:grpSp>
      <p:sp>
        <p:nvSpPr>
          <p:cNvPr id="110" name="타원 109"/>
          <p:cNvSpPr/>
          <p:nvPr/>
        </p:nvSpPr>
        <p:spPr>
          <a:xfrm>
            <a:off x="5853804" y="3750840"/>
            <a:ext cx="297784" cy="2977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1" name="Shape 110"/>
          <p:cNvCxnSpPr>
            <a:stCxn id="110" idx="0"/>
          </p:cNvCxnSpPr>
          <p:nvPr/>
        </p:nvCxnSpPr>
        <p:spPr>
          <a:xfrm rot="16200000" flipV="1">
            <a:off x="5659415" y="3407559"/>
            <a:ext cx="227100" cy="459462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4487784" y="3428992"/>
            <a:ext cx="10326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블루투스 아이콘</a:t>
            </a:r>
            <a:endParaRPr lang="ko-KR" altLang="en-US" sz="900" dirty="0"/>
          </a:p>
        </p:txBody>
      </p:sp>
      <p:pic>
        <p:nvPicPr>
          <p:cNvPr id="113" name="그림 112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61695" y="4329257"/>
            <a:ext cx="136770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TextBox 113"/>
          <p:cNvSpPr txBox="1"/>
          <p:nvPr/>
        </p:nvSpPr>
        <p:spPr>
          <a:xfrm>
            <a:off x="3857628" y="4745743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시리얼번호</a:t>
            </a:r>
            <a:r>
              <a:rPr lang="en-US" altLang="ko-KR" sz="900" dirty="0" smtClean="0"/>
              <a:t> </a:t>
            </a:r>
          </a:p>
          <a:p>
            <a:r>
              <a:rPr lang="en-US" altLang="ko-KR" sz="900" dirty="0" smtClean="0"/>
              <a:t>&amp; </a:t>
            </a:r>
            <a:r>
              <a:rPr lang="ko-KR" altLang="en-US" sz="900" dirty="0" smtClean="0"/>
              <a:t>신호세기</a:t>
            </a:r>
            <a:endParaRPr lang="ko-KR" altLang="en-US" sz="900" dirty="0"/>
          </a:p>
        </p:txBody>
      </p:sp>
      <p:cxnSp>
        <p:nvCxnSpPr>
          <p:cNvPr id="115" name="Shape 46"/>
          <p:cNvCxnSpPr/>
          <p:nvPr/>
        </p:nvCxnSpPr>
        <p:spPr>
          <a:xfrm rot="10800000" flipV="1">
            <a:off x="4252064" y="4543571"/>
            <a:ext cx="857256" cy="14287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Picture 16" descr="C:\Users\이미선\Dropbox\창업지원자료\기획\디자인\JBlock\image_2\icon_bt_n_p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71612" y="4500562"/>
            <a:ext cx="285752" cy="285752"/>
          </a:xfrm>
          <a:prstGeom prst="rect">
            <a:avLst/>
          </a:prstGeom>
          <a:noFill/>
        </p:spPr>
      </p:pic>
      <p:grpSp>
        <p:nvGrpSpPr>
          <p:cNvPr id="117" name="그룹 116"/>
          <p:cNvGrpSpPr/>
          <p:nvPr/>
        </p:nvGrpSpPr>
        <p:grpSpPr>
          <a:xfrm>
            <a:off x="3929066" y="5438781"/>
            <a:ext cx="1356024" cy="828681"/>
            <a:chOff x="5054322" y="5529269"/>
            <a:chExt cx="1356024" cy="828681"/>
          </a:xfrm>
        </p:grpSpPr>
        <p:pic>
          <p:nvPicPr>
            <p:cNvPr id="118" name="Picture 13" descr="C:\Users\이미선\Dropbox\창업지원자료\기획\디자인\JBlock\image3\popup_info_bg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054322" y="5529269"/>
              <a:ext cx="1356024" cy="828681"/>
            </a:xfrm>
            <a:prstGeom prst="rect">
              <a:avLst/>
            </a:prstGeom>
            <a:noFill/>
          </p:spPr>
        </p:pic>
        <p:pic>
          <p:nvPicPr>
            <p:cNvPr id="119" name="Picture 14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253050" y="5619757"/>
              <a:ext cx="1030940" cy="657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20" name="Shape 46"/>
          <p:cNvCxnSpPr/>
          <p:nvPr/>
        </p:nvCxnSpPr>
        <p:spPr>
          <a:xfrm flipV="1">
            <a:off x="5000636" y="5624520"/>
            <a:ext cx="714380" cy="2143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1" name="표 120"/>
          <p:cNvGraphicFramePr>
            <a:graphicFrameLocks noGrp="1"/>
          </p:cNvGraphicFramePr>
          <p:nvPr/>
        </p:nvGraphicFramePr>
        <p:xfrm>
          <a:off x="500042" y="5000628"/>
          <a:ext cx="3357586" cy="1179000"/>
        </p:xfrm>
        <a:graphic>
          <a:graphicData uri="http://schemas.openxmlformats.org/drawingml/2006/table">
            <a:tbl>
              <a:tblPr/>
              <a:tblGrid>
                <a:gridCol w="3357586"/>
              </a:tblGrid>
              <a:tr h="1138170">
                <a:tc>
                  <a:txBody>
                    <a:bodyPr/>
                    <a:lstStyle/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한번 연결된 블루투스 정보는 저장되므로 두번째 연결 부터는 자동으로 검색후 연결된다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ko-KR" sz="1000" kern="100" baseline="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107950" indent="-12700" algn="just" latinLnBrk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만약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, </a:t>
                      </a:r>
                      <a:r>
                        <a:rPr lang="ko-KR" altLang="en-US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새로운 블루투스 장치와 연결할 경우에는 기존 장치정보를 삭제 후 다시 연결 시도한다</a:t>
                      </a:r>
                      <a:r>
                        <a:rPr lang="en-US" altLang="ko-KR" sz="1000" kern="100" baseline="0" dirty="0" smtClean="0"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</a:txBody>
                  <a:tcPr marL="0" marR="72000" marT="0" marB="36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22" name="TextBox 121"/>
          <p:cNvSpPr txBox="1"/>
          <p:nvPr/>
        </p:nvSpPr>
        <p:spPr>
          <a:xfrm>
            <a:off x="5500702" y="569595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정보 </a:t>
            </a:r>
            <a:endParaRPr lang="en-US" altLang="ko-KR" sz="900" dirty="0" smtClean="0"/>
          </a:p>
          <a:p>
            <a:r>
              <a:rPr lang="ko-KR" altLang="en-US" sz="900" dirty="0" smtClean="0"/>
              <a:t>삭제버튼</a:t>
            </a:r>
            <a:endParaRPr lang="ko-KR" altLang="en-US" sz="900" dirty="0"/>
          </a:p>
        </p:txBody>
      </p:sp>
      <p:sp>
        <p:nvSpPr>
          <p:cNvPr id="34" name="TextBox 33"/>
          <p:cNvSpPr txBox="1"/>
          <p:nvPr/>
        </p:nvSpPr>
        <p:spPr>
          <a:xfrm>
            <a:off x="785794" y="7072330"/>
            <a:ext cx="535785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 JCBlock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 정상 연결되면 제이디코드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35" name="제목 55"/>
          <p:cNvSpPr txBox="1">
            <a:spLocks/>
          </p:cNvSpPr>
          <p:nvPr/>
        </p:nvSpPr>
        <p:spPr>
          <a:xfrm>
            <a:off x="630886" y="6572264"/>
            <a:ext cx="3155304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- JCBlock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연결 성공 확인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04" y="665498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상태 확인</a:t>
            </a:r>
            <a:endParaRPr lang="ko-KR" alt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9355"/>
          <a:stretch>
            <a:fillRect/>
          </a:stretch>
        </p:blipFill>
        <p:spPr bwMode="auto">
          <a:xfrm>
            <a:off x="680227" y="1847864"/>
            <a:ext cx="2154584" cy="3571868"/>
          </a:xfrm>
          <a:prstGeom prst="rect">
            <a:avLst/>
          </a:prstGeom>
          <a:noFill/>
          <a:ln w="254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0" name="타원 19"/>
          <p:cNvSpPr/>
          <p:nvPr/>
        </p:nvSpPr>
        <p:spPr>
          <a:xfrm>
            <a:off x="2238215" y="1772270"/>
            <a:ext cx="428628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14356" y="1357290"/>
            <a:ext cx="580925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</a:rPr>
              <a:t>제이디코드 자율 비행 준비를 위해 제이씨블록에서 드론 상태정보를 확인하도록 한다</a:t>
            </a:r>
            <a:r>
              <a:rPr lang="en-US" altLang="ko-KR" sz="1100" b="1" dirty="0" smtClean="0">
                <a:ln w="3175">
                  <a:noFill/>
                </a:ln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71810" y="220502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블루투스 연결상태를 </a:t>
            </a:r>
            <a:endParaRPr lang="en-US" altLang="ko-KR" sz="900" dirty="0" smtClean="0"/>
          </a:p>
          <a:p>
            <a:r>
              <a:rPr lang="ko-KR" altLang="en-US" sz="900" dirty="0" smtClean="0"/>
              <a:t>확인한다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3"/>
          <a:srcRect t="61075"/>
          <a:stretch>
            <a:fillRect/>
          </a:stretch>
        </p:blipFill>
        <p:spPr bwMode="auto">
          <a:xfrm>
            <a:off x="689264" y="3705220"/>
            <a:ext cx="2154584" cy="1724036"/>
          </a:xfrm>
          <a:prstGeom prst="rect">
            <a:avLst/>
          </a:prstGeom>
          <a:noFill/>
          <a:ln w="2540">
            <a:noFill/>
            <a:miter lim="800000"/>
            <a:headEnd/>
            <a:tailEnd/>
          </a:ln>
          <a:effectLst/>
        </p:spPr>
      </p:pic>
      <p:pic>
        <p:nvPicPr>
          <p:cNvPr id="16" name="그림 15" descr="finger touch icon png에 대한 이미지 검색결과"/>
          <p:cNvPicPr/>
          <p:nvPr/>
        </p:nvPicPr>
        <p:blipFill>
          <a:blip r:embed="rId4"/>
          <a:srcRect l="26250" r="45624" b="77500"/>
          <a:stretch>
            <a:fillRect/>
          </a:stretch>
        </p:blipFill>
        <p:spPr bwMode="auto">
          <a:xfrm rot="16200000" flipH="1">
            <a:off x="1664410" y="4876351"/>
            <a:ext cx="180754" cy="148856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 t="74603"/>
          <a:stretch>
            <a:fillRect/>
          </a:stretch>
        </p:blipFill>
        <p:spPr bwMode="auto">
          <a:xfrm>
            <a:off x="3680623" y="3133716"/>
            <a:ext cx="2463021" cy="128588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2" name="타원 21"/>
          <p:cNvSpPr/>
          <p:nvPr/>
        </p:nvSpPr>
        <p:spPr>
          <a:xfrm>
            <a:off x="1214422" y="4788932"/>
            <a:ext cx="1071570" cy="44227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 descr="finger touch icon png에 대한 이미지 검색결과"/>
          <p:cNvPicPr/>
          <p:nvPr/>
        </p:nvPicPr>
        <p:blipFill>
          <a:blip r:embed="rId6" cstate="print"/>
          <a:srcRect t="22223"/>
          <a:stretch>
            <a:fillRect/>
          </a:stretch>
        </p:blipFill>
        <p:spPr bwMode="auto">
          <a:xfrm>
            <a:off x="1751797" y="5003278"/>
            <a:ext cx="435935" cy="34024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142984" y="43481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/>
              <a:t>상태바를 위로 드래그 한다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cxnSp>
        <p:nvCxnSpPr>
          <p:cNvPr id="25" name="Shape 46"/>
          <p:cNvCxnSpPr>
            <a:stCxn id="22" idx="7"/>
            <a:endCxn id="14" idx="1"/>
          </p:cNvCxnSpPr>
          <p:nvPr/>
        </p:nvCxnSpPr>
        <p:spPr>
          <a:xfrm rot="5400000" flipH="1" flipV="1">
            <a:off x="2366321" y="3539401"/>
            <a:ext cx="1077044" cy="155155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hape 46"/>
          <p:cNvCxnSpPr/>
          <p:nvPr/>
        </p:nvCxnSpPr>
        <p:spPr>
          <a:xfrm rot="16200000" flipH="1">
            <a:off x="2597238" y="2016202"/>
            <a:ext cx="258424" cy="54784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표 42"/>
          <p:cNvGraphicFramePr>
            <a:graphicFrameLocks noGrp="1"/>
          </p:cNvGraphicFramePr>
          <p:nvPr/>
        </p:nvGraphicFramePr>
        <p:xfrm>
          <a:off x="670214" y="5500694"/>
          <a:ext cx="5572164" cy="3307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4572032"/>
              </a:tblGrid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연결 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드론과 제이씨블록의 페어링 여부를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정상 연결              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블루투스 연결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2699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준비상태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수평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블루투스 연결정상 준비 여부를 표시한다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연결상태가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“OK”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이고 준비상태가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일 경우에는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센서보정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OK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완료         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</a:rPr>
                        <a:t>FAIL 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</a:rPr>
                        <a:t>비행준비 안됨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9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드론높이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드론의 높이를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메인보드 기준의 지면에서부터의 드론 높이이다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812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배터리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배터리 잔량을 표시한다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잔량이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20%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미만일 경우에는 방전률이 약해 이륙시 흔들림이 나타날 수 있다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앞뒤기울기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좌우 기울기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드론이 수평일 때는 앞뒤좌우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만약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평평한 지면에 두었을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“0”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으로 표시되지 않을 때 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센서 보정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하도록 한다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50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앞뒤이동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b="1" baseline="0" dirty="0" smtClean="0">
                          <a:solidFill>
                            <a:schemeClr val="tx1"/>
                          </a:solidFill>
                        </a:rPr>
                        <a:t>좌우이동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드론의 위치 기준으로 이동 거리만큼 합해져서 값을 표시하낟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단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드론 앞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전면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기준이다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4" name="타원 43"/>
          <p:cNvSpPr/>
          <p:nvPr/>
        </p:nvSpPr>
        <p:spPr>
          <a:xfrm>
            <a:off x="3667127" y="3243253"/>
            <a:ext cx="2500330" cy="2994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5" name="Shape 46"/>
          <p:cNvCxnSpPr>
            <a:endCxn id="50" idx="1"/>
          </p:cNvCxnSpPr>
          <p:nvPr/>
        </p:nvCxnSpPr>
        <p:spPr>
          <a:xfrm rot="5400000" flipH="1" flipV="1">
            <a:off x="3735647" y="2878383"/>
            <a:ext cx="529714" cy="42862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214818" y="264317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 smtClean="0">
                <a:solidFill>
                  <a:srgbClr val="0070C0"/>
                </a:solidFill>
              </a:rPr>
              <a:t>연결상태와 준비상태는 반드시 </a:t>
            </a:r>
            <a:r>
              <a:rPr lang="en-US" altLang="ko-KR" sz="900" dirty="0" smtClean="0">
                <a:solidFill>
                  <a:srgbClr val="0070C0"/>
                </a:solidFill>
              </a:rPr>
              <a:t>“OK”</a:t>
            </a:r>
            <a:r>
              <a:rPr lang="ko-KR" altLang="en-US" sz="900" dirty="0" smtClean="0">
                <a:solidFill>
                  <a:srgbClr val="0070C0"/>
                </a:solidFill>
              </a:rPr>
              <a:t>로 표시되어야 비행 가능하다</a:t>
            </a:r>
            <a:r>
              <a:rPr lang="en-US" altLang="ko-KR" sz="900" dirty="0" smtClean="0">
                <a:solidFill>
                  <a:srgbClr val="0070C0"/>
                </a:solidFill>
              </a:rPr>
              <a:t>.</a:t>
            </a:r>
            <a:endParaRPr lang="ko-KR" altLang="en-US" sz="900" dirty="0">
              <a:solidFill>
                <a:srgbClr val="0070C0"/>
              </a:solidFill>
            </a:endParaRPr>
          </a:p>
        </p:txBody>
      </p:sp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29065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준비상태 점검</a:t>
            </a:r>
            <a:endParaRPr lang="ko-KR" altLang="en-US" sz="3600" dirty="0"/>
          </a:p>
        </p:txBody>
      </p:sp>
      <p:sp>
        <p:nvSpPr>
          <p:cNvPr id="64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1" dirty="0" smtClean="0">
                <a:latin typeface="+mn-ea"/>
                <a:cs typeface="+mj-cs"/>
              </a:rPr>
              <a:t>제이디코드의 자율비행</a:t>
            </a:r>
            <a:r>
              <a:rPr kumimoji="0" lang="ko-KR" altLang="en-US" sz="11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 준비 상태 점검을 </a:t>
            </a:r>
            <a:r>
              <a:rPr lang="en-US" altLang="ko-KR" sz="1100" b="1" dirty="0" smtClean="0">
                <a:latin typeface="+mn-ea"/>
                <a:cs typeface="+mj-cs"/>
              </a:rPr>
              <a:t>LED</a:t>
            </a:r>
            <a:r>
              <a:rPr lang="ko-KR" altLang="en-US" sz="1100" b="1" dirty="0" smtClean="0">
                <a:latin typeface="+mn-ea"/>
                <a:cs typeface="+mj-cs"/>
              </a:rPr>
              <a:t>로 구현한다</a:t>
            </a:r>
            <a:r>
              <a:rPr lang="en-US" altLang="ko-KR" sz="1100" b="1" dirty="0" smtClean="0">
                <a:latin typeface="+mn-ea"/>
                <a:cs typeface="+mj-cs"/>
              </a:rPr>
              <a:t>.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pic>
        <p:nvPicPr>
          <p:cNvPr id="11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" name="제목 55"/>
          <p:cNvSpPr txBox="1">
            <a:spLocks/>
          </p:cNvSpPr>
          <p:nvPr/>
        </p:nvSpPr>
        <p:spPr>
          <a:xfrm>
            <a:off x="4429132" y="1643042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87" name="제목 55"/>
          <p:cNvSpPr txBox="1">
            <a:spLocks/>
          </p:cNvSpPr>
          <p:nvPr/>
        </p:nvSpPr>
        <p:spPr>
          <a:xfrm>
            <a:off x="4517416" y="1985944"/>
            <a:ext cx="1714512" cy="581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endParaRPr kumimoji="0" lang="en-US" altLang="ko-KR" sz="9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6424" t="10938" r="16488" b="57031"/>
          <a:stretch>
            <a:fillRect/>
          </a:stretch>
        </p:blipFill>
        <p:spPr bwMode="auto">
          <a:xfrm>
            <a:off x="785795" y="1785918"/>
            <a:ext cx="20908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8" y="4929190"/>
            <a:ext cx="1501683" cy="172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 b="5357"/>
          <a:stretch>
            <a:fillRect/>
          </a:stretch>
        </p:blipFill>
        <p:spPr bwMode="auto">
          <a:xfrm>
            <a:off x="2285992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/>
          <a:srcRect b="5357"/>
          <a:stretch>
            <a:fillRect/>
          </a:stretch>
        </p:blipFill>
        <p:spPr bwMode="auto">
          <a:xfrm>
            <a:off x="4357694" y="4929190"/>
            <a:ext cx="194609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모서리가 둥근 직사각형 45"/>
          <p:cNvSpPr/>
          <p:nvPr/>
        </p:nvSpPr>
        <p:spPr>
          <a:xfrm>
            <a:off x="568272" y="414018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7" name="그룹 157"/>
          <p:cNvGrpSpPr/>
          <p:nvPr/>
        </p:nvGrpSpPr>
        <p:grpSpPr>
          <a:xfrm flipH="1">
            <a:off x="675392" y="388210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85762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활용하기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5072074" y="3947331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준비하기</a:t>
            </a:r>
          </a:p>
        </p:txBody>
      </p:sp>
      <p:sp>
        <p:nvSpPr>
          <p:cNvPr id="54" name="제목 55"/>
          <p:cNvSpPr txBox="1">
            <a:spLocks/>
          </p:cNvSpPr>
          <p:nvPr/>
        </p:nvSpPr>
        <p:spPr>
          <a:xfrm>
            <a:off x="571480" y="4286248"/>
            <a:ext cx="5786478" cy="4286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제이디코드를 앞뒤로 기울여서  준비 상태 값과 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LED </a:t>
            </a:r>
            <a:r>
              <a:rPr kumimoji="0" lang="ko-KR" altLang="en-US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변화를 확인하도록 한다</a:t>
            </a:r>
            <a:r>
              <a:rPr kumimoji="0" lang="en-US" altLang="ko-KR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. </a:t>
            </a:r>
            <a:r>
              <a:rPr lang="ko-KR" altLang="en-US" sz="1100" dirty="0" smtClean="0">
                <a:latin typeface="+mn-ea"/>
                <a:cs typeface="+mj-cs"/>
              </a:rPr>
              <a:t>자율비행을 위해서는 반드시 준비상태가 </a:t>
            </a:r>
            <a:r>
              <a:rPr lang="en-US" altLang="ko-KR" sz="1100" dirty="0" smtClean="0">
                <a:latin typeface="+mn-ea"/>
                <a:cs typeface="+mj-cs"/>
              </a:rPr>
              <a:t>“OK”</a:t>
            </a:r>
            <a:r>
              <a:rPr lang="ko-KR" altLang="en-US" sz="1100" dirty="0" smtClean="0">
                <a:latin typeface="+mn-ea"/>
                <a:cs typeface="+mj-cs"/>
              </a:rPr>
              <a:t>가 되어야 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  <a:endParaRPr kumimoji="0" lang="ko-KR" altLang="en-US" sz="11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j-cs"/>
            </a:endParaRPr>
          </a:p>
        </p:txBody>
      </p:sp>
      <p:sp>
        <p:nvSpPr>
          <p:cNvPr id="72" name="타원 71"/>
          <p:cNvSpPr/>
          <p:nvPr/>
        </p:nvSpPr>
        <p:spPr>
          <a:xfrm>
            <a:off x="3214686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타원 72"/>
          <p:cNvSpPr/>
          <p:nvPr/>
        </p:nvSpPr>
        <p:spPr>
          <a:xfrm>
            <a:off x="5286388" y="7929586"/>
            <a:ext cx="1071570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타원 73"/>
          <p:cNvSpPr/>
          <p:nvPr/>
        </p:nvSpPr>
        <p:spPr>
          <a:xfrm>
            <a:off x="5060199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타원 76"/>
          <p:cNvSpPr/>
          <p:nvPr/>
        </p:nvSpPr>
        <p:spPr>
          <a:xfrm>
            <a:off x="2964747" y="6572264"/>
            <a:ext cx="571504" cy="370838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제목 55"/>
          <p:cNvSpPr txBox="1">
            <a:spLocks/>
          </p:cNvSpPr>
          <p:nvPr/>
        </p:nvSpPr>
        <p:spPr>
          <a:xfrm>
            <a:off x="3000372" y="2071671"/>
            <a:ext cx="3214710" cy="8572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1100" dirty="0" smtClean="0">
                <a:latin typeface="+mn-ea"/>
                <a:cs typeface="+mj-cs"/>
              </a:rPr>
              <a:t>패드에 </a:t>
            </a:r>
            <a:r>
              <a:rPr lang="en-US" altLang="ko-KR" sz="1100" dirty="0" smtClean="0">
                <a:latin typeface="+mn-ea"/>
                <a:cs typeface="+mj-cs"/>
              </a:rPr>
              <a:t>LED</a:t>
            </a:r>
            <a:r>
              <a:rPr lang="ko-KR" altLang="en-US" sz="1100" dirty="0" smtClean="0">
                <a:latin typeface="+mn-ea"/>
                <a:cs typeface="+mj-cs"/>
              </a:rPr>
              <a:t>를 배치하여 하기 조건으로 코딩한다</a:t>
            </a:r>
            <a:r>
              <a:rPr lang="en-US" altLang="ko-KR" sz="1100" dirty="0" smtClean="0">
                <a:latin typeface="+mn-ea"/>
                <a:cs typeface="+mj-cs"/>
              </a:rPr>
              <a:t>.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ko-KR" altLang="en-US" sz="1100" dirty="0" smtClean="0">
                <a:latin typeface="+mn-ea"/>
              </a:rPr>
              <a:t>준비상태가 참</a:t>
            </a:r>
            <a:r>
              <a:rPr lang="en-US" altLang="ko-KR" sz="1100" dirty="0" smtClean="0">
                <a:latin typeface="+mn-ea"/>
              </a:rPr>
              <a:t>(OK =“1”)</a:t>
            </a:r>
            <a:r>
              <a:rPr lang="ko-KR" altLang="en-US" sz="1100" dirty="0" smtClean="0">
                <a:latin typeface="+mn-ea"/>
              </a:rPr>
              <a:t>이면  초록 </a:t>
            </a:r>
            <a:r>
              <a:rPr lang="en-US" altLang="ko-KR" sz="1100" dirty="0" smtClean="0">
                <a:latin typeface="+mn-ea"/>
              </a:rPr>
              <a:t>LED  </a:t>
            </a:r>
            <a:r>
              <a:rPr lang="ko-KR" altLang="en-US" sz="1100" dirty="0" smtClean="0">
                <a:latin typeface="+mn-ea"/>
              </a:rPr>
              <a:t>켜짐</a:t>
            </a:r>
            <a:endParaRPr lang="en-US" altLang="ko-KR" sz="1100" dirty="0" smtClean="0">
              <a:latin typeface="+mn-ea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ko-KR" sz="1100" dirty="0" smtClean="0">
                <a:latin typeface="+mn-ea"/>
              </a:rPr>
              <a:t>-</a:t>
            </a:r>
            <a:r>
              <a:rPr lang="ko-KR" altLang="en-US" sz="1100" dirty="0" smtClean="0">
                <a:latin typeface="+mn-ea"/>
              </a:rPr>
              <a:t>준비상태가 거짓</a:t>
            </a:r>
            <a:r>
              <a:rPr lang="en-US" altLang="ko-KR" sz="1100" dirty="0" smtClean="0">
                <a:latin typeface="+mn-ea"/>
              </a:rPr>
              <a:t>(FAIL =“0”)</a:t>
            </a:r>
            <a:r>
              <a:rPr lang="ko-KR" altLang="en-US" sz="1100" dirty="0" smtClean="0">
                <a:latin typeface="+mn-ea"/>
              </a:rPr>
              <a:t>이면 초록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ko-KR" altLang="en-US" sz="1100" dirty="0" smtClean="0">
                <a:latin typeface="+mn-ea"/>
              </a:rPr>
              <a:t>꺼짐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609"/>
            <a:ext cx="928693" cy="29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5192691"/>
            <a:ext cx="1428760" cy="60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50" y="2002961"/>
            <a:ext cx="906952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8" y="4906939"/>
            <a:ext cx="149254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5214942"/>
            <a:ext cx="1357322" cy="7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5978509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50" y="2016461"/>
            <a:ext cx="1285884" cy="30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56" y="5214942"/>
            <a:ext cx="203012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150Cm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58" y="5176859"/>
            <a:ext cx="2019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4" y="5143504"/>
            <a:ext cx="209948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785794" y="685801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94" y="5214942"/>
            <a:ext cx="2000264" cy="136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1" y="2000232"/>
            <a:ext cx="2143140" cy="30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6383" y="2305466"/>
            <a:ext cx="2000264" cy="79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Box 55"/>
          <p:cNvSpPr txBox="1"/>
          <p:nvPr/>
        </p:nvSpPr>
        <p:spPr>
          <a:xfrm>
            <a:off x="2928934" y="5143504"/>
            <a:ext cx="32147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287585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50" y="2044374"/>
            <a:ext cx="1928826" cy="27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000628"/>
            <a:ext cx="2428892" cy="246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3000372" y="4929190"/>
            <a:ext cx="3571900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 제어는 지정한 거리 만큼 </a:t>
            </a:r>
            <a:r>
              <a:rPr lang="en-US" altLang="ko-KR" sz="1100" dirty="0" smtClean="0"/>
              <a:t>100cm/s </a:t>
            </a:r>
            <a:r>
              <a:rPr lang="ko-KR" altLang="en-US" sz="1100" dirty="0" smtClean="0"/>
              <a:t>속도로 비행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속도 </a:t>
            </a:r>
            <a:r>
              <a:rPr lang="en-US" altLang="ko-KR" sz="1100" dirty="0" smtClean="0"/>
              <a:t>100cm/s</a:t>
            </a:r>
            <a:r>
              <a:rPr lang="ko-KR" altLang="en-US" sz="1100" dirty="0" smtClean="0"/>
              <a:t>는 내부적으로 정의되어 있으며 사용자가 변경할 수 없다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 코드를 살펴보면</a:t>
            </a:r>
            <a:r>
              <a:rPr lang="en-US" altLang="ko-KR" sz="1100" dirty="0" smtClean="0"/>
              <a:t> 100cm/s </a:t>
            </a:r>
            <a:r>
              <a:rPr lang="ko-KR" altLang="en-US" sz="1100" dirty="0" smtClean="0"/>
              <a:t>속도로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초만에 지정 거리에 도달하고 </a:t>
            </a:r>
            <a:r>
              <a:rPr lang="en-US" altLang="ko-KR" sz="1100" dirty="0" smtClean="0"/>
              <a:t>9</a:t>
            </a:r>
            <a:r>
              <a:rPr lang="ko-KR" altLang="en-US" sz="1100" dirty="0" smtClean="0"/>
              <a:t>초는 제자리 비행한 후 착륙하게 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100cm/s X 3s(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300cm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100cm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단</a:t>
            </a:r>
            <a:r>
              <a:rPr lang="en-US" altLang="ko-KR" sz="1100" dirty="0" smtClean="0"/>
              <a:t>, 3</a:t>
            </a:r>
            <a:r>
              <a:rPr lang="ko-KR" altLang="en-US" sz="1100" dirty="0" smtClean="0"/>
              <a:t>초보다 작은 값으로 기다리기 할 경우에 지정 거리만큼 비행하지 못한다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89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847800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200cm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52989" y="348372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8" y="457200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642918" y="6643702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 코드는 거리와 속도를 기준으로 데이터를 계산하면 동일한 결과를 예상 할 수 있다</a:t>
            </a:r>
            <a:r>
              <a:rPr lang="en-US" altLang="ko-KR" sz="1100" dirty="0" smtClean="0">
                <a:latin typeface="+mn-ea"/>
              </a:rPr>
              <a:t>.  </a:t>
            </a:r>
            <a:r>
              <a:rPr lang="ko-KR" altLang="en-US" sz="1100" dirty="0" smtClean="0">
                <a:latin typeface="+mn-ea"/>
              </a:rPr>
              <a:t>하지만 코딩 처리 과정은 서로 다르다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50cm/s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4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50cm/s * 4s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                     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]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속도로 비행 즉 </a:t>
            </a:r>
            <a:r>
              <a:rPr lang="en-US" altLang="ko-KR" sz="1100" dirty="0" smtClean="0">
                <a:solidFill>
                  <a:srgbClr val="0070C0"/>
                </a:solidFill>
                <a:latin typeface="+mn-ea"/>
              </a:rPr>
              <a:t>100cm/s * 2s = 200cm</a:t>
            </a:r>
            <a:r>
              <a:rPr lang="ko-KR" altLang="en-US" sz="1100" dirty="0" smtClean="0">
                <a:solidFill>
                  <a:srgbClr val="0070C0"/>
                </a:solidFill>
                <a:latin typeface="+mn-ea"/>
              </a:rPr>
              <a:t>까지 비행</a:t>
            </a:r>
            <a:endParaRPr lang="en-US" altLang="ko-KR" sz="1100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거리 기준 코딩은 약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까지 도달 하기 위해 </a:t>
            </a:r>
            <a:r>
              <a:rPr lang="en-US" altLang="ko-KR" sz="1100" dirty="0" smtClean="0">
                <a:latin typeface="+mn-ea"/>
              </a:rPr>
              <a:t>100cm/s</a:t>
            </a:r>
            <a:r>
              <a:rPr lang="ko-KR" altLang="en-US" sz="1100" dirty="0" smtClean="0">
                <a:latin typeface="+mn-ea"/>
              </a:rPr>
              <a:t>로 비행하지만 가속과 거리와의 관계를 고려해 자동으로 속도를 줄여서 지정 거리에서 멈추게 되고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속도 기준은 </a:t>
            </a:r>
            <a:r>
              <a:rPr lang="en-US" altLang="ko-KR" sz="1100" dirty="0" smtClean="0">
                <a:latin typeface="+mn-ea"/>
              </a:rPr>
              <a:t>50cm/s</a:t>
            </a:r>
            <a:r>
              <a:rPr lang="ko-KR" altLang="en-US" sz="1100" dirty="0" smtClean="0">
                <a:latin typeface="+mn-ea"/>
              </a:rPr>
              <a:t>으로 </a:t>
            </a:r>
            <a:r>
              <a:rPr lang="en-US" altLang="ko-KR" sz="1100" dirty="0" smtClean="0">
                <a:latin typeface="+mn-ea"/>
              </a:rPr>
              <a:t>4</a:t>
            </a:r>
            <a:r>
              <a:rPr lang="ko-KR" altLang="en-US" sz="1100" dirty="0" smtClean="0">
                <a:latin typeface="+mn-ea"/>
              </a:rPr>
              <a:t>초동안 비행을 하고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드론착륙하기</a:t>
            </a:r>
            <a:r>
              <a:rPr lang="en-US" altLang="ko-KR" sz="1100" dirty="0" smtClean="0">
                <a:latin typeface="+mn-ea"/>
              </a:rPr>
              <a:t>” </a:t>
            </a:r>
            <a:r>
              <a:rPr lang="ko-KR" altLang="en-US" sz="1100" dirty="0" smtClean="0">
                <a:latin typeface="+mn-ea"/>
              </a:rPr>
              <a:t>가 실행되면 서서히 속도를 줄여가기 때문에 </a:t>
            </a:r>
            <a:r>
              <a:rPr lang="en-US" altLang="ko-KR" sz="1100" dirty="0" smtClean="0">
                <a:latin typeface="+mn-ea"/>
              </a:rPr>
              <a:t>200cm </a:t>
            </a:r>
            <a:r>
              <a:rPr lang="ko-KR" altLang="en-US" sz="1100" dirty="0" smtClean="0">
                <a:latin typeface="+mn-ea"/>
              </a:rPr>
              <a:t>넘어 착륙하게 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4572000"/>
            <a:ext cx="2143140" cy="205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196273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073311" y="3082791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077803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292647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831018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291853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316127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667580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316127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12" y="1857356"/>
            <a:ext cx="1928826" cy="30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94" y="5286380"/>
            <a:ext cx="1785950" cy="158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/>
          <p:cNvSpPr txBox="1"/>
          <p:nvPr/>
        </p:nvSpPr>
        <p:spPr>
          <a:xfrm>
            <a:off x="3143248" y="5357818"/>
            <a:ext cx="3071834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회전 방향과 회전 각도를 설정 하면 지정한 값으로로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방향은 전면 기준으로 오른쪽으로 </a:t>
            </a:r>
            <a:r>
              <a:rPr lang="en-US" altLang="ko-KR" sz="1100" dirty="0" smtClean="0"/>
              <a:t>0~180</a:t>
            </a:r>
            <a:r>
              <a:rPr lang="ko-KR" altLang="en-US" sz="1100" dirty="0" smtClean="0"/>
              <a:t>도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0</a:t>
            </a:r>
            <a:r>
              <a:rPr lang="ko-KR" altLang="en-US" sz="1100" dirty="0" smtClean="0"/>
              <a:t>도</a:t>
            </a:r>
            <a:r>
              <a:rPr lang="en-US" altLang="ko-KR" sz="1100" dirty="0" smtClean="0"/>
              <a:t>~-180</a:t>
            </a:r>
            <a:r>
              <a:rPr lang="ko-KR" altLang="en-US" sz="1100" dirty="0" smtClean="0"/>
              <a:t>도로 지정하도록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29786" y="2529560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4000496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738622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762896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402463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762896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2253645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3365585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2326924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453476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739416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32" y="5000628"/>
            <a:ext cx="2214578" cy="222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8" y="5000628"/>
            <a:ext cx="2054282" cy="177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857232" y="7215206"/>
            <a:ext cx="5500726" cy="132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위의 두 예제를 비교하여 코딩 시연해 보도록 하자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결과는 동일하나 과정은 서로 상이하다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오른쪽 예제는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응용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lang="en-US" altLang="ko-KR" sz="54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4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기본편에서 학습한 코딩을 바탕으로 드론을 보다  다이나믹 제어 할 수 있도록 다양한 비행 방법 을 구현 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컴백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55579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아래의 리턴홈 방법을 비교하고 또다른 다양한 코딩 방법으로 리턴 홈을 구현해 보자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3" name="그룹 80"/>
          <p:cNvGrpSpPr/>
          <p:nvPr/>
        </p:nvGrpSpPr>
        <p:grpSpPr>
          <a:xfrm>
            <a:off x="4429132" y="1928794"/>
            <a:ext cx="1762616" cy="2571768"/>
            <a:chOff x="4643446" y="1928794"/>
            <a:chExt cx="1762616" cy="2571768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4643446" y="4499092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타원 44"/>
            <p:cNvSpPr/>
            <p:nvPr/>
          </p:nvSpPr>
          <p:spPr>
            <a:xfrm>
              <a:off x="4643446" y="2025105"/>
              <a:ext cx="1367203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 rot="5400000" flipH="1" flipV="1">
              <a:off x="4653184" y="3238046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18905" y="2928926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250cm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50cm/s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5400000" flipH="1" flipV="1">
              <a:off x="4783393" y="3241739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31"/>
            <p:cNvGrpSpPr/>
            <p:nvPr/>
          </p:nvGrpSpPr>
          <p:grpSpPr>
            <a:xfrm>
              <a:off x="4885486" y="1928794"/>
              <a:ext cx="839754" cy="781261"/>
              <a:chOff x="3643314" y="3000366"/>
              <a:chExt cx="785818" cy="731083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4871135" y="3600041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1857356"/>
            <a:ext cx="214813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49585" y="5143504"/>
            <a:ext cx="2336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타원 68"/>
          <p:cNvSpPr/>
          <p:nvPr/>
        </p:nvSpPr>
        <p:spPr>
          <a:xfrm>
            <a:off x="4194515" y="5488282"/>
            <a:ext cx="1388621" cy="251274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0" name="직선 연결선 69"/>
          <p:cNvCxnSpPr/>
          <p:nvPr/>
        </p:nvCxnSpPr>
        <p:spPr>
          <a:xfrm>
            <a:off x="4265374" y="8213868"/>
            <a:ext cx="1388621" cy="1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 rot="5400000" flipH="1" flipV="1">
            <a:off x="4245738" y="6791662"/>
            <a:ext cx="1195448" cy="12732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21888" y="6617717"/>
            <a:ext cx="83708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250cm</a:t>
            </a:r>
            <a:r>
              <a:rPr lang="ko-KR" altLang="en-US" sz="1100" dirty="0" smtClean="0"/>
              <a:t>를 </a:t>
            </a:r>
            <a:endParaRPr lang="en-US" altLang="ko-KR" sz="1100" dirty="0" smtClean="0"/>
          </a:p>
          <a:p>
            <a:r>
              <a:rPr lang="en-US" altLang="ko-KR" sz="1100" dirty="0" smtClean="0"/>
              <a:t>50cm/s</a:t>
            </a:r>
            <a:r>
              <a:rPr lang="ko-KR" altLang="en-US" sz="1100" dirty="0" smtClean="0"/>
              <a:t>로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cxnSp>
        <p:nvCxnSpPr>
          <p:cNvPr id="73" name="직선 화살표 연결선 72"/>
          <p:cNvCxnSpPr/>
          <p:nvPr/>
        </p:nvCxnSpPr>
        <p:spPr>
          <a:xfrm rot="5400000" flipH="1" flipV="1">
            <a:off x="4377988" y="6795413"/>
            <a:ext cx="1195448" cy="1273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12" descr="circle arrow png에 대한 이미지 검색결과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4" b="-7991"/>
          <a:stretch>
            <a:fillRect/>
          </a:stretch>
        </p:blipFill>
        <p:spPr bwMode="auto">
          <a:xfrm rot="3929323">
            <a:off x="4221991" y="5160387"/>
            <a:ext cx="1132671" cy="1215250"/>
          </a:xfrm>
          <a:prstGeom prst="rect">
            <a:avLst/>
          </a:prstGeom>
          <a:noFill/>
        </p:spPr>
      </p:pic>
      <p:grpSp>
        <p:nvGrpSpPr>
          <p:cNvPr id="6" name="그룹 31"/>
          <p:cNvGrpSpPr/>
          <p:nvPr/>
        </p:nvGrpSpPr>
        <p:grpSpPr>
          <a:xfrm rot="10800000">
            <a:off x="4440347" y="5424658"/>
            <a:ext cx="852909" cy="793499"/>
            <a:chOff x="3643314" y="3000366"/>
            <a:chExt cx="785818" cy="731083"/>
          </a:xfrm>
        </p:grpSpPr>
        <p:pic>
          <p:nvPicPr>
            <p:cNvPr id="76" name="그림 75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그룹 31"/>
          <p:cNvGrpSpPr/>
          <p:nvPr/>
        </p:nvGrpSpPr>
        <p:grpSpPr>
          <a:xfrm>
            <a:off x="4467103" y="7368329"/>
            <a:ext cx="852909" cy="793499"/>
            <a:chOff x="3643314" y="3000366"/>
            <a:chExt cx="785818" cy="731083"/>
          </a:xfrm>
        </p:grpSpPr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0" name="그림 79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14031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8223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85775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857760" y="4929190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868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사용자가 정의하여 스퀘어 비행을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2" name="타원 81"/>
          <p:cNvSpPr/>
          <p:nvPr/>
        </p:nvSpPr>
        <p:spPr>
          <a:xfrm>
            <a:off x="1765759" y="2124835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3" name="직선 화살표 연결선 82"/>
          <p:cNvCxnSpPr/>
          <p:nvPr/>
        </p:nvCxnSpPr>
        <p:spPr>
          <a:xfrm rot="5400000" flipH="1" flipV="1">
            <a:off x="1262764" y="3296374"/>
            <a:ext cx="1177010" cy="12536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그룹 31"/>
          <p:cNvGrpSpPr/>
          <p:nvPr/>
        </p:nvGrpSpPr>
        <p:grpSpPr>
          <a:xfrm>
            <a:off x="1364857" y="2053397"/>
            <a:ext cx="839754" cy="781261"/>
            <a:chOff x="3643314" y="3000366"/>
            <a:chExt cx="785818" cy="731083"/>
          </a:xfrm>
        </p:grpSpPr>
        <p:pic>
          <p:nvPicPr>
            <p:cNvPr id="85" name="그림 8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6" name="그림 8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7" name="그룹 31"/>
          <p:cNvGrpSpPr/>
          <p:nvPr/>
        </p:nvGrpSpPr>
        <p:grpSpPr>
          <a:xfrm>
            <a:off x="1361139" y="3707841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0" name="직선 화살표 연결선 89"/>
          <p:cNvCxnSpPr/>
          <p:nvPr/>
        </p:nvCxnSpPr>
        <p:spPr>
          <a:xfrm rot="5400000" flipH="1" flipV="1">
            <a:off x="4171382" y="3292681"/>
            <a:ext cx="1177010" cy="125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5051907" y="4006365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92" name="그룹 31"/>
          <p:cNvGrpSpPr/>
          <p:nvPr/>
        </p:nvGrpSpPr>
        <p:grpSpPr>
          <a:xfrm>
            <a:off x="4285552" y="2053397"/>
            <a:ext cx="839754" cy="781261"/>
            <a:chOff x="3643314" y="3000366"/>
            <a:chExt cx="785818" cy="731083"/>
          </a:xfrm>
        </p:grpSpPr>
        <p:pic>
          <p:nvPicPr>
            <p:cNvPr id="93" name="그림 9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4" name="그림 9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5" name="그룹 31"/>
          <p:cNvGrpSpPr/>
          <p:nvPr/>
        </p:nvGrpSpPr>
        <p:grpSpPr>
          <a:xfrm>
            <a:off x="4281834" y="3707841"/>
            <a:ext cx="839754" cy="781261"/>
            <a:chOff x="3643314" y="3000366"/>
            <a:chExt cx="785818" cy="731083"/>
          </a:xfrm>
        </p:grpSpPr>
        <p:pic>
          <p:nvPicPr>
            <p:cNvPr id="96" name="그림 95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7" name="그림 96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8" name="직선 화살표 연결선 97"/>
          <p:cNvCxnSpPr/>
          <p:nvPr/>
        </p:nvCxnSpPr>
        <p:spPr>
          <a:xfrm rot="10800000">
            <a:off x="2694453" y="2410587"/>
            <a:ext cx="1357322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10800000">
            <a:off x="2715720" y="4123510"/>
            <a:ext cx="1357322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837593" y="3053529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101" name="TextBox 100"/>
          <p:cNvSpPr txBox="1"/>
          <p:nvPr/>
        </p:nvSpPr>
        <p:spPr>
          <a:xfrm>
            <a:off x="2980205" y="1857356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왼쪽비행</a:t>
            </a:r>
            <a:endParaRPr lang="ko-KR" altLang="en-US" sz="1100" dirty="0"/>
          </a:p>
        </p:txBody>
      </p:sp>
      <p:sp>
        <p:nvSpPr>
          <p:cNvPr id="102" name="TextBox 101"/>
          <p:cNvSpPr txBox="1"/>
          <p:nvPr/>
        </p:nvSpPr>
        <p:spPr>
          <a:xfrm>
            <a:off x="928670" y="3024869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후진비행</a:t>
            </a:r>
            <a:endParaRPr lang="ko-KR" altLang="en-US" sz="1100" dirty="0"/>
          </a:p>
        </p:txBody>
      </p:sp>
      <p:sp>
        <p:nvSpPr>
          <p:cNvPr id="103" name="TextBox 102"/>
          <p:cNvSpPr txBox="1"/>
          <p:nvPr/>
        </p:nvSpPr>
        <p:spPr>
          <a:xfrm>
            <a:off x="2928934" y="4167877"/>
            <a:ext cx="8899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오른쪽비행</a:t>
            </a:r>
            <a:endParaRPr lang="ko-KR" altLang="en-US" sz="1100" dirty="0"/>
          </a:p>
        </p:txBody>
      </p:sp>
      <p:sp>
        <p:nvSpPr>
          <p:cNvPr id="53" name="TextBox 52"/>
          <p:cNvSpPr txBox="1"/>
          <p:nvPr/>
        </p:nvSpPr>
        <p:spPr>
          <a:xfrm>
            <a:off x="3857628" y="5572132"/>
            <a:ext cx="242889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70" y="5286380"/>
            <a:ext cx="25438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회전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14031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8223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85775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92919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9485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 정의하여 스퀘어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37" name="타원 36"/>
          <p:cNvSpPr/>
          <p:nvPr/>
        </p:nvSpPr>
        <p:spPr>
          <a:xfrm>
            <a:off x="1978974" y="2143108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화살표 연결선 37"/>
          <p:cNvCxnSpPr/>
          <p:nvPr/>
        </p:nvCxnSpPr>
        <p:spPr>
          <a:xfrm rot="5400000" flipH="1" flipV="1">
            <a:off x="1475979" y="3314647"/>
            <a:ext cx="1177010" cy="12536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그룹 31"/>
          <p:cNvGrpSpPr/>
          <p:nvPr/>
        </p:nvGrpSpPr>
        <p:grpSpPr>
          <a:xfrm rot="10800000">
            <a:off x="1652503" y="2071670"/>
            <a:ext cx="839754" cy="781261"/>
            <a:chOff x="3643314" y="3000366"/>
            <a:chExt cx="785818" cy="731083"/>
          </a:xfrm>
        </p:grpSpPr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그룹 31"/>
          <p:cNvGrpSpPr/>
          <p:nvPr/>
        </p:nvGrpSpPr>
        <p:grpSpPr>
          <a:xfrm rot="5400000">
            <a:off x="1704832" y="3726114"/>
            <a:ext cx="839754" cy="781261"/>
            <a:chOff x="3643314" y="3000366"/>
            <a:chExt cx="785818" cy="731083"/>
          </a:xfrm>
        </p:grpSpPr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5" name="그림 44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4" name="직선 화살표 연결선 53"/>
          <p:cNvCxnSpPr/>
          <p:nvPr/>
        </p:nvCxnSpPr>
        <p:spPr>
          <a:xfrm rot="5400000" flipH="1" flipV="1">
            <a:off x="4384597" y="3310954"/>
            <a:ext cx="1177010" cy="125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214950" y="4500562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56" name="그룹 31"/>
          <p:cNvGrpSpPr/>
          <p:nvPr/>
        </p:nvGrpSpPr>
        <p:grpSpPr>
          <a:xfrm rot="16200000">
            <a:off x="4498767" y="2071670"/>
            <a:ext cx="839754" cy="781261"/>
            <a:chOff x="3643314" y="3000366"/>
            <a:chExt cx="785818" cy="731083"/>
          </a:xfrm>
        </p:grpSpPr>
        <p:pic>
          <p:nvPicPr>
            <p:cNvPr id="57" name="그림 5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8" name="그림 5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0" name="그룹 31"/>
          <p:cNvGrpSpPr/>
          <p:nvPr/>
        </p:nvGrpSpPr>
        <p:grpSpPr>
          <a:xfrm>
            <a:off x="4495049" y="3726114"/>
            <a:ext cx="839754" cy="781261"/>
            <a:chOff x="3643314" y="3000366"/>
            <a:chExt cx="785818" cy="731083"/>
          </a:xfrm>
        </p:grpSpPr>
        <p:pic>
          <p:nvPicPr>
            <p:cNvPr id="61" name="그림 6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62" name="그림 6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63" name="직선 화살표 연결선 62"/>
          <p:cNvCxnSpPr/>
          <p:nvPr/>
        </p:nvCxnSpPr>
        <p:spPr>
          <a:xfrm rot="10800000">
            <a:off x="2836230" y="2428860"/>
            <a:ext cx="1357322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/>
          <p:nvPr/>
        </p:nvCxnSpPr>
        <p:spPr>
          <a:xfrm rot="10800000">
            <a:off x="2928935" y="4141783"/>
            <a:ext cx="1357322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5122246" y="3071802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66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10800000" flipV="1">
            <a:off x="4479304" y="1918161"/>
            <a:ext cx="642942" cy="571504"/>
          </a:xfrm>
          <a:prstGeom prst="rect">
            <a:avLst/>
          </a:prstGeom>
          <a:noFill/>
        </p:spPr>
      </p:pic>
      <p:sp>
        <p:nvSpPr>
          <p:cNvPr id="67" name="TextBox 66"/>
          <p:cNvSpPr txBox="1"/>
          <p:nvPr/>
        </p:nvSpPr>
        <p:spPr>
          <a:xfrm>
            <a:off x="5265122" y="1785918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pic>
        <p:nvPicPr>
          <p:cNvPr id="68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6013131" flipV="1">
            <a:off x="1472032" y="2120088"/>
            <a:ext cx="642942" cy="571504"/>
          </a:xfrm>
          <a:prstGeom prst="rect">
            <a:avLst/>
          </a:prstGeom>
          <a:noFill/>
        </p:spPr>
      </p:pic>
      <p:sp>
        <p:nvSpPr>
          <p:cNvPr id="69" name="TextBox 68"/>
          <p:cNvSpPr txBox="1"/>
          <p:nvPr/>
        </p:nvSpPr>
        <p:spPr>
          <a:xfrm>
            <a:off x="785794" y="2071670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sp>
        <p:nvSpPr>
          <p:cNvPr id="70" name="TextBox 69"/>
          <p:cNvSpPr txBox="1"/>
          <p:nvPr/>
        </p:nvSpPr>
        <p:spPr>
          <a:xfrm>
            <a:off x="3193420" y="1843730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71" name="TextBox 70"/>
          <p:cNvSpPr txBox="1"/>
          <p:nvPr/>
        </p:nvSpPr>
        <p:spPr>
          <a:xfrm>
            <a:off x="1121718" y="2928926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sp>
        <p:nvSpPr>
          <p:cNvPr id="72" name="TextBox 71"/>
          <p:cNvSpPr txBox="1"/>
          <p:nvPr/>
        </p:nvSpPr>
        <p:spPr>
          <a:xfrm>
            <a:off x="3264858" y="4214810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7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898069" flipV="1">
            <a:off x="1841476" y="4082236"/>
            <a:ext cx="642942" cy="571504"/>
          </a:xfrm>
          <a:prstGeom prst="rect">
            <a:avLst/>
          </a:prstGeom>
          <a:noFill/>
        </p:spPr>
      </p:pic>
      <p:sp>
        <p:nvSpPr>
          <p:cNvPr id="74" name="TextBox 73"/>
          <p:cNvSpPr txBox="1"/>
          <p:nvPr/>
        </p:nvSpPr>
        <p:spPr>
          <a:xfrm>
            <a:off x="968344" y="4000496"/>
            <a:ext cx="7248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반시계</a:t>
            </a:r>
            <a:endParaRPr lang="en-US" altLang="ko-KR" sz="1100" dirty="0" smtClean="0"/>
          </a:p>
          <a:p>
            <a:r>
              <a:rPr lang="en-US" altLang="ko-KR" sz="1100" dirty="0" smtClean="0"/>
              <a:t>90°</a:t>
            </a:r>
            <a:r>
              <a:rPr lang="ko-KR" altLang="en-US" sz="1100" dirty="0" smtClean="0"/>
              <a:t> 회전</a:t>
            </a:r>
            <a:endParaRPr lang="ko-KR" altLang="en-US" sz="1100" dirty="0"/>
          </a:p>
        </p:txBody>
      </p:sp>
      <p:pic>
        <p:nvPicPr>
          <p:cNvPr id="75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3520" r="-654" b="49214"/>
          <a:stretch>
            <a:fillRect/>
          </a:stretch>
        </p:blipFill>
        <p:spPr bwMode="auto">
          <a:xfrm rot="18251697" flipV="1">
            <a:off x="4932046" y="3855486"/>
            <a:ext cx="642942" cy="571504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32" y="5357818"/>
            <a:ext cx="2643206" cy="293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TextBox 75"/>
          <p:cNvSpPr txBox="1"/>
          <p:nvPr/>
        </p:nvSpPr>
        <p:spPr>
          <a:xfrm>
            <a:off x="3857628" y="5500694"/>
            <a:ext cx="235745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비행에 드론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 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웨이브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28306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02498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00049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07193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45736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높이를 계단식으로 낮추면서 자연스러운 웨이브 비행하도록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pic>
        <p:nvPicPr>
          <p:cNvPr id="53" name="Picture 10" descr="관련 이미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20314" r="31744"/>
          <a:stretch>
            <a:fillRect/>
          </a:stretch>
        </p:blipFill>
        <p:spPr bwMode="auto">
          <a:xfrm>
            <a:off x="1142984" y="2143108"/>
            <a:ext cx="4786346" cy="1375985"/>
          </a:xfrm>
          <a:prstGeom prst="rect">
            <a:avLst/>
          </a:prstGeom>
          <a:noFill/>
        </p:spPr>
      </p:pic>
      <p:pic>
        <p:nvPicPr>
          <p:cNvPr id="56" name="그림 55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3347103"/>
            <a:ext cx="810547" cy="296203"/>
          </a:xfrm>
          <a:prstGeom prst="rect">
            <a:avLst/>
          </a:prstGeom>
          <a:noFill/>
        </p:spPr>
      </p:pic>
      <p:pic>
        <p:nvPicPr>
          <p:cNvPr id="60" name="그림 59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3254" y="3347103"/>
            <a:ext cx="810547" cy="296203"/>
          </a:xfrm>
          <a:prstGeom prst="rect">
            <a:avLst/>
          </a:prstGeom>
          <a:noFill/>
        </p:spPr>
      </p:pic>
      <p:pic>
        <p:nvPicPr>
          <p:cNvPr id="77" name="그림 76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5973" y="3347103"/>
            <a:ext cx="810547" cy="296203"/>
          </a:xfrm>
          <a:prstGeom prst="rect">
            <a:avLst/>
          </a:prstGeom>
          <a:noFill/>
        </p:spPr>
      </p:pic>
      <p:pic>
        <p:nvPicPr>
          <p:cNvPr id="78" name="그림 77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802" y="2187700"/>
            <a:ext cx="810547" cy="296203"/>
          </a:xfrm>
          <a:prstGeom prst="rect">
            <a:avLst/>
          </a:prstGeom>
          <a:noFill/>
        </p:spPr>
      </p:pic>
      <p:pic>
        <p:nvPicPr>
          <p:cNvPr id="79" name="그림 78" descr="C:\Users\이미선\Dropbox\창업지원자료\기획\디자인\JDCode\앱디자인\jdcode\PNG파일\왼쪽조종\왼쪽드론_호버링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2965" y="2187700"/>
            <a:ext cx="810547" cy="296203"/>
          </a:xfrm>
          <a:prstGeom prst="rect">
            <a:avLst/>
          </a:prstGeom>
          <a:noFill/>
        </p:spPr>
      </p:pic>
      <p:cxnSp>
        <p:nvCxnSpPr>
          <p:cNvPr id="80" name="직선 화살표 연결선 79"/>
          <p:cNvCxnSpPr/>
          <p:nvPr/>
        </p:nvCxnSpPr>
        <p:spPr>
          <a:xfrm rot="10800000" flipV="1">
            <a:off x="1643050" y="2455255"/>
            <a:ext cx="606658" cy="73970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직선 화살표 연결선 80"/>
          <p:cNvCxnSpPr/>
          <p:nvPr/>
        </p:nvCxnSpPr>
        <p:spPr>
          <a:xfrm rot="10800000" flipV="1">
            <a:off x="4036788" y="2410663"/>
            <a:ext cx="606658" cy="739709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화살표 연결선 81"/>
          <p:cNvCxnSpPr/>
          <p:nvPr/>
        </p:nvCxnSpPr>
        <p:spPr>
          <a:xfrm rot="10800000" flipH="1" flipV="1">
            <a:off x="4822606" y="2429024"/>
            <a:ext cx="606658" cy="739709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/>
          <p:nvPr/>
        </p:nvCxnSpPr>
        <p:spPr>
          <a:xfrm rot="10800000" flipH="1" flipV="1">
            <a:off x="2500307" y="2455255"/>
            <a:ext cx="606658" cy="739709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84" y="4357686"/>
            <a:ext cx="2143140" cy="461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4" name="TextBox 83"/>
          <p:cNvSpPr txBox="1"/>
          <p:nvPr/>
        </p:nvSpPr>
        <p:spPr>
          <a:xfrm>
            <a:off x="3786190" y="4572000"/>
            <a:ext cx="24288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선풍기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5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607455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643174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50016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143108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000365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3723497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571736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524312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7" name="그룹 62"/>
          <p:cNvGrpSpPr/>
          <p:nvPr/>
        </p:nvGrpSpPr>
        <p:grpSpPr>
          <a:xfrm>
            <a:off x="1643050" y="2714612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428860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57200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57200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2857488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356213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552666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7" name="제목 3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개요</a:t>
            </a:r>
            <a:endParaRPr lang="ko-KR" altLang="en-US" sz="3600" dirty="0"/>
          </a:p>
        </p:txBody>
      </p:sp>
      <p:grpSp>
        <p:nvGrpSpPr>
          <p:cNvPr id="44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6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49" name="그림 48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71942" y="5357818"/>
            <a:ext cx="1800632" cy="1121049"/>
          </a:xfrm>
          <a:prstGeom prst="rect">
            <a:avLst/>
          </a:prstGeom>
        </p:spPr>
      </p:pic>
      <p:pic>
        <p:nvPicPr>
          <p:cNvPr id="50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40324" y="6164332"/>
            <a:ext cx="232917" cy="135342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357946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721639" y="3988683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504750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830532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491880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865837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                 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</a:rPr>
              <a:t>제이디코드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의 거리측정 센서를 이용하여 자동 선풍기를 조립한다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682647" y="6156176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433175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7215206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358082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750500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614796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조립</a:t>
            </a:r>
            <a:endParaRPr lang="ko-KR" altLang="en-US" sz="3600" dirty="0"/>
          </a:p>
        </p:txBody>
      </p:sp>
      <p:grpSp>
        <p:nvGrpSpPr>
          <p:cNvPr id="27" name="그룹 26"/>
          <p:cNvGrpSpPr/>
          <p:nvPr/>
        </p:nvGrpSpPr>
        <p:grpSpPr>
          <a:xfrm>
            <a:off x="4572007" y="671514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2928934" y="178591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85735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42872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44317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417382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419054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42918" y="5643570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427573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500938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3786190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417382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419054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코딩</a:t>
            </a:r>
            <a:endParaRPr lang="ko-KR" alt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046"/>
          <a:stretch>
            <a:fillRect/>
          </a:stretch>
        </p:blipFill>
        <p:spPr bwMode="auto">
          <a:xfrm>
            <a:off x="2071678" y="1357290"/>
            <a:ext cx="3276724" cy="246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모서리가 둥근 직사각형 30"/>
          <p:cNvSpPr/>
          <p:nvPr/>
        </p:nvSpPr>
        <p:spPr>
          <a:xfrm flipV="1">
            <a:off x="568272" y="4053657"/>
            <a:ext cx="3932298" cy="897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2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4" y="4053661"/>
            <a:ext cx="2143140" cy="440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타원 41"/>
          <p:cNvSpPr/>
          <p:nvPr/>
        </p:nvSpPr>
        <p:spPr>
          <a:xfrm>
            <a:off x="3982231" y="7482685"/>
            <a:ext cx="1039671" cy="310431"/>
          </a:xfrm>
          <a:prstGeom prst="ellipse">
            <a:avLst/>
          </a:prstGeom>
          <a:noFill/>
          <a:ln w="412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/>
          <p:cNvGrpSpPr/>
          <p:nvPr/>
        </p:nvGrpSpPr>
        <p:grpSpPr>
          <a:xfrm>
            <a:off x="785794" y="4357686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4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572264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1357298" y="8429652"/>
            <a:ext cx="4929222" cy="4154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풍력자동차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6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57" y="3099111"/>
            <a:ext cx="2928958" cy="240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42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풍력 자동차를 통해 뉴턴의 제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3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법칙 작용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반작용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000232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쿼드콥터의 비행 원리는 뉴턴의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원리에 의해서 비행하게 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풍력 자동차를 통해 프로펠러가 회전하면서 생성되는 바람의 방향과 자동차가 움직이는 방향을 직접 실험을 통해 탐색하고 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 원리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643174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763456" y="3965120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763455" y="4250872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앞면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앞방향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816083" y="3607930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775518" y="4742185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연장선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3000372" y="4099244"/>
            <a:ext cx="1785950" cy="40131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 flipV="1">
            <a:off x="3143248" y="4384995"/>
            <a:ext cx="1667519" cy="285752"/>
          </a:xfrm>
          <a:prstGeom prst="bentConnector3">
            <a:avLst>
              <a:gd name="adj1" fmla="val 61395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endCxn id="24" idx="1"/>
          </p:cNvCxnSpPr>
          <p:nvPr/>
        </p:nvCxnSpPr>
        <p:spPr>
          <a:xfrm>
            <a:off x="1785926" y="3670615"/>
            <a:ext cx="3030157" cy="75815"/>
          </a:xfrm>
          <a:prstGeom prst="bentConnector3">
            <a:avLst>
              <a:gd name="adj1" fmla="val 7233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/>
          <p:nvPr/>
        </p:nvCxnSpPr>
        <p:spPr>
          <a:xfrm flipV="1">
            <a:off x="2357430" y="5170813"/>
            <a:ext cx="2428892" cy="71438"/>
          </a:xfrm>
          <a:prstGeom prst="bentConnector3">
            <a:avLst>
              <a:gd name="adj1" fmla="val 86669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57884"/>
            <a:ext cx="37862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뉴턴의 제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3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법칙 정의 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작용 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– 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반작용 원리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)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3214686" y="6332433"/>
            <a:ext cx="2928958" cy="333617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smtClean="0">
                <a:solidFill>
                  <a:prstClr val="black"/>
                </a:solidFill>
              </a:rPr>
              <a:t>모든 움직임에는 작용</a:t>
            </a:r>
            <a:r>
              <a:rPr lang="en-US" altLang="ko-KR" sz="1200" b="1" smtClean="0">
                <a:solidFill>
                  <a:prstClr val="black"/>
                </a:solidFill>
              </a:rPr>
              <a:t>-</a:t>
            </a:r>
            <a:r>
              <a:rPr lang="ko-KR" altLang="en-US" sz="1200" b="1" smtClean="0">
                <a:solidFill>
                  <a:prstClr val="black"/>
                </a:solidFill>
              </a:rPr>
              <a:t>반작용이 있다</a:t>
            </a:r>
            <a:r>
              <a:rPr lang="en-US" altLang="ko-KR" sz="1200" b="1" smtClean="0">
                <a:solidFill>
                  <a:prstClr val="black"/>
                </a:solidFill>
              </a:rPr>
              <a:t>.</a:t>
            </a:r>
          </a:p>
        </p:txBody>
      </p:sp>
      <p:cxnSp>
        <p:nvCxnSpPr>
          <p:cNvPr id="46" name="꺾인 연결선 45"/>
          <p:cNvCxnSpPr>
            <a:endCxn id="59" idx="1"/>
          </p:cNvCxnSpPr>
          <p:nvPr/>
        </p:nvCxnSpPr>
        <p:spPr>
          <a:xfrm flipV="1">
            <a:off x="2000240" y="3246364"/>
            <a:ext cx="2786082" cy="138499"/>
          </a:xfrm>
          <a:prstGeom prst="bentConnector3">
            <a:avLst>
              <a:gd name="adj1" fmla="val 71312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꺾인 연결선 50"/>
          <p:cNvCxnSpPr>
            <a:endCxn id="25" idx="1"/>
          </p:cNvCxnSpPr>
          <p:nvPr/>
        </p:nvCxnSpPr>
        <p:spPr>
          <a:xfrm>
            <a:off x="2356150" y="4751709"/>
            <a:ext cx="2419368" cy="128976"/>
          </a:xfrm>
          <a:prstGeom prst="bentConnector3">
            <a:avLst>
              <a:gd name="adj1" fmla="val 82887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786322" y="5027937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바퀴</a:t>
            </a:r>
            <a:endParaRPr lang="ko-KR" altLang="en-US" sz="1200" dirty="0"/>
          </a:p>
        </p:txBody>
      </p:sp>
      <p:sp>
        <p:nvSpPr>
          <p:cNvPr id="59" name="직사각형 58"/>
          <p:cNvSpPr/>
          <p:nvPr/>
        </p:nvSpPr>
        <p:spPr>
          <a:xfrm>
            <a:off x="4786322" y="3107864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뒷면</a:t>
            </a:r>
            <a:r>
              <a:rPr lang="en-US" altLang="ko-KR" sz="1200" smtClean="0">
                <a:sym typeface="Wingdings 2"/>
              </a:rPr>
              <a:t>(</a:t>
            </a:r>
            <a:r>
              <a:rPr lang="ko-KR" altLang="en-US" sz="1200" smtClean="0">
                <a:sym typeface="Wingdings 2"/>
              </a:rPr>
              <a:t>뒷방향</a:t>
            </a:r>
            <a:r>
              <a:rPr lang="en-US" altLang="ko-KR" sz="1200" smtClean="0">
                <a:sym typeface="Wingdings 2"/>
              </a:rPr>
              <a:t>)</a:t>
            </a:r>
            <a:endParaRPr lang="ko-KR" altLang="en-US" sz="1200" dirty="0"/>
          </a:p>
        </p:txBody>
      </p:sp>
      <p:sp>
        <p:nvSpPr>
          <p:cNvPr id="94" name="직사각형 93"/>
          <p:cNvSpPr/>
          <p:nvPr/>
        </p:nvSpPr>
        <p:spPr>
          <a:xfrm>
            <a:off x="3214686" y="6917311"/>
            <a:ext cx="3000396" cy="1200329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-</a:t>
            </a:r>
            <a:r>
              <a:rPr lang="ko-KR" altLang="en-US" sz="1200" smtClean="0">
                <a:solidFill>
                  <a:prstClr val="black"/>
                </a:solidFill>
              </a:rPr>
              <a:t>반작용 원리는 한 물체가 다른 물체에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주면 힘을 받은 물체는 크기는 같고 방향이 반대인 힘</a:t>
            </a:r>
            <a:r>
              <a:rPr lang="en-US" altLang="ko-KR" sz="1200" smtClean="0">
                <a:solidFill>
                  <a:prstClr val="black"/>
                </a:solidFill>
              </a:rPr>
              <a:t>(</a:t>
            </a:r>
            <a:r>
              <a:rPr lang="ko-KR" altLang="en-US" sz="1200" smtClean="0">
                <a:solidFill>
                  <a:prstClr val="black"/>
                </a:solidFill>
              </a:rPr>
              <a:t>반작용</a:t>
            </a:r>
            <a:r>
              <a:rPr lang="en-US" altLang="ko-KR" sz="1200" smtClean="0">
                <a:solidFill>
                  <a:prstClr val="black"/>
                </a:solidFill>
              </a:rPr>
              <a:t>)</a:t>
            </a:r>
            <a:r>
              <a:rPr lang="ko-KR" altLang="en-US" sz="1200" smtClean="0">
                <a:solidFill>
                  <a:prstClr val="black"/>
                </a:solidFill>
              </a:rPr>
              <a:t>을 상대 물체에 가한다</a:t>
            </a:r>
            <a:r>
              <a:rPr lang="en-US" altLang="ko-KR" sz="1200" smtClean="0">
                <a:solidFill>
                  <a:prstClr val="black"/>
                </a:solidFill>
              </a:rPr>
              <a:t>. </a:t>
            </a:r>
          </a:p>
        </p:txBody>
      </p:sp>
      <p:pic>
        <p:nvPicPr>
          <p:cNvPr id="56322" name="Picture 2" descr="newton's 3rd law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6131"/>
          <a:stretch>
            <a:fillRect/>
          </a:stretch>
        </p:blipFill>
        <p:spPr bwMode="auto">
          <a:xfrm>
            <a:off x="785794" y="6773448"/>
            <a:ext cx="2363987" cy="1357322"/>
          </a:xfrm>
          <a:prstGeom prst="rect">
            <a:avLst/>
          </a:prstGeom>
          <a:noFill/>
        </p:spPr>
      </p:pic>
      <p:grpSp>
        <p:nvGrpSpPr>
          <p:cNvPr id="6" name="그룹 2"/>
          <p:cNvGrpSpPr/>
          <p:nvPr/>
        </p:nvGrpSpPr>
        <p:grpSpPr>
          <a:xfrm>
            <a:off x="1142984" y="7344953"/>
            <a:ext cx="984971" cy="809754"/>
            <a:chOff x="3710538" y="7604923"/>
            <a:chExt cx="857256" cy="494619"/>
          </a:xfrm>
        </p:grpSpPr>
        <p:sp>
          <p:nvSpPr>
            <p:cNvPr id="28" name="위쪽 화살표 27"/>
            <p:cNvSpPr/>
            <p:nvPr/>
          </p:nvSpPr>
          <p:spPr>
            <a:xfrm rot="5400000">
              <a:off x="3891856" y="7423605"/>
              <a:ext cx="494619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tx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867611" y="7772099"/>
              <a:ext cx="513680" cy="1691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그룹 1"/>
          <p:cNvGrpSpPr/>
          <p:nvPr/>
        </p:nvGrpSpPr>
        <p:grpSpPr>
          <a:xfrm>
            <a:off x="2143116" y="7344952"/>
            <a:ext cx="928694" cy="804560"/>
            <a:chOff x="1500175" y="7439848"/>
            <a:chExt cx="892462" cy="567270"/>
          </a:xfrm>
        </p:grpSpPr>
        <p:sp>
          <p:nvSpPr>
            <p:cNvPr id="32" name="위쪽 화살표 31"/>
            <p:cNvSpPr/>
            <p:nvPr/>
          </p:nvSpPr>
          <p:spPr>
            <a:xfrm rot="5400000" flipV="1">
              <a:off x="1645168" y="7294855"/>
              <a:ext cx="567270" cy="857256"/>
            </a:xfrm>
            <a:prstGeom prst="upArrow">
              <a:avLst>
                <a:gd name="adj1" fmla="val 50000"/>
                <a:gd name="adj2" fmla="val 51847"/>
              </a:avLst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C00000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1625439" y="7631088"/>
              <a:ext cx="767198" cy="1953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smtClean="0">
                  <a:solidFill>
                    <a:schemeClr val="bg1"/>
                  </a:solidFill>
                </a:rPr>
                <a:t>반작용</a:t>
              </a:r>
              <a:endParaRPr lang="en-US" altLang="ko-KR" sz="12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1881490" y="6630196"/>
            <a:ext cx="571504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제목 3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풍력자동차 개요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500166"/>
            <a:ext cx="35943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비행 속 작용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- </a:t>
            </a:r>
            <a:r>
              <a:rPr lang="ko-KR" altLang="en-US" sz="1400" b="1" smtClean="0">
                <a:ln w="3175">
                  <a:noFill/>
                </a:ln>
                <a:sym typeface="Wingdings"/>
              </a:rPr>
              <a:t>반작용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1030" name="Picture 6" descr="newton's 3rd law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950018" y="3291384"/>
            <a:ext cx="2000262" cy="989595"/>
          </a:xfrm>
          <a:prstGeom prst="rect">
            <a:avLst/>
          </a:prstGeom>
          <a:noFill/>
        </p:spPr>
      </p:pic>
      <p:grpSp>
        <p:nvGrpSpPr>
          <p:cNvPr id="2" name="그룹 90"/>
          <p:cNvGrpSpPr/>
          <p:nvPr/>
        </p:nvGrpSpPr>
        <p:grpSpPr>
          <a:xfrm flipV="1">
            <a:off x="1479194" y="4500563"/>
            <a:ext cx="833412" cy="242419"/>
            <a:chOff x="1071546" y="8358214"/>
            <a:chExt cx="1309634" cy="380940"/>
          </a:xfrm>
        </p:grpSpPr>
        <p:pic>
          <p:nvPicPr>
            <p:cNvPr id="86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8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9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3" name="그룹 39"/>
          <p:cNvGrpSpPr/>
          <p:nvPr/>
        </p:nvGrpSpPr>
        <p:grpSpPr>
          <a:xfrm flipV="1">
            <a:off x="1464020" y="4194263"/>
            <a:ext cx="848586" cy="234862"/>
            <a:chOff x="988139" y="4488687"/>
            <a:chExt cx="1333478" cy="369065"/>
          </a:xfrm>
        </p:grpSpPr>
        <p:pic>
          <p:nvPicPr>
            <p:cNvPr id="3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39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sp>
        <p:nvSpPr>
          <p:cNvPr id="41" name="직사각형 40"/>
          <p:cNvSpPr/>
          <p:nvPr/>
        </p:nvSpPr>
        <p:spPr>
          <a:xfrm>
            <a:off x="2384044" y="4572001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384044" y="4202748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74754" name="Picture 2" descr="ballo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310518">
            <a:off x="4465380" y="3087183"/>
            <a:ext cx="787378" cy="1071466"/>
          </a:xfrm>
          <a:prstGeom prst="rect">
            <a:avLst/>
          </a:prstGeom>
          <a:noFill/>
        </p:spPr>
      </p:pic>
      <p:grpSp>
        <p:nvGrpSpPr>
          <p:cNvPr id="4" name="그룹 90"/>
          <p:cNvGrpSpPr/>
          <p:nvPr/>
        </p:nvGrpSpPr>
        <p:grpSpPr>
          <a:xfrm rot="2283798" flipV="1">
            <a:off x="3846356" y="4118403"/>
            <a:ext cx="833412" cy="242419"/>
            <a:chOff x="1071546" y="8358214"/>
            <a:chExt cx="1309634" cy="380940"/>
          </a:xfrm>
        </p:grpSpPr>
        <p:pic>
          <p:nvPicPr>
            <p:cNvPr id="45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71546" y="835821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7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44309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8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07237" y="8370089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49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80000" y="8381964"/>
              <a:ext cx="227303" cy="357190"/>
            </a:xfrm>
            <a:prstGeom prst="rect">
              <a:avLst/>
            </a:prstGeom>
            <a:noFill/>
          </p:spPr>
        </p:pic>
        <p:pic>
          <p:nvPicPr>
            <p:cNvPr id="50" name="Picture 4" descr="arrow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53877" y="8381964"/>
              <a:ext cx="227303" cy="357190"/>
            </a:xfrm>
            <a:prstGeom prst="rect">
              <a:avLst/>
            </a:prstGeom>
            <a:noFill/>
          </p:spPr>
        </p:pic>
      </p:grpSp>
      <p:grpSp>
        <p:nvGrpSpPr>
          <p:cNvPr id="5" name="그룹 51"/>
          <p:cNvGrpSpPr/>
          <p:nvPr/>
        </p:nvGrpSpPr>
        <p:grpSpPr>
          <a:xfrm rot="2283798" flipV="1">
            <a:off x="3993902" y="4006158"/>
            <a:ext cx="848586" cy="234862"/>
            <a:chOff x="988139" y="4488687"/>
            <a:chExt cx="1333478" cy="369065"/>
          </a:xfrm>
        </p:grpSpPr>
        <p:pic>
          <p:nvPicPr>
            <p:cNvPr id="54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88139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5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1567" y="4488687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6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35530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7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08958" y="4500562"/>
              <a:ext cx="238782" cy="357190"/>
            </a:xfrm>
            <a:prstGeom prst="rect">
              <a:avLst/>
            </a:prstGeom>
            <a:noFill/>
          </p:spPr>
        </p:pic>
        <p:pic>
          <p:nvPicPr>
            <p:cNvPr id="58" name="Picture 6" descr="arrow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2835" y="4500562"/>
              <a:ext cx="238782" cy="357190"/>
            </a:xfrm>
            <a:prstGeom prst="rect">
              <a:avLst/>
            </a:prstGeom>
            <a:noFill/>
          </p:spPr>
        </p:pic>
      </p:grpSp>
      <p:cxnSp>
        <p:nvCxnSpPr>
          <p:cNvPr id="61" name="직선 화살표 연결선 60"/>
          <p:cNvCxnSpPr/>
          <p:nvPr/>
        </p:nvCxnSpPr>
        <p:spPr>
          <a:xfrm rot="5400000" flipH="1" flipV="1">
            <a:off x="4646065" y="2958574"/>
            <a:ext cx="857256" cy="714380"/>
          </a:xfrm>
          <a:prstGeom prst="straightConnector1">
            <a:avLst/>
          </a:prstGeom>
          <a:ln w="34925">
            <a:solidFill>
              <a:schemeClr val="accent3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/>
          <p:cNvSpPr/>
          <p:nvPr/>
        </p:nvSpPr>
        <p:spPr>
          <a:xfrm>
            <a:off x="4643446" y="4530210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반작용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4884374" y="4173020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작용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714356" y="1857356"/>
            <a:ext cx="56436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로켓과 풍선의 비행 원리는 동일하다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로켓은 엔진에 의해 힘이 밑으로 가해지면 반대의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추진력이 생기는 것이다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풍선도 마찬가지로 풍선의 공기가 밑으로 빠지면서</a:t>
            </a:r>
            <a:r>
              <a:rPr lang="en-US" altLang="ko-KR" sz="1200" dirty="0" smtClean="0">
                <a:solidFill>
                  <a:prstClr val="black"/>
                </a:solidFill>
              </a:rPr>
              <a:t> (</a:t>
            </a:r>
            <a:r>
              <a:rPr lang="ko-KR" altLang="en-US" sz="1200" dirty="0" smtClean="0">
                <a:solidFill>
                  <a:prstClr val="black"/>
                </a:solidFill>
              </a:rPr>
              <a:t>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 이에 반대하는 힘</a:t>
            </a: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</a:rPr>
              <a:t>반작용</a:t>
            </a:r>
            <a:r>
              <a:rPr lang="en-US" altLang="ko-KR" sz="1200" dirty="0" smtClean="0">
                <a:solidFill>
                  <a:prstClr val="black"/>
                </a:solidFill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</a:rPr>
              <a:t>에 의해 날아간다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9" name="모서리가 둥근 직사각형 68"/>
          <p:cNvSpPr/>
          <p:nvPr/>
        </p:nvSpPr>
        <p:spPr>
          <a:xfrm>
            <a:off x="285728" y="4929190"/>
            <a:ext cx="6215106" cy="3429024"/>
          </a:xfrm>
          <a:prstGeom prst="roundRect">
            <a:avLst>
              <a:gd name="adj" fmla="val 0"/>
            </a:avLst>
          </a:prstGeom>
          <a:solidFill>
            <a:srgbClr val="F7F7F7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mtClean="0"/>
              <a:t>(1642-1727)</a:t>
            </a:r>
            <a:endParaRPr lang="ko-KR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1785926" y="5130233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뉴턴</a:t>
            </a:r>
            <a:r>
              <a:rPr lang="en-US" altLang="ko-KR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 (</a:t>
            </a:r>
            <a:r>
              <a:rPr lang="en-US" altLang="ko-KR" sz="1600" b="1" i="1" dirty="0" err="1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Issac</a:t>
            </a:r>
            <a:r>
              <a:rPr lang="en-US" altLang="ko-KR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 Newton, </a:t>
            </a:r>
            <a:r>
              <a:rPr lang="ko-KR" altLang="en-US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영국</a:t>
            </a:r>
            <a:r>
              <a:rPr lang="en-US" altLang="ko-KR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, 1642-1727)</a:t>
            </a:r>
          </a:p>
          <a:p>
            <a:pPr marL="342900" indent="-342900"/>
            <a:r>
              <a:rPr lang="en-US" altLang="ko-KR" sz="1600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“</a:t>
            </a:r>
            <a:r>
              <a:rPr lang="ko-KR" altLang="en-US" sz="1600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세상의 운동을 이해시켜 주는 뉴턴의 세가지 법칙</a:t>
            </a:r>
            <a:r>
              <a:rPr lang="en-US" altLang="ko-KR" sz="1600" b="1" i="1" dirty="0" smtClean="0">
                <a:ln w="3175">
                  <a:noFill/>
                </a:ln>
                <a:solidFill>
                  <a:srgbClr val="FF0000"/>
                </a:solidFill>
                <a:effectLst/>
                <a:latin typeface="휴먼편지체" pitchFamily="18" charset="-127"/>
                <a:ea typeface="휴먼편지체" pitchFamily="18" charset="-127"/>
              </a:rPr>
              <a:t>”</a:t>
            </a:r>
          </a:p>
        </p:txBody>
      </p:sp>
      <p:sp>
        <p:nvSpPr>
          <p:cNvPr id="72" name="직사각형 71"/>
          <p:cNvSpPr/>
          <p:nvPr/>
        </p:nvSpPr>
        <p:spPr>
          <a:xfrm>
            <a:off x="1785926" y="5715008"/>
            <a:ext cx="45005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인류 최고의 과학자 중 한명으로 꼽히는 아이작 뉴턴은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나무에서 사과가 떨어지는 것을 보고 중력을 발견한 일화로 유명하다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그는 땅에 떨어지는 사과와 지구 둘레를 도는 행성인 달이 같은 운동을 하고 있다는 것을 밝히며 중력 법칙을 만들어 냈다</a:t>
            </a:r>
            <a:r>
              <a:rPr lang="en-US" altLang="ko-KR" sz="1200" dirty="0" smtClean="0"/>
              <a:t>.</a:t>
            </a:r>
          </a:p>
          <a:p>
            <a:r>
              <a:rPr lang="ko-KR" altLang="en-US" sz="1200" dirty="0" smtClean="0"/>
              <a:t>그의 대표적인 업적 뉴턴의 </a:t>
            </a:r>
            <a:r>
              <a:rPr lang="en-US" altLang="ko-KR" sz="1200" dirty="0" smtClean="0"/>
              <a:t>3</a:t>
            </a:r>
            <a:r>
              <a:rPr lang="ko-KR" altLang="en-US" sz="1200" dirty="0" smtClean="0"/>
              <a:t>가지 운동 법칙에 대해 소개 한다</a:t>
            </a:r>
            <a:r>
              <a:rPr lang="en-US" altLang="ko-KR" sz="1200" dirty="0" smtClean="0"/>
              <a:t>.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604" y="5072067"/>
            <a:ext cx="128965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" name="TextBox 73"/>
          <p:cNvSpPr txBox="1"/>
          <p:nvPr/>
        </p:nvSpPr>
        <p:spPr>
          <a:xfrm>
            <a:off x="357166" y="6858016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1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 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관성의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운동하는 물체에 힘이 작용하지 않으면 물체는 운동 상태를 그대로 유지하려는 성질</a:t>
            </a:r>
            <a:endParaRPr lang="en-US" altLang="ko-KR" sz="1200" dirty="0" smtClean="0">
              <a:ln w="3175">
                <a:noFill/>
              </a:ln>
              <a:effectLst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버스가 갑자기 출발할때 우리 몸은 갑자기 뒤로 쏠리는것</a:t>
            </a:r>
            <a:r>
              <a:rPr lang="en-US" altLang="ko-KR" sz="1200" dirty="0" smtClean="0">
                <a:ln w="3175">
                  <a:noFill/>
                </a:ln>
              </a:rPr>
              <a:t>.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9041" y="7554227"/>
            <a:ext cx="5846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  제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2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법칙 </a:t>
            </a:r>
            <a:r>
              <a:rPr lang="en-US" altLang="ko-KR" sz="1200" b="1" dirty="0" smtClean="0">
                <a:ln w="3175">
                  <a:noFill/>
                </a:ln>
                <a:sym typeface="Wingdings"/>
              </a:rPr>
              <a:t>:</a:t>
            </a:r>
            <a:r>
              <a:rPr lang="ko-KR" altLang="en-US" sz="1200" b="1" dirty="0" smtClean="0">
                <a:ln w="3175">
                  <a:noFill/>
                </a:ln>
                <a:sym typeface="Wingdings"/>
              </a:rPr>
              <a:t> 힘과 가속도의 법칙</a:t>
            </a:r>
            <a:endParaRPr lang="en-US" altLang="ko-KR" sz="1200" b="1" dirty="0" smtClean="0">
              <a:ln w="3175">
                <a:noFill/>
              </a:ln>
              <a:sym typeface="Wingdings"/>
            </a:endParaRP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  <a:effectLst/>
              </a:rPr>
              <a:t>물체의 가속도는 그 물체에 작용하는 힘의 크기에 비례하고 물체의 질량에 반비례한다</a:t>
            </a:r>
            <a:r>
              <a:rPr lang="en-US" altLang="ko-KR" sz="1200" dirty="0" smtClean="0">
                <a:ln w="3175">
                  <a:noFill/>
                </a:ln>
                <a:effectLst/>
              </a:rPr>
              <a:t>.</a:t>
            </a:r>
          </a:p>
          <a:p>
            <a:pPr marL="342900" indent="-342900"/>
            <a:r>
              <a:rPr lang="ko-KR" altLang="en-US" sz="1200" dirty="0" smtClean="0">
                <a:ln w="3175">
                  <a:noFill/>
                </a:ln>
              </a:rPr>
              <a:t>예</a:t>
            </a:r>
            <a:r>
              <a:rPr lang="en-US" altLang="ko-KR" sz="1200" dirty="0" smtClean="0">
                <a:ln w="3175">
                  <a:noFill/>
                </a:ln>
              </a:rPr>
              <a:t>) </a:t>
            </a:r>
            <a:r>
              <a:rPr lang="ko-KR" altLang="en-US" sz="1200" dirty="0" smtClean="0">
                <a:ln w="3175">
                  <a:noFill/>
                </a:ln>
              </a:rPr>
              <a:t>같은 힘으로</a:t>
            </a:r>
            <a:r>
              <a:rPr lang="en-US" altLang="ko-KR" sz="1200" dirty="0" smtClean="0">
                <a:ln w="3175">
                  <a:noFill/>
                </a:ln>
              </a:rPr>
              <a:t> </a:t>
            </a:r>
            <a:r>
              <a:rPr lang="ko-KR" altLang="en-US" sz="1200" dirty="0" smtClean="0">
                <a:ln w="3175">
                  <a:noFill/>
                </a:ln>
              </a:rPr>
              <a:t>볼링공과 탁구공을 밀면 탁구공이 쉽게 움직이고 쉽게 멈춘다</a:t>
            </a:r>
            <a:r>
              <a:rPr lang="en-US" altLang="ko-KR" sz="1200" dirty="0" smtClean="0">
                <a:ln w="3175">
                  <a:noFill/>
                </a:ln>
              </a:rPr>
              <a:t>. </a:t>
            </a:r>
            <a:endParaRPr lang="en-US" altLang="ko-KR" sz="1200" dirty="0" smtClean="0">
              <a:ln w="3175">
                <a:noFill/>
              </a:ln>
              <a:effectLst/>
            </a:endParaRPr>
          </a:p>
        </p:txBody>
      </p:sp>
      <p:sp>
        <p:nvSpPr>
          <p:cNvPr id="43" name="제목 4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609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모터 회전 바람을 이용해 움직이는 풍력 자동차를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1785918"/>
            <a:ext cx="5572164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</a:t>
            </a:r>
            <a:r>
              <a:rPr lang="ko-KR" altLang="en-US" sz="1200" b="1" dirty="0">
                <a:solidFill>
                  <a:srgbClr val="0070C0"/>
                </a:solidFill>
              </a:rPr>
              <a:t>품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</a:t>
            </a:r>
            <a:r>
              <a:rPr lang="ko-KR" altLang="en-US" sz="1200" b="1" dirty="0" smtClean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모터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,  </a:t>
            </a:r>
            <a:r>
              <a:rPr lang="ko-KR" altLang="en-US" sz="1200" dirty="0"/>
              <a:t>연장 케이블 </a:t>
            </a:r>
            <a:r>
              <a:rPr lang="en-US" altLang="ko-KR" sz="1200" dirty="0"/>
              <a:t>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</a:t>
            </a:r>
            <a:r>
              <a:rPr lang="en-US" altLang="ko-KR" sz="1200" dirty="0"/>
              <a:t>,  22cm ⅹ1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(5Ø) : 10cm ⅹ1</a:t>
            </a:r>
            <a:r>
              <a:rPr lang="ko-KR" altLang="en-US" sz="1200" dirty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15cm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1.5Cm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8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(4Ø) : 22cm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11cm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10cm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 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grpSp>
        <p:nvGrpSpPr>
          <p:cNvPr id="6" name="그룹 25"/>
          <p:cNvGrpSpPr/>
          <p:nvPr/>
        </p:nvGrpSpPr>
        <p:grpSpPr>
          <a:xfrm>
            <a:off x="734637" y="5242302"/>
            <a:ext cx="5790707" cy="1839765"/>
            <a:chOff x="523554" y="5756571"/>
            <a:chExt cx="4177270" cy="1327160"/>
          </a:xfrm>
        </p:grpSpPr>
        <p:sp>
          <p:nvSpPr>
            <p:cNvPr id="8" name="직사각형 7"/>
            <p:cNvSpPr/>
            <p:nvPr/>
          </p:nvSpPr>
          <p:spPr>
            <a:xfrm>
              <a:off x="523554" y="5767860"/>
              <a:ext cx="1571636" cy="1998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smtClean="0">
                  <a:sym typeface="Wingdings 2"/>
                </a:rPr>
                <a:t></a:t>
              </a:r>
              <a:r>
                <a:rPr lang="ko-KR" altLang="en-US" sz="1200" smtClean="0">
                  <a:sym typeface="Wingdings 2"/>
                </a:rPr>
                <a:t>폼보드를 확인한다</a:t>
              </a:r>
              <a:r>
                <a:rPr lang="en-US" altLang="ko-KR" sz="1200" smtClean="0">
                  <a:sym typeface="Wingdings 2"/>
                </a:rPr>
                <a:t>.</a:t>
              </a:r>
              <a:r>
                <a:rPr lang="ko-KR" altLang="en-US" sz="1200" smtClean="0">
                  <a:sym typeface="Wingdings 2"/>
                </a:rPr>
                <a:t> </a:t>
              </a:r>
              <a:endParaRPr lang="ko-KR" altLang="en-US" sz="120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166628" y="5756571"/>
              <a:ext cx="2256030" cy="1998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smtClean="0">
                  <a:sym typeface="Wingdings 2"/>
                </a:rPr>
                <a:t>A,B, C,D,E,F</a:t>
              </a:r>
              <a:r>
                <a:rPr lang="ko-KR" altLang="en-US" sz="1200" smtClean="0">
                  <a:sym typeface="Wingdings 2"/>
                </a:rPr>
                <a:t>와 같이 떼어낸다</a:t>
              </a:r>
              <a:r>
                <a:rPr lang="en-US" altLang="ko-KR" sz="1200" smtClean="0">
                  <a:sym typeface="Wingdings 2"/>
                </a:rPr>
                <a:t>.</a:t>
              </a:r>
              <a:endParaRPr lang="ko-KR" altLang="en-US" sz="1200"/>
            </a:p>
          </p:txBody>
        </p:sp>
        <p:pic>
          <p:nvPicPr>
            <p:cNvPr id="11" name="Picture 15"/>
            <p:cNvPicPr>
              <a:picLocks noChangeAspect="1" noChangeArrowheads="1"/>
            </p:cNvPicPr>
            <p:nvPr/>
          </p:nvPicPr>
          <p:blipFill>
            <a:blip r:embed="rId2">
              <a:lum bright="20000"/>
            </a:blip>
            <a:srcRect l="5081" r="21209"/>
            <a:stretch>
              <a:fillRect/>
            </a:stretch>
          </p:blipFill>
          <p:spPr bwMode="auto">
            <a:xfrm rot="16200000">
              <a:off x="2843436" y="5226342"/>
              <a:ext cx="1071570" cy="2643207"/>
            </a:xfrm>
            <a:prstGeom prst="roundRect">
              <a:avLst>
                <a:gd name="adj" fmla="val 9489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3" cstate="print">
              <a:lum bright="20000"/>
            </a:blip>
            <a:srcRect/>
            <a:stretch>
              <a:fillRect/>
            </a:stretch>
          </p:blipFill>
          <p:spPr bwMode="auto">
            <a:xfrm rot="16200000">
              <a:off x="721355" y="5957235"/>
              <a:ext cx="1071570" cy="1181418"/>
            </a:xfrm>
            <a:prstGeom prst="roundRect">
              <a:avLst>
                <a:gd name="adj" fmla="val 9591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" name="그룹 12"/>
            <p:cNvGrpSpPr/>
            <p:nvPr/>
          </p:nvGrpSpPr>
          <p:grpSpPr>
            <a:xfrm>
              <a:off x="2406006" y="6030082"/>
              <a:ext cx="2108568" cy="137094"/>
              <a:chOff x="2053348" y="3033279"/>
              <a:chExt cx="2108568" cy="137094"/>
            </a:xfrm>
          </p:grpSpPr>
          <p:sp>
            <p:nvSpPr>
              <p:cNvPr id="20" name="TextBox 37"/>
              <p:cNvSpPr txBox="1"/>
              <p:nvPr/>
            </p:nvSpPr>
            <p:spPr>
              <a:xfrm>
                <a:off x="2053348" y="3033279"/>
                <a:ext cx="78633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A</a:t>
                </a:r>
                <a:endParaRPr lang="ko-KR" altLang="en-US" sz="1200" b="1"/>
              </a:p>
            </p:txBody>
          </p:sp>
          <p:sp>
            <p:nvSpPr>
              <p:cNvPr id="21" name="TextBox 38"/>
              <p:cNvSpPr txBox="1"/>
              <p:nvPr/>
            </p:nvSpPr>
            <p:spPr>
              <a:xfrm>
                <a:off x="2475277" y="3033279"/>
                <a:ext cx="213928" cy="133214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dirty="0" smtClean="0"/>
                  <a:t>B(1)</a:t>
                </a:r>
                <a:endParaRPr lang="ko-KR" altLang="en-US" sz="1200" b="1" dirty="0"/>
              </a:p>
            </p:txBody>
          </p:sp>
          <p:sp>
            <p:nvSpPr>
              <p:cNvPr id="22" name="TextBox 39"/>
              <p:cNvSpPr txBox="1"/>
              <p:nvPr/>
            </p:nvSpPr>
            <p:spPr>
              <a:xfrm>
                <a:off x="2918618" y="3033279"/>
                <a:ext cx="70539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C</a:t>
                </a:r>
                <a:endParaRPr lang="ko-KR" altLang="en-US" sz="1200" b="1"/>
              </a:p>
            </p:txBody>
          </p:sp>
          <p:sp>
            <p:nvSpPr>
              <p:cNvPr id="23" name="TextBox 40"/>
              <p:cNvSpPr txBox="1"/>
              <p:nvPr/>
            </p:nvSpPr>
            <p:spPr>
              <a:xfrm>
                <a:off x="3166284" y="3037160"/>
                <a:ext cx="83258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D</a:t>
                </a:r>
                <a:endParaRPr lang="ko-KR" altLang="en-US" sz="1200" b="1"/>
              </a:p>
            </p:txBody>
          </p:sp>
          <p:sp>
            <p:nvSpPr>
              <p:cNvPr id="24" name="TextBox 41"/>
              <p:cNvSpPr txBox="1"/>
              <p:nvPr/>
            </p:nvSpPr>
            <p:spPr>
              <a:xfrm>
                <a:off x="3610649" y="3033279"/>
                <a:ext cx="60131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E</a:t>
                </a:r>
                <a:endParaRPr lang="ko-KR" altLang="en-US" sz="1200" b="1"/>
              </a:p>
            </p:txBody>
          </p:sp>
          <p:sp>
            <p:nvSpPr>
              <p:cNvPr id="25" name="TextBox 42"/>
              <p:cNvSpPr txBox="1"/>
              <p:nvPr/>
            </p:nvSpPr>
            <p:spPr>
              <a:xfrm>
                <a:off x="4104098" y="3033279"/>
                <a:ext cx="57818" cy="13321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200" b="1" smtClean="0"/>
                  <a:t>F</a:t>
                </a:r>
                <a:endParaRPr lang="ko-KR" altLang="en-US" sz="1200" b="1"/>
              </a:p>
            </p:txBody>
          </p:sp>
        </p:grpSp>
      </p:grpSp>
      <p:sp>
        <p:nvSpPr>
          <p:cNvPr id="29" name="직사각형 28"/>
          <p:cNvSpPr/>
          <p:nvPr/>
        </p:nvSpPr>
        <p:spPr>
          <a:xfrm>
            <a:off x="764704" y="7266921"/>
            <a:ext cx="304828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 B(1)</a:t>
            </a:r>
            <a:r>
              <a:rPr lang="ko-KR" altLang="en-US" sz="1200" spc="-150" dirty="0" smtClean="0">
                <a:sym typeface="Wingdings 2"/>
              </a:rPr>
              <a:t>에 모터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연장선</a:t>
            </a:r>
            <a:r>
              <a:rPr lang="en-US" altLang="ko-KR" sz="1200" spc="-150" dirty="0" smtClean="0">
                <a:sym typeface="Wingdings 2"/>
              </a:rPr>
              <a:t>, </a:t>
            </a:r>
            <a:r>
              <a:rPr lang="ko-KR" altLang="en-US" sz="1200" spc="-150" dirty="0" smtClean="0">
                <a:sym typeface="Wingdings 2"/>
              </a:rPr>
              <a:t>메인보드를 연결한다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36" name="제목 3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풍력자동차 조립</a:t>
            </a:r>
            <a:endParaRPr lang="ko-KR" altLang="en-US" sz="3600" dirty="0"/>
          </a:p>
        </p:txBody>
      </p:sp>
      <p:sp>
        <p:nvSpPr>
          <p:cNvPr id="26" name="TextBox 38"/>
          <p:cNvSpPr txBox="1"/>
          <p:nvPr/>
        </p:nvSpPr>
        <p:spPr>
          <a:xfrm>
            <a:off x="3918262" y="6459037"/>
            <a:ext cx="296556" cy="184666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/>
              <a:t>B(2)</a:t>
            </a:r>
            <a:endParaRPr lang="ko-KR" altLang="en-US" sz="1200" b="1" dirty="0"/>
          </a:p>
        </p:txBody>
      </p:sp>
      <p:grpSp>
        <p:nvGrpSpPr>
          <p:cNvPr id="45" name="그룹 44"/>
          <p:cNvGrpSpPr/>
          <p:nvPr/>
        </p:nvGrpSpPr>
        <p:grpSpPr>
          <a:xfrm>
            <a:off x="1044455" y="7215206"/>
            <a:ext cx="5242073" cy="1462091"/>
            <a:chOff x="1071538" y="4297409"/>
            <a:chExt cx="7643866" cy="2131987"/>
          </a:xfrm>
        </p:grpSpPr>
        <p:sp>
          <p:nvSpPr>
            <p:cNvPr id="28" name="직사각형 27"/>
            <p:cNvSpPr/>
            <p:nvPr/>
          </p:nvSpPr>
          <p:spPr>
            <a:xfrm>
              <a:off x="2438752" y="4714884"/>
              <a:ext cx="1276520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날개</a:t>
              </a:r>
              <a:r>
                <a:rPr lang="en-US" altLang="ko-KR" sz="1500" b="1" dirty="0" smtClean="0">
                  <a:solidFill>
                    <a:schemeClr val="bg1"/>
                  </a:solidFill>
                  <a:sym typeface="Wingdings 2"/>
                </a:rPr>
                <a:t>(A)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t="17361" b="4616"/>
            <a:stretch>
              <a:fillRect/>
            </a:stretch>
          </p:blipFill>
          <p:spPr bwMode="auto">
            <a:xfrm>
              <a:off x="5072066" y="4297409"/>
              <a:ext cx="3643338" cy="2131987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8" name="꺾인 연결선 37"/>
            <p:cNvCxnSpPr>
              <a:endCxn id="39" idx="3"/>
            </p:cNvCxnSpPr>
            <p:nvPr/>
          </p:nvCxnSpPr>
          <p:spPr>
            <a:xfrm rot="10800000">
              <a:off x="3715271" y="6036333"/>
              <a:ext cx="3610348" cy="26444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직사각형 38"/>
            <p:cNvSpPr/>
            <p:nvPr/>
          </p:nvSpPr>
          <p:spPr>
            <a:xfrm>
              <a:off x="2610709" y="5800715"/>
              <a:ext cx="1104563" cy="471232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연장선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꺾인 연결선 39"/>
            <p:cNvCxnSpPr>
              <a:endCxn id="41" idx="3"/>
            </p:cNvCxnSpPr>
            <p:nvPr/>
          </p:nvCxnSpPr>
          <p:spPr>
            <a:xfrm rot="10800000" flipV="1">
              <a:off x="3715271" y="5396411"/>
              <a:ext cx="4142877" cy="9274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직사각형 40"/>
            <p:cNvSpPr/>
            <p:nvPr/>
          </p:nvSpPr>
          <p:spPr>
            <a:xfrm>
              <a:off x="1071538" y="5253537"/>
              <a:ext cx="2643733" cy="471232"/>
            </a:xfrm>
            <a:prstGeom prst="rect">
              <a:avLst/>
            </a:prstGeom>
            <a:solidFill>
              <a:srgbClr val="388BD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500" b="1" dirty="0" smtClean="0">
                  <a:solidFill>
                    <a:schemeClr val="bg1"/>
                  </a:solidFill>
                </a:rPr>
                <a:t>모터위치</a:t>
              </a:r>
              <a:r>
                <a:rPr lang="en-US" altLang="ko-KR" sz="1500" b="1" dirty="0" smtClean="0">
                  <a:solidFill>
                    <a:schemeClr val="bg1"/>
                  </a:solidFill>
                </a:rPr>
                <a:t>:</a:t>
              </a:r>
              <a:r>
                <a:rPr lang="ko-KR" altLang="en-US" sz="1500" b="1" dirty="0" smtClean="0">
                  <a:solidFill>
                    <a:schemeClr val="bg1"/>
                  </a:solidFill>
                </a:rPr>
                <a:t>왼쪽아래</a:t>
              </a:r>
              <a:endParaRPr lang="ko-KR" altLang="en-US" sz="15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2" name="꺾인 연결선 41"/>
            <p:cNvCxnSpPr>
              <a:endCxn id="28" idx="3"/>
            </p:cNvCxnSpPr>
            <p:nvPr/>
          </p:nvCxnSpPr>
          <p:spPr>
            <a:xfrm rot="10800000">
              <a:off x="3715271" y="4950500"/>
              <a:ext cx="2324464" cy="121574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타원 42"/>
            <p:cNvSpPr/>
            <p:nvPr/>
          </p:nvSpPr>
          <p:spPr>
            <a:xfrm>
              <a:off x="7786710" y="5143512"/>
              <a:ext cx="571504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  <p:sp>
          <p:nvSpPr>
            <p:cNvPr id="44" name="타원 43"/>
            <p:cNvSpPr/>
            <p:nvPr/>
          </p:nvSpPr>
          <p:spPr>
            <a:xfrm>
              <a:off x="7643834" y="4429132"/>
              <a:ext cx="347666" cy="386327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/>
            </a:p>
          </p:txBody>
        </p:sp>
      </p:grpSp>
    </p:spTree>
    <p:extLst>
      <p:ext uri="{BB962C8B-B14F-4D97-AF65-F5344CB8AC3E}">
        <p14:creationId xmlns:p14="http://schemas.microsoft.com/office/powerpoint/2010/main" xmlns="" val="9105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571480" y="3214678"/>
            <a:ext cx="1928826" cy="33699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A</a:t>
            </a:r>
            <a:r>
              <a:rPr lang="ko-KR" altLang="en-US" sz="1200" spc="-150" dirty="0" smtClean="0">
                <a:sym typeface="Wingdings 2"/>
              </a:rPr>
              <a:t>에 </a:t>
            </a:r>
            <a:r>
              <a:rPr lang="en-US" altLang="ko-KR" sz="1200" spc="-150" dirty="0" smtClean="0">
                <a:sym typeface="Wingdings 2"/>
              </a:rPr>
              <a:t>F</a:t>
            </a:r>
            <a:r>
              <a:rPr lang="ko-KR" altLang="en-US" sz="1200" spc="-150" dirty="0" smtClean="0">
                <a:sym typeface="Wingdings 2"/>
              </a:rPr>
              <a:t>를 중앙에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/>
          </a:p>
        </p:txBody>
      </p:sp>
      <p:sp>
        <p:nvSpPr>
          <p:cNvPr id="13" name="직사각형 12"/>
          <p:cNvSpPr/>
          <p:nvPr/>
        </p:nvSpPr>
        <p:spPr>
          <a:xfrm>
            <a:off x="3703561" y="1285852"/>
            <a:ext cx="222576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 B(2)</a:t>
            </a:r>
            <a:r>
              <a:rPr lang="ko-KR" altLang="en-US" sz="1200" dirty="0" smtClean="0">
                <a:sym typeface="Wingdings 2"/>
              </a:rPr>
              <a:t>에 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642918" y="1336199"/>
            <a:ext cx="2216820" cy="276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B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C </a:t>
            </a:r>
            <a:r>
              <a:rPr lang="ko-KR" altLang="en-US" sz="1200" dirty="0" smtClean="0">
                <a:sym typeface="Wingdings 2"/>
              </a:rPr>
              <a:t>지지대를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/>
          </a:p>
        </p:txBody>
      </p:sp>
      <p:sp>
        <p:nvSpPr>
          <p:cNvPr id="31" name="직사각형 30"/>
          <p:cNvSpPr/>
          <p:nvPr/>
        </p:nvSpPr>
        <p:spPr>
          <a:xfrm>
            <a:off x="3286124" y="3223431"/>
            <a:ext cx="271893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 5</a:t>
            </a:r>
            <a:r>
              <a:rPr lang="en-US" altLang="ko-KR" sz="1200" dirty="0" smtClean="0"/>
              <a:t>Ø</a:t>
            </a:r>
            <a:r>
              <a:rPr lang="ko-KR" altLang="en-US" sz="1200" dirty="0" smtClean="0"/>
              <a:t>빨대로</a:t>
            </a:r>
            <a:r>
              <a:rPr lang="en-US" altLang="ko-KR" sz="1200" dirty="0" smtClean="0"/>
              <a:t> </a:t>
            </a:r>
            <a:r>
              <a:rPr lang="ko-KR" altLang="en-US" sz="1200" dirty="0" smtClean="0"/>
              <a:t>중앙지지대를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8" name="직사각형 37"/>
          <p:cNvSpPr/>
          <p:nvPr/>
        </p:nvSpPr>
        <p:spPr>
          <a:xfrm>
            <a:off x="692696" y="4786314"/>
            <a:ext cx="286491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</a:t>
            </a:r>
            <a:r>
              <a:rPr lang="en-US" altLang="ko-KR" sz="1200" spc="-150" dirty="0" smtClean="0">
                <a:sym typeface="Wingdings 2"/>
              </a:rPr>
              <a:t>D</a:t>
            </a:r>
            <a:r>
              <a:rPr lang="ko-KR" altLang="en-US" sz="1200" spc="-150" dirty="0" smtClean="0">
                <a:sym typeface="Wingdings 2"/>
              </a:rPr>
              <a:t>와</a:t>
            </a:r>
            <a:r>
              <a:rPr lang="en-US" altLang="ko-KR" sz="1200" spc="-150" dirty="0" smtClean="0">
                <a:sym typeface="Wingdings 2"/>
              </a:rPr>
              <a:t>E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4</a:t>
            </a:r>
            <a:r>
              <a:rPr lang="en-US" altLang="ko-KR" sz="1200" spc="-150" dirty="0" smtClean="0"/>
              <a:t>Ø(</a:t>
            </a:r>
            <a:r>
              <a:rPr lang="en-US" altLang="ko-KR" sz="1200" spc="-150" dirty="0" smtClean="0">
                <a:sym typeface="Wingdings 2"/>
              </a:rPr>
              <a:t>1.5cm)</a:t>
            </a:r>
            <a:r>
              <a:rPr lang="ko-KR" altLang="en-US" sz="1200" spc="-150" dirty="0" smtClean="0">
                <a:sym typeface="Wingdings 2"/>
              </a:rPr>
              <a:t>빨대로 고정한다</a:t>
            </a:r>
            <a:r>
              <a:rPr lang="en-US" altLang="ko-KR" sz="1200" spc="-150" dirty="0" smtClean="0">
                <a:sym typeface="Wingdings 2"/>
              </a:rPr>
              <a:t>.</a:t>
            </a:r>
            <a:endParaRPr lang="ko-KR" altLang="en-US" sz="1200" spc="-150" dirty="0" smtClean="0"/>
          </a:p>
        </p:txBody>
      </p:sp>
      <p:sp>
        <p:nvSpPr>
          <p:cNvPr id="39" name="직사각형 38"/>
          <p:cNvSpPr/>
          <p:nvPr/>
        </p:nvSpPr>
        <p:spPr>
          <a:xfrm>
            <a:off x="3543704" y="4786315"/>
            <a:ext cx="2885692" cy="293627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pc="-150" dirty="0" smtClean="0">
                <a:sym typeface="Wingdings 2"/>
              </a:rPr>
              <a:t> 4</a:t>
            </a:r>
            <a:r>
              <a:rPr lang="en-US" altLang="ko-KR" sz="1200" spc="-150" dirty="0" smtClean="0"/>
              <a:t>Ø(11cm)</a:t>
            </a:r>
            <a:r>
              <a:rPr lang="ko-KR" altLang="en-US" sz="1200" spc="-150" dirty="0" smtClean="0"/>
              <a:t>빨대로 </a:t>
            </a:r>
            <a:r>
              <a:rPr lang="en-US" altLang="ko-KR" sz="1200" spc="-150" dirty="0" smtClean="0">
                <a:sym typeface="Wingdings 2"/>
              </a:rPr>
              <a:t></a:t>
            </a:r>
            <a:r>
              <a:rPr lang="ko-KR" altLang="en-US" sz="1200" spc="-150" dirty="0" smtClean="0">
                <a:sym typeface="Wingdings 2"/>
              </a:rPr>
              <a:t>을 관통해 바퀴를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/>
              <a:t> </a:t>
            </a:r>
            <a:endParaRPr lang="ko-KR" altLang="en-US" sz="1200" spc="-150" dirty="0"/>
          </a:p>
        </p:txBody>
      </p:sp>
      <p:sp>
        <p:nvSpPr>
          <p:cNvPr id="47" name="직사각형 46"/>
          <p:cNvSpPr/>
          <p:nvPr/>
        </p:nvSpPr>
        <p:spPr>
          <a:xfrm>
            <a:off x="571480" y="6786578"/>
            <a:ext cx="356426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~"/>
            </a:pPr>
            <a:r>
              <a:rPr lang="en-US" altLang="ko-KR" sz="1100" b="1" dirty="0" smtClean="0">
                <a:sym typeface="Wingdings"/>
              </a:rPr>
              <a:t></a:t>
            </a:r>
            <a:r>
              <a:rPr lang="ko-KR" altLang="en-US" sz="1100" b="1" dirty="0" smtClean="0">
                <a:sym typeface="Wingdings"/>
              </a:rPr>
              <a:t>번에서 </a:t>
            </a:r>
            <a:r>
              <a:rPr lang="ko-KR" altLang="en-US" sz="1100" b="1" dirty="0" smtClean="0">
                <a:sym typeface="Wingdings 2"/>
              </a:rPr>
              <a:t>준비한 모터와 메인보드를 양쪽에 꽂는다</a:t>
            </a:r>
            <a:r>
              <a:rPr lang="en-US" altLang="ko-KR" sz="1100" b="1" dirty="0" smtClean="0">
                <a:sym typeface="Wingdings 2"/>
              </a:rPr>
              <a:t>.</a:t>
            </a:r>
            <a:endParaRPr lang="ko-KR" altLang="en-US" sz="1100" b="1" dirty="0"/>
          </a:p>
        </p:txBody>
      </p:sp>
      <p:sp>
        <p:nvSpPr>
          <p:cNvPr id="46" name="제목 4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grpSp>
        <p:nvGrpSpPr>
          <p:cNvPr id="65" name="그룹 64"/>
          <p:cNvGrpSpPr/>
          <p:nvPr/>
        </p:nvGrpSpPr>
        <p:grpSpPr>
          <a:xfrm>
            <a:off x="642909" y="1714480"/>
            <a:ext cx="2928967" cy="1314872"/>
            <a:chOff x="357157" y="1857364"/>
            <a:chExt cx="4455726" cy="2000264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86050" y="2143116"/>
              <a:ext cx="2026833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2676" r="7107"/>
            <a:stretch>
              <a:fillRect/>
            </a:stretch>
          </p:blipFill>
          <p:spPr bwMode="auto">
            <a:xfrm>
              <a:off x="357157" y="1857364"/>
              <a:ext cx="2623647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1" name="위쪽 화살표 60"/>
            <p:cNvSpPr/>
            <p:nvPr/>
          </p:nvSpPr>
          <p:spPr>
            <a:xfrm rot="7633622" flipH="1">
              <a:off x="1311441" y="278997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2" name="위쪽 화살표 61"/>
            <p:cNvSpPr/>
            <p:nvPr/>
          </p:nvSpPr>
          <p:spPr>
            <a:xfrm rot="7633622" flipH="1">
              <a:off x="1248779" y="2067595"/>
              <a:ext cx="281221" cy="225833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3" name="위쪽 화살표 62"/>
            <p:cNvSpPr/>
            <p:nvPr/>
          </p:nvSpPr>
          <p:spPr>
            <a:xfrm rot="7633622" flipH="1">
              <a:off x="3668896" y="2218474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4" name="위쪽 화살표 63"/>
            <p:cNvSpPr/>
            <p:nvPr/>
          </p:nvSpPr>
          <p:spPr>
            <a:xfrm rot="7633622" flipH="1">
              <a:off x="3740334" y="3147169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3786191" y="1643042"/>
            <a:ext cx="2729256" cy="1428760"/>
            <a:chOff x="4929190" y="1785926"/>
            <a:chExt cx="4002884" cy="2095502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29190" y="1928802"/>
              <a:ext cx="4002884" cy="1952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7" name="위쪽 화살표 66"/>
            <p:cNvSpPr/>
            <p:nvPr/>
          </p:nvSpPr>
          <p:spPr>
            <a:xfrm rot="7633622" flipH="1">
              <a:off x="5954912" y="2289913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8" name="위쪽 화살표 67"/>
            <p:cNvSpPr/>
            <p:nvPr/>
          </p:nvSpPr>
          <p:spPr>
            <a:xfrm rot="7633622" flipH="1">
              <a:off x="6026350" y="3218608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69" name="위쪽 화살표 68"/>
            <p:cNvSpPr/>
            <p:nvPr/>
          </p:nvSpPr>
          <p:spPr>
            <a:xfrm rot="7633622" flipH="1">
              <a:off x="7312234" y="2147037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0" name="위쪽 화살표 69"/>
            <p:cNvSpPr/>
            <p:nvPr/>
          </p:nvSpPr>
          <p:spPr>
            <a:xfrm rot="7633622" flipH="1">
              <a:off x="7383672" y="3075732"/>
              <a:ext cx="293383" cy="209826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5033964" y="1785926"/>
              <a:ext cx="3667129" cy="406263"/>
            </a:xfrm>
            <a:prstGeom prst="rect">
              <a:avLst/>
            </a:prstGeom>
            <a:solidFill>
              <a:srgbClr val="FF0000">
                <a:alpha val="76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200" b="1" dirty="0" smtClean="0">
                  <a:solidFill>
                    <a:schemeClr val="bg1"/>
                  </a:solidFill>
                </a:rPr>
                <a:t>지지대 위치 확인 후 연장선 연결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그룹 83"/>
          <p:cNvGrpSpPr/>
          <p:nvPr/>
        </p:nvGrpSpPr>
        <p:grpSpPr>
          <a:xfrm>
            <a:off x="714356" y="3500430"/>
            <a:ext cx="2373148" cy="1143008"/>
            <a:chOff x="500042" y="3786182"/>
            <a:chExt cx="1928166" cy="928686"/>
          </a:xfrm>
        </p:grpSpPr>
        <p:pic>
          <p:nvPicPr>
            <p:cNvPr id="7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 l="6249"/>
            <a:stretch>
              <a:fillRect/>
            </a:stretch>
          </p:blipFill>
          <p:spPr bwMode="auto">
            <a:xfrm rot="16200000">
              <a:off x="999782" y="3286442"/>
              <a:ext cx="928686" cy="1928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5" name="위쪽 화살표 74"/>
            <p:cNvSpPr/>
            <p:nvPr/>
          </p:nvSpPr>
          <p:spPr>
            <a:xfrm flipV="1">
              <a:off x="1020105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6" name="위쪽 화살표 75"/>
            <p:cNvSpPr/>
            <p:nvPr/>
          </p:nvSpPr>
          <p:spPr>
            <a:xfrm>
              <a:off x="98295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7" name="위쪽 화살표 76"/>
            <p:cNvSpPr/>
            <p:nvPr/>
          </p:nvSpPr>
          <p:spPr>
            <a:xfrm flipV="1">
              <a:off x="1899767" y="3934582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78" name="위쪽 화살표 77"/>
            <p:cNvSpPr/>
            <p:nvPr/>
          </p:nvSpPr>
          <p:spPr>
            <a:xfrm>
              <a:off x="1899767" y="4491794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3256073" y="3500430"/>
            <a:ext cx="3173324" cy="1143008"/>
            <a:chOff x="3851095" y="3786182"/>
            <a:chExt cx="2578301" cy="928685"/>
          </a:xfrm>
        </p:grpSpPr>
        <p:pic>
          <p:nvPicPr>
            <p:cNvPr id="74" name="Picture 8"/>
            <p:cNvPicPr>
              <a:picLocks noChangeAspect="1" noChangeArrowheads="1"/>
            </p:cNvPicPr>
            <p:nvPr/>
          </p:nvPicPr>
          <p:blipFill>
            <a:blip r:embed="rId6"/>
            <a:srcRect r="2739"/>
            <a:stretch>
              <a:fillRect/>
            </a:stretch>
          </p:blipFill>
          <p:spPr bwMode="auto">
            <a:xfrm>
              <a:off x="3851095" y="3786182"/>
              <a:ext cx="2578301" cy="928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위쪽 화살표 78"/>
            <p:cNvSpPr/>
            <p:nvPr/>
          </p:nvSpPr>
          <p:spPr>
            <a:xfrm flipV="1">
              <a:off x="4490892" y="3972839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0" name="위쪽 화살표 79"/>
            <p:cNvSpPr/>
            <p:nvPr/>
          </p:nvSpPr>
          <p:spPr>
            <a:xfrm>
              <a:off x="4408307" y="4343393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1" name="위쪽 화살표 80"/>
            <p:cNvSpPr/>
            <p:nvPr/>
          </p:nvSpPr>
          <p:spPr>
            <a:xfrm flipV="1">
              <a:off x="5597024" y="4046025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2" name="위쪽 화살표 81"/>
            <p:cNvSpPr/>
            <p:nvPr/>
          </p:nvSpPr>
          <p:spPr>
            <a:xfrm>
              <a:off x="5696591" y="4380541"/>
              <a:ext cx="86170" cy="74484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grpSp>
        <p:nvGrpSpPr>
          <p:cNvPr id="86" name="그룹 87"/>
          <p:cNvGrpSpPr/>
          <p:nvPr/>
        </p:nvGrpSpPr>
        <p:grpSpPr>
          <a:xfrm>
            <a:off x="642918" y="5098571"/>
            <a:ext cx="1913181" cy="1275455"/>
            <a:chOff x="941614" y="4637485"/>
            <a:chExt cx="2595927" cy="1730619"/>
          </a:xfrm>
        </p:grpSpPr>
        <p:pic>
          <p:nvPicPr>
            <p:cNvPr id="87" name="Picture 19"/>
            <p:cNvPicPr>
              <a:picLocks noChangeAspect="1" noChangeArrowheads="1"/>
            </p:cNvPicPr>
            <p:nvPr/>
          </p:nvPicPr>
          <p:blipFill>
            <a:blip r:embed="rId7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941614" y="4637485"/>
              <a:ext cx="2595927" cy="1730619"/>
            </a:xfrm>
            <a:prstGeom prst="roundRect">
              <a:avLst>
                <a:gd name="adj" fmla="val 1015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8" name="위쪽 화살표 87"/>
            <p:cNvSpPr/>
            <p:nvPr/>
          </p:nvSpPr>
          <p:spPr>
            <a:xfrm rot="2233622" flipV="1">
              <a:off x="2543200" y="4803791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  <p:sp>
          <p:nvSpPr>
            <p:cNvPr id="89" name="위쪽 화살표 88"/>
            <p:cNvSpPr/>
            <p:nvPr/>
          </p:nvSpPr>
          <p:spPr>
            <a:xfrm rot="7633622" flipH="1">
              <a:off x="1739738" y="5045044"/>
              <a:ext cx="218519" cy="18447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2000"/>
            </a:p>
          </p:txBody>
        </p:sp>
      </p:grpSp>
      <p:sp>
        <p:nvSpPr>
          <p:cNvPr id="90" name="직사각형 89"/>
          <p:cNvSpPr/>
          <p:nvPr/>
        </p:nvSpPr>
        <p:spPr>
          <a:xfrm>
            <a:off x="2285992" y="5241447"/>
            <a:ext cx="785818" cy="1015663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바퀴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4</a:t>
            </a:r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개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조립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 b="5084"/>
          <a:stretch>
            <a:fillRect/>
          </a:stretch>
        </p:blipFill>
        <p:spPr bwMode="auto">
          <a:xfrm>
            <a:off x="3786190" y="5072066"/>
            <a:ext cx="2446747" cy="159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" name="위쪽 화살표 92"/>
          <p:cNvSpPr/>
          <p:nvPr/>
        </p:nvSpPr>
        <p:spPr>
          <a:xfrm flipV="1">
            <a:off x="4323076" y="5266144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4" name="위쪽 화살표 93"/>
          <p:cNvSpPr/>
          <p:nvPr/>
        </p:nvSpPr>
        <p:spPr>
          <a:xfrm>
            <a:off x="4000504" y="6500826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5" name="위쪽 화살표 94"/>
          <p:cNvSpPr/>
          <p:nvPr/>
        </p:nvSpPr>
        <p:spPr>
          <a:xfrm flipV="1">
            <a:off x="5251770" y="5286380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sp>
        <p:nvSpPr>
          <p:cNvPr id="96" name="위쪽 화살표 95"/>
          <p:cNvSpPr/>
          <p:nvPr/>
        </p:nvSpPr>
        <p:spPr>
          <a:xfrm>
            <a:off x="5500702" y="6480590"/>
            <a:ext cx="106056" cy="91674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/>
          </a:p>
        </p:txBody>
      </p:sp>
      <p:grpSp>
        <p:nvGrpSpPr>
          <p:cNvPr id="99" name="그룹 98"/>
          <p:cNvGrpSpPr/>
          <p:nvPr/>
        </p:nvGrpSpPr>
        <p:grpSpPr>
          <a:xfrm>
            <a:off x="2071678" y="7072330"/>
            <a:ext cx="4187189" cy="1643074"/>
            <a:chOff x="571480" y="6929422"/>
            <a:chExt cx="5643602" cy="2214578"/>
          </a:xfrm>
        </p:grpSpPr>
        <p:pic>
          <p:nvPicPr>
            <p:cNvPr id="97" name="Picture 3"/>
            <p:cNvPicPr>
              <a:picLocks noChangeAspect="1" noChangeArrowheads="1"/>
            </p:cNvPicPr>
            <p:nvPr/>
          </p:nvPicPr>
          <p:blipFill>
            <a:blip r:embed="rId9"/>
            <a:srcRect l="4095" t="7450" r="5816" b="999"/>
            <a:stretch>
              <a:fillRect/>
            </a:stretch>
          </p:blipFill>
          <p:spPr bwMode="auto">
            <a:xfrm>
              <a:off x="3571876" y="6929422"/>
              <a:ext cx="2643206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 t="7767" b="2882"/>
            <a:stretch>
              <a:fillRect/>
            </a:stretch>
          </p:blipFill>
          <p:spPr bwMode="auto">
            <a:xfrm flipH="1">
              <a:off x="571480" y="6929422"/>
              <a:ext cx="3181161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25349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 flipV="1">
            <a:off x="568272" y="4053657"/>
            <a:ext cx="3932298" cy="897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9483" y="4050668"/>
            <a:ext cx="2286016" cy="469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풍력자동차 코딩</a:t>
            </a:r>
            <a:endParaRPr lang="ko-KR" altLang="en-US" sz="3800" dirty="0"/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810667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378618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3982231" y="7482685"/>
            <a:ext cx="1039671" cy="310431"/>
          </a:xfrm>
          <a:prstGeom prst="ellipse">
            <a:avLst/>
          </a:prstGeom>
          <a:noFill/>
          <a:ln w="4127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572264"/>
            <a:ext cx="328614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2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움직인다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손</a:t>
            </a:r>
            <a:r>
              <a:rPr lang="en-US" altLang="ko-KR" sz="1200" dirty="0" smtClean="0"/>
              <a:t> (</a:t>
            </a:r>
            <a:r>
              <a:rPr lang="ko-KR" altLang="en-US" sz="1200" dirty="0" smtClean="0"/>
              <a:t>장애물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을 레이저센서에 갖다 댄다</a:t>
            </a:r>
            <a:endParaRPr lang="en-US" altLang="ko-KR" sz="12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자동차가 정지한다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④</a:t>
            </a:r>
            <a:r>
              <a:rPr lang="ko-KR" altLang="en-US" sz="1200" dirty="0" smtClean="0"/>
              <a:t>반복적으로</a:t>
            </a:r>
            <a:r>
              <a:rPr lang="en-US" sz="1200" dirty="0" smtClean="0"/>
              <a:t> ②~③ </a:t>
            </a:r>
            <a:r>
              <a:rPr lang="ko-KR" altLang="en-US" sz="1200" dirty="0" smtClean="0"/>
              <a:t>실습한다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8" y="1357290"/>
            <a:ext cx="3357586" cy="252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" name="그룹 32"/>
          <p:cNvGrpSpPr/>
          <p:nvPr/>
        </p:nvGrpSpPr>
        <p:grpSpPr>
          <a:xfrm>
            <a:off x="1357298" y="5143504"/>
            <a:ext cx="822329" cy="1164899"/>
            <a:chOff x="1606539" y="5429256"/>
            <a:chExt cx="322263" cy="388937"/>
          </a:xfrm>
        </p:grpSpPr>
        <p:cxnSp>
          <p:nvCxnSpPr>
            <p:cNvPr id="34" name="AutoShape 7"/>
            <p:cNvCxnSpPr>
              <a:cxnSpLocks noChangeShapeType="1"/>
            </p:cNvCxnSpPr>
            <p:nvPr/>
          </p:nvCxnSpPr>
          <p:spPr bwMode="auto">
            <a:xfrm>
              <a:off x="1928802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40" name="AutoShape 8"/>
            <p:cNvCxnSpPr>
              <a:cxnSpLocks noChangeShapeType="1"/>
            </p:cNvCxnSpPr>
            <p:nvPr/>
          </p:nvCxnSpPr>
          <p:spPr bwMode="auto">
            <a:xfrm>
              <a:off x="1609714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41" name="AutoShape 9"/>
            <p:cNvCxnSpPr>
              <a:cxnSpLocks noChangeShapeType="1"/>
            </p:cNvCxnSpPr>
            <p:nvPr/>
          </p:nvCxnSpPr>
          <p:spPr bwMode="auto">
            <a:xfrm>
              <a:off x="1606539" y="5611818"/>
              <a:ext cx="320675" cy="6350"/>
            </a:xfrm>
            <a:prstGeom prst="straightConnector1">
              <a:avLst/>
            </a:prstGeom>
            <a:noFill/>
            <a:ln w="34925">
              <a:solidFill>
                <a:srgbClr val="66FF33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pic>
        <p:nvPicPr>
          <p:cNvPr id="44" name="그림 43"/>
          <p:cNvPicPr/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714356" y="4572000"/>
            <a:ext cx="285752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AutoShape 2"/>
          <p:cNvCxnSpPr>
            <a:cxnSpLocks noChangeShapeType="1"/>
          </p:cNvCxnSpPr>
          <p:nvPr/>
        </p:nvCxnSpPr>
        <p:spPr bwMode="auto">
          <a:xfrm>
            <a:off x="1857364" y="5072066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2" name="AutoShape 3"/>
          <p:cNvCxnSpPr>
            <a:cxnSpLocks noChangeShapeType="1"/>
          </p:cNvCxnSpPr>
          <p:nvPr/>
        </p:nvCxnSpPr>
        <p:spPr bwMode="auto">
          <a:xfrm>
            <a:off x="1110172" y="5072066"/>
            <a:ext cx="0" cy="928694"/>
          </a:xfrm>
          <a:prstGeom prst="straightConnector1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53" name="AutoShape 4"/>
          <p:cNvCxnSpPr>
            <a:cxnSpLocks noChangeShapeType="1"/>
          </p:cNvCxnSpPr>
          <p:nvPr/>
        </p:nvCxnSpPr>
        <p:spPr bwMode="auto">
          <a:xfrm>
            <a:off x="1106474" y="5505964"/>
            <a:ext cx="747192" cy="19032"/>
          </a:xfrm>
          <a:prstGeom prst="straightConnector1">
            <a:avLst/>
          </a:prstGeom>
          <a:noFill/>
          <a:ln w="41275">
            <a:solidFill>
              <a:srgbClr val="66FF33"/>
            </a:solidFill>
            <a:prstDash val="sysDot"/>
            <a:round/>
            <a:headEnd type="triangle" w="sm" len="sm"/>
            <a:tailEnd type="triangle" w="sm" len="sm"/>
          </a:ln>
        </p:spPr>
      </p:cxnSp>
      <p:sp>
        <p:nvSpPr>
          <p:cNvPr id="48" name="직사각형 47"/>
          <p:cNvSpPr/>
          <p:nvPr/>
        </p:nvSpPr>
        <p:spPr>
          <a:xfrm>
            <a:off x="1142984" y="5143504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20cm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57298" y="8429652"/>
            <a:ext cx="4929222" cy="4154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자이로시소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7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제이디코드의 동체 균형 원리를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71480" y="2000232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자이로센서를 이용하여 동체의 수평여부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비행 상태를 알 수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200" dirty="0" smtClean="0">
                <a:solidFill>
                  <a:prstClr val="black"/>
                </a:solidFill>
              </a:rPr>
              <a:t>본 자이로 시소를 통해서 자이로 센서 사용여부에 따라 달라지는 시소 균형을 관찰하고 제이디코드의 동체 균형 원리에 대해서도 이해한다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643174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480" y="5572132"/>
            <a:ext cx="34290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mtClean="0">
                <a:ln w="3175">
                  <a:noFill/>
                </a:ln>
                <a:sym typeface="Wingdings"/>
              </a:rPr>
              <a:t>  자이로 센서는 무엇일까요</a:t>
            </a:r>
            <a:r>
              <a:rPr lang="en-US" altLang="ko-KR" sz="1400" b="1" smtClean="0">
                <a:ln w="3175">
                  <a:noFill/>
                </a:ln>
                <a:sym typeface="Wingdings"/>
              </a:rPr>
              <a:t>?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2643182" y="7122162"/>
            <a:ext cx="3714776" cy="1164614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팽이가 회전할 때 회전축은 항상 지면과 수직방향으로 유지되는데 이와 유사하게 자이로 센서도 회전 시 일정하게 유지되는 축이 존재하여 물체의 기울기를 측정 할 수 있다</a:t>
            </a:r>
            <a:r>
              <a:rPr lang="en-US" altLang="ko-KR" sz="120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94" y="3143241"/>
            <a:ext cx="268267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직사각형 13"/>
          <p:cNvSpPr/>
          <p:nvPr/>
        </p:nvSpPr>
        <p:spPr>
          <a:xfrm>
            <a:off x="4549142" y="3500431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4549141" y="4223563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상판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4549899" y="3071802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4584954" y="5024378"/>
            <a:ext cx="1308751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시소 하판</a:t>
            </a:r>
            <a:endParaRPr lang="ko-KR" altLang="en-US" sz="1200" dirty="0"/>
          </a:p>
        </p:txBody>
      </p:sp>
      <p:cxnSp>
        <p:nvCxnSpPr>
          <p:cNvPr id="15" name="꺾인 연결선 14"/>
          <p:cNvCxnSpPr/>
          <p:nvPr/>
        </p:nvCxnSpPr>
        <p:spPr>
          <a:xfrm flipV="1">
            <a:off x="2190616" y="3638931"/>
            <a:ext cx="2406026" cy="336557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/>
          <p:nvPr/>
        </p:nvCxnSpPr>
        <p:spPr>
          <a:xfrm>
            <a:off x="2571744" y="4214810"/>
            <a:ext cx="2024709" cy="144464"/>
          </a:xfrm>
          <a:prstGeom prst="bentConnector3">
            <a:avLst>
              <a:gd name="adj1" fmla="val 5176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꺾인 연결선 25"/>
          <p:cNvCxnSpPr/>
          <p:nvPr/>
        </p:nvCxnSpPr>
        <p:spPr>
          <a:xfrm flipV="1">
            <a:off x="1857364" y="3214678"/>
            <a:ext cx="2739089" cy="214314"/>
          </a:xfrm>
          <a:prstGeom prst="bentConnector3">
            <a:avLst>
              <a:gd name="adj1" fmla="val 62573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꺾인 연결선 28"/>
          <p:cNvCxnSpPr>
            <a:endCxn id="25" idx="1"/>
          </p:cNvCxnSpPr>
          <p:nvPr/>
        </p:nvCxnSpPr>
        <p:spPr>
          <a:xfrm>
            <a:off x="2857496" y="5000628"/>
            <a:ext cx="1727458" cy="16225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꺾인 연결선 46"/>
          <p:cNvCxnSpPr/>
          <p:nvPr/>
        </p:nvCxnSpPr>
        <p:spPr>
          <a:xfrm>
            <a:off x="2131241" y="4572000"/>
            <a:ext cx="2488455" cy="21869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4560133" y="4652191"/>
            <a:ext cx="145162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고정 지지대</a:t>
            </a:r>
            <a:endParaRPr lang="ko-KR" altLang="en-US" sz="1200" dirty="0"/>
          </a:p>
        </p:txBody>
      </p:sp>
      <p:sp>
        <p:nvSpPr>
          <p:cNvPr id="85" name="직사각형 84"/>
          <p:cNvSpPr/>
          <p:nvPr/>
        </p:nvSpPr>
        <p:spPr>
          <a:xfrm>
            <a:off x="2643182" y="6242036"/>
            <a:ext cx="3714776" cy="610616"/>
          </a:xfrm>
          <a:prstGeom prst="rect">
            <a:avLst/>
          </a:prstGeom>
          <a:solidFill>
            <a:schemeClr val="accent6"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mtClean="0">
                <a:solidFill>
                  <a:prstClr val="black"/>
                </a:solidFill>
              </a:rPr>
              <a:t>자이로 센서는 물체의 회전속도인 각속도 값으로 기울어짐을 인지한다</a:t>
            </a:r>
            <a:r>
              <a:rPr lang="en-US" altLang="ko-KR" sz="1200" b="1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9" name="Picture 9" descr="gyroscope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70" y="6000760"/>
            <a:ext cx="1428760" cy="2408023"/>
          </a:xfrm>
          <a:prstGeom prst="rect">
            <a:avLst/>
          </a:prstGeom>
          <a:noFill/>
        </p:spPr>
      </p:pic>
      <p:sp>
        <p:nvSpPr>
          <p:cNvPr id="22" name="제목 2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자이로시소 개요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49074" y="1500166"/>
            <a:ext cx="44515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균형 맞춤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pic>
        <p:nvPicPr>
          <p:cNvPr id="86018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534576">
            <a:off x="1099816" y="2647130"/>
            <a:ext cx="1905000" cy="1905000"/>
          </a:xfrm>
          <a:prstGeom prst="rect">
            <a:avLst/>
          </a:prstGeom>
          <a:noFill/>
        </p:spPr>
      </p:pic>
      <p:pic>
        <p:nvPicPr>
          <p:cNvPr id="66" name="Picture 2" descr="drone ic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84608">
            <a:off x="4071243" y="2714822"/>
            <a:ext cx="1905000" cy="1905000"/>
          </a:xfrm>
          <a:prstGeom prst="rect">
            <a:avLst/>
          </a:prstGeom>
          <a:noFill/>
        </p:spPr>
      </p:pic>
      <p:sp>
        <p:nvSpPr>
          <p:cNvPr id="67" name="직사각형 66"/>
          <p:cNvSpPr/>
          <p:nvPr/>
        </p:nvSpPr>
        <p:spPr>
          <a:xfrm>
            <a:off x="714356" y="1857356"/>
            <a:ext cx="5643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smtClean="0">
                <a:solidFill>
                  <a:prstClr val="black"/>
                </a:solidFill>
              </a:rPr>
              <a:t>메인 보드에 자이로 센서가 탑재되어 메인 보드의 기울어짐을 인지하고 기울어진 각도에 따라 모터의 회전율을 조정하여 드론 수평을 유지하게 된다</a:t>
            </a:r>
            <a:r>
              <a:rPr lang="en-US" altLang="ko-KR" sz="120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7730" y="4929190"/>
            <a:ext cx="445156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제이디코드 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Fail safe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642918" y="5300497"/>
            <a:ext cx="56436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제이디코드는 비정상적으로 동체가 흔들리거나 큰 충격이 감지 되었을 경우에 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자동으로 멈추는 기능</a:t>
            </a:r>
            <a:r>
              <a:rPr lang="en-US" altLang="ko-KR" sz="1200" dirty="0" smtClean="0">
                <a:solidFill>
                  <a:prstClr val="black"/>
                </a:solidFill>
              </a:rPr>
              <a:t>(Fail safe)</a:t>
            </a:r>
            <a:r>
              <a:rPr lang="ko-KR" altLang="en-US" sz="1200" dirty="0" smtClean="0">
                <a:solidFill>
                  <a:prstClr val="black"/>
                </a:solidFill>
              </a:rPr>
              <a:t>이 있다</a:t>
            </a:r>
            <a:r>
              <a:rPr lang="en-US" altLang="ko-KR" sz="1200" dirty="0" smtClean="0">
                <a:solidFill>
                  <a:prstClr val="black"/>
                </a:solidFill>
              </a:rPr>
              <a:t>.  </a:t>
            </a:r>
            <a:r>
              <a:rPr lang="ko-KR" altLang="en-US" sz="1200" dirty="0" smtClean="0">
                <a:solidFill>
                  <a:prstClr val="black"/>
                </a:solidFill>
              </a:rPr>
              <a:t>본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기능은 자이로 센서를 이용한 기능으로서 정상적인 비행 중 발생되는 동체 균형</a:t>
            </a:r>
            <a:r>
              <a:rPr lang="en-US" altLang="ko-KR" sz="1200" dirty="0" smtClean="0">
                <a:solidFill>
                  <a:prstClr val="black"/>
                </a:solidFill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</a:rPr>
              <a:t>불균형 평균 값과 큰 차이가 발생할 때 불안정한 비행 상태로 인지하고 멈추는 기능이다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80"/>
          <p:cNvGrpSpPr/>
          <p:nvPr/>
        </p:nvGrpSpPr>
        <p:grpSpPr>
          <a:xfrm>
            <a:off x="1714489" y="6471210"/>
            <a:ext cx="3143271" cy="2029880"/>
            <a:chOff x="1791747" y="5465257"/>
            <a:chExt cx="2691982" cy="2672822"/>
          </a:xfrm>
        </p:grpSpPr>
        <p:pic>
          <p:nvPicPr>
            <p:cNvPr id="78" name="Picture 2" descr="drone icone에 대한 이미지 검색결과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lum bright="81000"/>
            </a:blip>
            <a:srcRect/>
            <a:stretch>
              <a:fillRect/>
            </a:stretch>
          </p:blipFill>
          <p:spPr bwMode="auto">
            <a:xfrm rot="20115362">
              <a:off x="1791747" y="5478879"/>
              <a:ext cx="2659200" cy="2659200"/>
            </a:xfrm>
            <a:prstGeom prst="rect">
              <a:avLst/>
            </a:prstGeom>
            <a:noFill/>
          </p:spPr>
        </p:pic>
        <p:grpSp>
          <p:nvGrpSpPr>
            <p:cNvPr id="3" name="그룹 79"/>
            <p:cNvGrpSpPr/>
            <p:nvPr/>
          </p:nvGrpSpPr>
          <p:grpSpPr>
            <a:xfrm>
              <a:off x="1809676" y="5465257"/>
              <a:ext cx="2674053" cy="2661801"/>
              <a:chOff x="1809676" y="5465257"/>
              <a:chExt cx="2674053" cy="2661801"/>
            </a:xfrm>
          </p:grpSpPr>
          <p:pic>
            <p:nvPicPr>
              <p:cNvPr id="77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lum bright="81000"/>
              </a:blip>
              <a:srcRect/>
              <a:stretch>
                <a:fillRect/>
              </a:stretch>
            </p:blipFill>
            <p:spPr bwMode="auto">
              <a:xfrm rot="804159">
                <a:off x="1824529" y="5467858"/>
                <a:ext cx="2659200" cy="2659200"/>
              </a:xfrm>
              <a:prstGeom prst="rect">
                <a:avLst/>
              </a:prstGeom>
              <a:noFill/>
            </p:spPr>
          </p:pic>
          <p:pic>
            <p:nvPicPr>
              <p:cNvPr id="76" name="Picture 2" descr="drone icone에 대한 이미지 검색결과">
                <a:hlinkClick r:id="rId3"/>
              </p:cNvPr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809676" y="5465257"/>
                <a:ext cx="2659200" cy="26592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82" name="직사각형 81"/>
          <p:cNvSpPr/>
          <p:nvPr/>
        </p:nvSpPr>
        <p:spPr>
          <a:xfrm>
            <a:off x="1071546" y="4261934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왼쪽으로 기울어졌을 때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3857628" y="4261934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오른쪽으로 기울어졌을 때 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857232" y="2833174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2598358" y="3774859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3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285860" y="3118926"/>
            <a:ext cx="144649" cy="227305"/>
          </a:xfrm>
          <a:prstGeom prst="rect">
            <a:avLst/>
          </a:prstGeom>
          <a:noFill/>
        </p:spPr>
      </p:pic>
      <p:pic>
        <p:nvPicPr>
          <p:cNvPr id="94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669796" y="3476116"/>
            <a:ext cx="151954" cy="227305"/>
          </a:xfrm>
          <a:prstGeom prst="rect">
            <a:avLst/>
          </a:prstGeom>
          <a:noFill/>
        </p:spPr>
      </p:pic>
      <p:pic>
        <p:nvPicPr>
          <p:cNvPr id="95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2863157" y="3476116"/>
            <a:ext cx="151954" cy="227305"/>
          </a:xfrm>
          <a:prstGeom prst="rect">
            <a:avLst/>
          </a:prstGeom>
          <a:noFill/>
        </p:spPr>
      </p:pic>
      <p:pic>
        <p:nvPicPr>
          <p:cNvPr id="96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1119234" y="3118926"/>
            <a:ext cx="144649" cy="227305"/>
          </a:xfrm>
          <a:prstGeom prst="rect">
            <a:avLst/>
          </a:prstGeom>
          <a:noFill/>
        </p:spPr>
      </p:pic>
      <p:sp>
        <p:nvSpPr>
          <p:cNvPr id="97" name="직사각형 96"/>
          <p:cNvSpPr/>
          <p:nvPr/>
        </p:nvSpPr>
        <p:spPr>
          <a:xfrm>
            <a:off x="5429264" y="2904612"/>
            <a:ext cx="78581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빠른회전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3929066" y="3774859"/>
            <a:ext cx="616328" cy="1846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느린회전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99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881642" y="3190364"/>
            <a:ext cx="144649" cy="227305"/>
          </a:xfrm>
          <a:prstGeom prst="rect">
            <a:avLst/>
          </a:prstGeom>
          <a:noFill/>
        </p:spPr>
      </p:pic>
      <p:pic>
        <p:nvPicPr>
          <p:cNvPr id="100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155255" y="3476116"/>
            <a:ext cx="151954" cy="227305"/>
          </a:xfrm>
          <a:prstGeom prst="rect">
            <a:avLst/>
          </a:prstGeom>
          <a:noFill/>
        </p:spPr>
      </p:pic>
      <p:pic>
        <p:nvPicPr>
          <p:cNvPr id="101" name="Picture 6" descr="arro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V="1">
            <a:off x="4348616" y="3476116"/>
            <a:ext cx="151954" cy="227305"/>
          </a:xfrm>
          <a:prstGeom prst="rect">
            <a:avLst/>
          </a:prstGeom>
          <a:noFill/>
        </p:spPr>
      </p:pic>
      <p:pic>
        <p:nvPicPr>
          <p:cNvPr id="102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5715016" y="3190364"/>
            <a:ext cx="144649" cy="227305"/>
          </a:xfrm>
          <a:prstGeom prst="rect">
            <a:avLst/>
          </a:prstGeom>
          <a:noFill/>
        </p:spPr>
      </p:pic>
      <p:pic>
        <p:nvPicPr>
          <p:cNvPr id="8602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1361555" y="6862271"/>
            <a:ext cx="535114" cy="1028008"/>
          </a:xfrm>
          <a:prstGeom prst="rect">
            <a:avLst/>
          </a:prstGeom>
          <a:noFill/>
        </p:spPr>
      </p:pic>
      <p:sp>
        <p:nvSpPr>
          <p:cNvPr id="104" name="직사각형 103"/>
          <p:cNvSpPr/>
          <p:nvPr/>
        </p:nvSpPr>
        <p:spPr>
          <a:xfrm>
            <a:off x="2214554" y="8203651"/>
            <a:ext cx="2214578" cy="1846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동체 비정상적 흔들림 감지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pic>
        <p:nvPicPr>
          <p:cNvPr id="30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664027" y="6915515"/>
            <a:ext cx="1000132" cy="1028008"/>
          </a:xfrm>
          <a:prstGeom prst="rect">
            <a:avLst/>
          </a:prstGeom>
          <a:noFill/>
        </p:spPr>
      </p:pic>
      <p:pic>
        <p:nvPicPr>
          <p:cNvPr id="31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747017" y="6862272"/>
            <a:ext cx="535114" cy="1028008"/>
          </a:xfrm>
          <a:prstGeom prst="rect">
            <a:avLst/>
          </a:prstGeom>
          <a:noFill/>
        </p:spPr>
      </p:pic>
      <p:pic>
        <p:nvPicPr>
          <p:cNvPr id="32" name="Picture 4" descr="관련 이미지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 flipH="1">
            <a:off x="4978183" y="6915516"/>
            <a:ext cx="1000132" cy="1028008"/>
          </a:xfrm>
          <a:prstGeom prst="rect">
            <a:avLst/>
          </a:prstGeom>
          <a:noFill/>
        </p:spPr>
      </p:pic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42" y="147609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드론의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평형 유지 원리를 이해 하기 위해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자이로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 시소를 만든다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93140" y="2051720"/>
            <a:ext cx="5572164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2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 포함</a:t>
            </a:r>
            <a:r>
              <a:rPr lang="en-US" altLang="ko-KR" sz="1200" dirty="0"/>
              <a:t>)</a:t>
            </a:r>
            <a:endParaRPr lang="ko-KR" altLang="en-US" sz="1200" dirty="0"/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en-US" altLang="ko-KR" sz="1200" dirty="0"/>
              <a:t>                     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 smtClean="0"/>
              <a:t>개</a:t>
            </a:r>
            <a:endParaRPr lang="en-US" altLang="ko-KR" sz="1200" dirty="0"/>
          </a:p>
          <a:p>
            <a:pPr>
              <a:lnSpc>
                <a:spcPct val="150000"/>
              </a:lnSpc>
            </a:pPr>
            <a:r>
              <a:rPr lang="ko-KR" altLang="en-US" sz="1200" dirty="0"/>
              <a:t>                     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</a:t>
            </a:r>
            <a:endParaRPr lang="en-US" altLang="ko-KR" sz="1200" b="1" dirty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준비 하기</a:t>
            </a: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ko-KR" altLang="en-US" sz="1200" dirty="0"/>
              <a:t>빨대</a:t>
            </a:r>
            <a:r>
              <a:rPr lang="en-US" altLang="ko-KR" sz="1200" dirty="0"/>
              <a:t>(4Ø) : 7cm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3.5cm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/>
              <a:t> 빨대</a:t>
            </a:r>
            <a:r>
              <a:rPr lang="en-US" altLang="ko-KR" sz="1200" dirty="0"/>
              <a:t>(5Ø) : 4cm ⅹ1</a:t>
            </a:r>
            <a:r>
              <a:rPr lang="ko-KR" altLang="en-US" sz="1200" dirty="0"/>
              <a:t>개 </a:t>
            </a:r>
            <a:r>
              <a:rPr lang="en-US" altLang="ko-KR" sz="1200" dirty="0">
                <a:sym typeface="Wingdings" pitchFamily="2" charset="2"/>
              </a:rPr>
              <a:t> 2cm </a:t>
            </a:r>
            <a:r>
              <a:rPr lang="ko-KR" altLang="en-US" sz="1200" dirty="0">
                <a:sym typeface="Wingdings" pitchFamily="2" charset="2"/>
              </a:rPr>
              <a:t>씩 잘라서 </a:t>
            </a:r>
            <a:r>
              <a:rPr lang="en-US" altLang="ko-KR" sz="1200" dirty="0">
                <a:sym typeface="Wingdings" pitchFamily="2" charset="2"/>
              </a:rPr>
              <a:t>2</a:t>
            </a:r>
            <a:r>
              <a:rPr lang="ko-KR" altLang="en-US" sz="1200" dirty="0">
                <a:sym typeface="Wingdings" pitchFamily="2" charset="2"/>
              </a:rPr>
              <a:t>개로 준비한다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3.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lum bright="20000"/>
          </a:blip>
          <a:srcRect/>
          <a:stretch/>
        </p:blipFill>
        <p:spPr bwMode="auto">
          <a:xfrm rot="5400000">
            <a:off x="1021021" y="5366030"/>
            <a:ext cx="2022247" cy="2534881"/>
          </a:xfrm>
          <a:prstGeom prst="roundRect">
            <a:avLst>
              <a:gd name="adj" fmla="val 801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 rot="16200000">
            <a:off x="3901986" y="5200364"/>
            <a:ext cx="2043251" cy="2845206"/>
          </a:xfrm>
          <a:prstGeom prst="roundRect">
            <a:avLst>
              <a:gd name="adj" fmla="val 811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734030" y="5298259"/>
            <a:ext cx="2262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err="1" smtClean="0">
                <a:sym typeface="Wingdings 2"/>
              </a:rPr>
              <a:t>폼보드를</a:t>
            </a:r>
            <a:r>
              <a:rPr lang="ko-KR" altLang="en-US" sz="1200" dirty="0" smtClean="0">
                <a:sym typeface="Wingdings 2"/>
              </a:rPr>
              <a:t> 확인한다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3513447" y="5292080"/>
            <a:ext cx="2616744" cy="3301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A,B,C,D</a:t>
            </a:r>
            <a:r>
              <a:rPr lang="ko-KR" altLang="en-US" sz="1200" dirty="0" smtClean="0">
                <a:sym typeface="Wingdings 2"/>
              </a:rPr>
              <a:t> 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4" name="TextBox 29"/>
          <p:cNvSpPr txBox="1"/>
          <p:nvPr/>
        </p:nvSpPr>
        <p:spPr>
          <a:xfrm>
            <a:off x="3942030" y="5561352"/>
            <a:ext cx="129904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15" name="TextBox 30"/>
          <p:cNvSpPr txBox="1"/>
          <p:nvPr/>
        </p:nvSpPr>
        <p:spPr>
          <a:xfrm>
            <a:off x="4775517" y="5561352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16" name="TextBox 31"/>
          <p:cNvSpPr txBox="1"/>
          <p:nvPr/>
        </p:nvSpPr>
        <p:spPr>
          <a:xfrm>
            <a:off x="5461226" y="5546289"/>
            <a:ext cx="116533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17" name="TextBox 32"/>
          <p:cNvSpPr txBox="1"/>
          <p:nvPr/>
        </p:nvSpPr>
        <p:spPr>
          <a:xfrm>
            <a:off x="5999580" y="5539539"/>
            <a:ext cx="137546" cy="220074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D</a:t>
            </a:r>
            <a:endParaRPr lang="ko-KR" altLang="en-US" sz="1200" b="1"/>
          </a:p>
        </p:txBody>
      </p:sp>
      <p:sp>
        <p:nvSpPr>
          <p:cNvPr id="18" name="제목 1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자이로 시소 조립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4155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/>
          <a:srcRect l="4195" r="2447" b="10462"/>
          <a:stretch>
            <a:fillRect/>
          </a:stretch>
        </p:blipFill>
        <p:spPr bwMode="auto">
          <a:xfrm>
            <a:off x="714332" y="7349787"/>
            <a:ext cx="3143296" cy="1222741"/>
          </a:xfrm>
          <a:prstGeom prst="roundRect">
            <a:avLst>
              <a:gd name="adj" fmla="val 397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l="5263" t="9097" r="7018" b="18888"/>
          <a:stretch>
            <a:fillRect/>
          </a:stretch>
        </p:blipFill>
        <p:spPr bwMode="auto">
          <a:xfrm>
            <a:off x="3857628" y="5523911"/>
            <a:ext cx="2507850" cy="1191229"/>
          </a:xfrm>
          <a:prstGeom prst="roundRect">
            <a:avLst>
              <a:gd name="adj" fmla="val 363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6200000">
            <a:off x="1753395" y="4482851"/>
            <a:ext cx="943514" cy="2979200"/>
          </a:xfrm>
          <a:prstGeom prst="roundRect">
            <a:avLst>
              <a:gd name="adj" fmla="val 1250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8" y="5357818"/>
            <a:ext cx="1309038" cy="13573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lum bright="10000"/>
          </a:blip>
          <a:srcRect l="10526" r="9848"/>
          <a:stretch>
            <a:fillRect/>
          </a:stretch>
        </p:blipFill>
        <p:spPr bwMode="auto">
          <a:xfrm rot="5400000">
            <a:off x="1827611" y="2424621"/>
            <a:ext cx="1240640" cy="3533773"/>
          </a:xfrm>
          <a:prstGeom prst="roundRect">
            <a:avLst>
              <a:gd name="adj" fmla="val 473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 l="8841" t="7076" r="8640" b="4480"/>
          <a:stretch>
            <a:fillRect/>
          </a:stretch>
        </p:blipFill>
        <p:spPr bwMode="auto">
          <a:xfrm>
            <a:off x="4357694" y="3525944"/>
            <a:ext cx="1571636" cy="1403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8" cstate="print"/>
          <a:srcRect/>
          <a:stretch/>
        </p:blipFill>
        <p:spPr bwMode="auto">
          <a:xfrm>
            <a:off x="714356" y="1714480"/>
            <a:ext cx="2357476" cy="1472682"/>
          </a:xfrm>
          <a:prstGeom prst="roundRect">
            <a:avLst>
              <a:gd name="adj" fmla="val 916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>
            <a:off x="3857628" y="1714480"/>
            <a:ext cx="2109815" cy="1475418"/>
          </a:xfrm>
          <a:prstGeom prst="roundRect">
            <a:avLst>
              <a:gd name="adj" fmla="val 6929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직사각형 3"/>
          <p:cNvSpPr/>
          <p:nvPr/>
        </p:nvSpPr>
        <p:spPr>
          <a:xfrm>
            <a:off x="737502" y="1357290"/>
            <a:ext cx="182740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B</a:t>
            </a:r>
            <a:r>
              <a:rPr lang="ko-KR" altLang="en-US" sz="1200" dirty="0" smtClean="0">
                <a:sym typeface="Wingdings 2"/>
              </a:rPr>
              <a:t>로 다리를 만든다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720925" y="1388719"/>
            <a:ext cx="21563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 A</a:t>
            </a:r>
            <a:r>
              <a:rPr lang="ko-KR" altLang="en-US" sz="1200" dirty="0" smtClean="0">
                <a:sym typeface="Wingdings 2"/>
              </a:rPr>
              <a:t>에 </a:t>
            </a: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의 다리를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7" name="직사각형 6"/>
          <p:cNvSpPr/>
          <p:nvPr/>
        </p:nvSpPr>
        <p:spPr>
          <a:xfrm>
            <a:off x="700676" y="3227879"/>
            <a:ext cx="3120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100" spc="-150" dirty="0">
                <a:sym typeface="Wingdings 2"/>
              </a:rPr>
              <a:t>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날개</a:t>
            </a:r>
            <a:r>
              <a:rPr lang="en-US" altLang="ko-KR" sz="1100" dirty="0" smtClean="0">
                <a:sym typeface="Wingdings 2"/>
              </a:rPr>
              <a:t>(A) 2</a:t>
            </a:r>
            <a:r>
              <a:rPr lang="ko-KR" altLang="en-US" sz="1100" dirty="0" smtClean="0">
                <a:sym typeface="Wingdings 2"/>
              </a:rPr>
              <a:t>개 모터와 메인보드를 꽂는다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8" name="직사각형 7"/>
          <p:cNvSpPr/>
          <p:nvPr/>
        </p:nvSpPr>
        <p:spPr>
          <a:xfrm>
            <a:off x="5243918" y="3143240"/>
            <a:ext cx="132835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sz="1100" dirty="0" err="1" smtClean="0">
                <a:sym typeface="Wingdings 2"/>
              </a:rPr>
              <a:t>모터선을</a:t>
            </a:r>
            <a:r>
              <a:rPr lang="ko-KR" altLang="en-US" sz="1100" dirty="0" smtClean="0">
                <a:sym typeface="Wingdings 2"/>
              </a:rPr>
              <a:t>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지정위치에 </a:t>
            </a:r>
            <a:endParaRPr lang="en-US" altLang="ko-KR" sz="1100" dirty="0" smtClean="0">
              <a:sym typeface="Wingdings 2"/>
            </a:endParaRPr>
          </a:p>
          <a:p>
            <a:pPr algn="r"/>
            <a:r>
              <a:rPr lang="ko-KR" altLang="en-US" sz="1100" dirty="0" smtClean="0">
                <a:sym typeface="Wingdings 2"/>
              </a:rPr>
              <a:t>꽂는다</a:t>
            </a:r>
            <a:r>
              <a:rPr lang="en-US" altLang="ko-KR" sz="1100" dirty="0" smtClean="0">
                <a:sym typeface="Wingdings 2"/>
              </a:rPr>
              <a:t>. </a:t>
            </a:r>
            <a:endParaRPr lang="ko-KR" altLang="en-US" sz="1100" dirty="0"/>
          </a:p>
        </p:txBody>
      </p:sp>
      <p:sp>
        <p:nvSpPr>
          <p:cNvPr id="10" name="위쪽 화살표 9"/>
          <p:cNvSpPr/>
          <p:nvPr/>
        </p:nvSpPr>
        <p:spPr>
          <a:xfrm rot="2233622" flipV="1">
            <a:off x="5716320" y="3691942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위쪽 화살표 10"/>
          <p:cNvSpPr/>
          <p:nvPr/>
        </p:nvSpPr>
        <p:spPr>
          <a:xfrm rot="12771666" flipV="1">
            <a:off x="4421619" y="4507680"/>
            <a:ext cx="161093" cy="14558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5500702" y="4026010"/>
            <a:ext cx="428628" cy="428628"/>
          </a:xfrm>
          <a:prstGeom prst="ellipse">
            <a:avLst/>
          </a:prstGeom>
          <a:noFill/>
          <a:ln w="3492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13" name="꺾인 연결선 12"/>
          <p:cNvCxnSpPr/>
          <p:nvPr/>
        </p:nvCxnSpPr>
        <p:spPr>
          <a:xfrm flipV="1">
            <a:off x="2639439" y="3883134"/>
            <a:ext cx="2789825" cy="25471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/>
          <p:nvPr/>
        </p:nvCxnSpPr>
        <p:spPr>
          <a:xfrm>
            <a:off x="2267383" y="4290246"/>
            <a:ext cx="2161749" cy="138878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20232" y="5159097"/>
            <a:ext cx="2924792" cy="276999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</a:t>
            </a:r>
            <a:r>
              <a:rPr lang="en-US" altLang="ko-KR" sz="1200" spc="-150" dirty="0" smtClean="0">
                <a:sym typeface="Wingdings 2"/>
              </a:rPr>
              <a:t> D</a:t>
            </a:r>
            <a:r>
              <a:rPr lang="ko-KR" altLang="en-US" sz="1200" spc="-150" dirty="0" smtClean="0">
                <a:sym typeface="Wingdings 2"/>
              </a:rPr>
              <a:t>를 </a:t>
            </a:r>
            <a:r>
              <a:rPr lang="en-US" altLang="ko-KR" sz="1200" spc="-150" dirty="0" smtClean="0">
                <a:sym typeface="Wingdings 2"/>
              </a:rPr>
              <a:t></a:t>
            </a:r>
            <a:r>
              <a:rPr lang="ko-KR" altLang="en-US" sz="1200" spc="-150" dirty="0" smtClean="0">
                <a:sym typeface="Wingdings 2"/>
              </a:rPr>
              <a:t>의 메인보드 양 옆에 </a:t>
            </a:r>
            <a:r>
              <a:rPr lang="en-US" altLang="ko-KR" sz="1200" spc="-150" dirty="0" smtClean="0">
                <a:sym typeface="Wingdings 2"/>
              </a:rPr>
              <a:t>2</a:t>
            </a:r>
            <a:r>
              <a:rPr lang="ko-KR" altLang="en-US" sz="1200" spc="-150" dirty="0" smtClean="0">
                <a:sym typeface="Wingdings 2"/>
              </a:rPr>
              <a:t>개씩 꽂는다</a:t>
            </a:r>
            <a:r>
              <a:rPr lang="en-US" altLang="ko-KR" sz="1200" spc="-150" dirty="0" smtClean="0">
                <a:sym typeface="Wingdings 2"/>
              </a:rPr>
              <a:t>.</a:t>
            </a:r>
            <a:r>
              <a:rPr lang="ko-KR" altLang="en-US" sz="1200" spc="-150" dirty="0" smtClean="0">
                <a:sym typeface="Wingdings 2"/>
              </a:rPr>
              <a:t> </a:t>
            </a:r>
            <a:endParaRPr lang="ko-KR" altLang="en-US" sz="1200" spc="-150" dirty="0"/>
          </a:p>
        </p:txBody>
      </p:sp>
      <p:sp>
        <p:nvSpPr>
          <p:cNvPr id="25" name="위쪽 화살표 24"/>
          <p:cNvSpPr/>
          <p:nvPr/>
        </p:nvSpPr>
        <p:spPr>
          <a:xfrm rot="2233622" flipV="1">
            <a:off x="2525473" y="5464755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6" name="위쪽 화살표 25"/>
          <p:cNvSpPr/>
          <p:nvPr/>
        </p:nvSpPr>
        <p:spPr>
          <a:xfrm rot="2233622" flipV="1">
            <a:off x="2525473" y="6107697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27" name="직사각형 26"/>
          <p:cNvSpPr/>
          <p:nvPr/>
        </p:nvSpPr>
        <p:spPr>
          <a:xfrm>
            <a:off x="3596956" y="5148064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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</a:t>
            </a:r>
            <a:r>
              <a:rPr lang="en-US" altLang="ko-KR" sz="1200" dirty="0" smtClean="0">
                <a:sym typeface="Wingdings 2"/>
              </a:rPr>
              <a:t></a:t>
            </a:r>
            <a:r>
              <a:rPr lang="ko-KR" altLang="en-US" sz="1200" dirty="0" smtClean="0">
                <a:sym typeface="Wingdings 2"/>
              </a:rPr>
              <a:t>의 양 옆 구멍에 꽂는다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sp>
        <p:nvSpPr>
          <p:cNvPr id="29" name="위쪽 화살표 28"/>
          <p:cNvSpPr/>
          <p:nvPr/>
        </p:nvSpPr>
        <p:spPr>
          <a:xfrm rot="2233622" flipV="1">
            <a:off x="6025935" y="5893384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0" name="위쪽 화살표 29"/>
          <p:cNvSpPr/>
          <p:nvPr/>
        </p:nvSpPr>
        <p:spPr>
          <a:xfrm rot="7633622" flipH="1">
            <a:off x="4023228" y="5824389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2" name="위쪽 화살표 31"/>
          <p:cNvSpPr/>
          <p:nvPr/>
        </p:nvSpPr>
        <p:spPr>
          <a:xfrm rot="2233622" flipV="1">
            <a:off x="3597020" y="7743836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3" name="위쪽 화살표 32"/>
          <p:cNvSpPr/>
          <p:nvPr/>
        </p:nvSpPr>
        <p:spPr>
          <a:xfrm rot="7633622" flipH="1">
            <a:off x="808494" y="7681776"/>
            <a:ext cx="163979" cy="13843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/>
          </a:p>
        </p:txBody>
      </p:sp>
      <p:sp>
        <p:nvSpPr>
          <p:cNvPr id="34" name="직사각형 33"/>
          <p:cNvSpPr/>
          <p:nvPr/>
        </p:nvSpPr>
        <p:spPr>
          <a:xfrm>
            <a:off x="720080" y="6876256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>
                <a:sym typeface="Wingdings 2"/>
              </a:rPr>
              <a:t> 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4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빨대로 </a:t>
            </a:r>
            <a:r>
              <a:rPr lang="en-US" altLang="ko-KR" sz="1200" dirty="0" smtClean="0">
                <a:sym typeface="Wingdings 2"/>
              </a:rPr>
              <a:t></a:t>
            </a:r>
            <a:r>
              <a:rPr lang="ko-KR" altLang="en-US" sz="1200" dirty="0" smtClean="0">
                <a:sym typeface="Wingdings 2"/>
              </a:rPr>
              <a:t>의 </a:t>
            </a:r>
            <a:r>
              <a:rPr lang="en-US" altLang="ko-KR" sz="1200" dirty="0" smtClean="0">
                <a:sym typeface="Wingdings 2"/>
              </a:rPr>
              <a:t>5</a:t>
            </a:r>
            <a:r>
              <a:rPr lang="en-US" altLang="ko-KR" sz="1200" dirty="0" smtClean="0"/>
              <a:t>Ø </a:t>
            </a:r>
            <a:r>
              <a:rPr lang="ko-KR" altLang="en-US" sz="1200" dirty="0" smtClean="0"/>
              <a:t>빨대를 관통해</a:t>
            </a:r>
            <a:r>
              <a:rPr lang="ko-KR" altLang="en-US" sz="1200" dirty="0" smtClean="0">
                <a:sym typeface="Wingdings 2"/>
              </a:rPr>
              <a:t> 고정한다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/>
              <a:t> </a:t>
            </a:r>
            <a:endParaRPr lang="ko-KR" altLang="en-US" sz="1200" dirty="0"/>
          </a:p>
        </p:txBody>
      </p:sp>
      <p:pic>
        <p:nvPicPr>
          <p:cNvPr id="35" name="Picture 8"/>
          <p:cNvPicPr>
            <a:picLocks noChangeAspect="1" noChangeArrowheads="1"/>
          </p:cNvPicPr>
          <p:nvPr/>
        </p:nvPicPr>
        <p:blipFill rotWithShape="1">
          <a:blip r:embed="rId10" cstate="print">
            <a:lum bright="20000"/>
          </a:blip>
          <a:srcRect/>
          <a:stretch/>
        </p:blipFill>
        <p:spPr bwMode="auto">
          <a:xfrm>
            <a:off x="4007627" y="7376532"/>
            <a:ext cx="2422304" cy="1180656"/>
          </a:xfrm>
          <a:prstGeom prst="roundRect">
            <a:avLst>
              <a:gd name="adj" fmla="val 8851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3933056" y="7046694"/>
            <a:ext cx="21079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>
                <a:sym typeface="Wingdings 2"/>
              </a:rPr>
              <a:t>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배터리를  연결한다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</p:spTree>
    <p:extLst>
      <p:ext uri="{BB962C8B-B14F-4D97-AF65-F5344CB8AC3E}">
        <p14:creationId xmlns="" xmlns:p14="http://schemas.microsoft.com/office/powerpoint/2010/main" val="9254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자이로시소 코딩</a:t>
            </a:r>
            <a:r>
              <a:rPr lang="en-US" altLang="en-US" sz="3800" dirty="0" smtClean="0"/>
              <a:t>-</a:t>
            </a:r>
            <a:r>
              <a:rPr altLang="en-US" sz="3800" dirty="0" smtClean="0"/>
              <a:t>수동</a:t>
            </a:r>
            <a:endParaRPr lang="ko-KR" altLang="en-US" sz="3800" dirty="0"/>
          </a:p>
        </p:txBody>
      </p:sp>
      <p:sp>
        <p:nvSpPr>
          <p:cNvPr id="31" name="모서리가 둥근 직사각형 30"/>
          <p:cNvSpPr/>
          <p:nvPr/>
        </p:nvSpPr>
        <p:spPr>
          <a:xfrm flipV="1">
            <a:off x="568272" y="4645163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382171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435768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84" r="13750"/>
          <a:stretch>
            <a:fillRect/>
          </a:stretch>
        </p:blipFill>
        <p:spPr bwMode="auto">
          <a:xfrm>
            <a:off x="2285992" y="1142976"/>
            <a:ext cx="415353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b="6933"/>
          <a:stretch>
            <a:fillRect/>
          </a:stretch>
        </p:blipFill>
        <p:spPr bwMode="auto">
          <a:xfrm rot="16200000">
            <a:off x="4241227" y="4169369"/>
            <a:ext cx="1355184" cy="25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785794" y="4788039"/>
            <a:ext cx="2426382" cy="1360807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5" name="AutoShape 6"/>
          <p:cNvCxnSpPr>
            <a:cxnSpLocks noChangeShapeType="1"/>
          </p:cNvCxnSpPr>
          <p:nvPr/>
        </p:nvCxnSpPr>
        <p:spPr bwMode="auto">
          <a:xfrm flipH="1" flipV="1">
            <a:off x="4357694" y="5131031"/>
            <a:ext cx="0" cy="573916"/>
          </a:xfrm>
          <a:prstGeom prst="straightConnector1">
            <a:avLst/>
          </a:prstGeom>
          <a:noFill/>
          <a:ln w="3175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6" name="AutoShape 7"/>
          <p:cNvCxnSpPr>
            <a:cxnSpLocks noChangeShapeType="1"/>
          </p:cNvCxnSpPr>
          <p:nvPr/>
        </p:nvCxnSpPr>
        <p:spPr bwMode="auto">
          <a:xfrm flipH="1">
            <a:off x="5143512" y="5468443"/>
            <a:ext cx="621742" cy="0"/>
          </a:xfrm>
          <a:prstGeom prst="straightConnector1">
            <a:avLst/>
          </a:prstGeom>
          <a:noFill/>
          <a:ln w="3175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47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 flipV="1">
            <a:off x="846261" y="5196340"/>
            <a:ext cx="211635" cy="332569"/>
          </a:xfrm>
          <a:prstGeom prst="rect">
            <a:avLst/>
          </a:prstGeom>
          <a:noFill/>
        </p:spPr>
      </p:pic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2928935" y="6223827"/>
            <a:ext cx="12144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모터 회전제어</a:t>
            </a:r>
            <a:endParaRPr kumimoji="1" lang="ko-K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cxnSp>
        <p:nvCxnSpPr>
          <p:cNvPr id="55" name="AutoShape 15"/>
          <p:cNvCxnSpPr>
            <a:cxnSpLocks noChangeShapeType="1"/>
          </p:cNvCxnSpPr>
          <p:nvPr/>
        </p:nvCxnSpPr>
        <p:spPr bwMode="auto">
          <a:xfrm rot="5400000">
            <a:off x="3760617" y="5739941"/>
            <a:ext cx="500706" cy="44956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oval" w="sm" len="sm"/>
            <a:tailEnd type="triangle" w="sm" len="sm"/>
          </a:ln>
          <a:effectLst/>
        </p:spPr>
      </p:cxnSp>
      <p:cxnSp>
        <p:nvCxnSpPr>
          <p:cNvPr id="56" name="AutoShape 15"/>
          <p:cNvCxnSpPr>
            <a:cxnSpLocks noChangeShapeType="1"/>
          </p:cNvCxnSpPr>
          <p:nvPr/>
        </p:nvCxnSpPr>
        <p:spPr bwMode="auto">
          <a:xfrm rot="16200000" flipH="1">
            <a:off x="2408947" y="5266459"/>
            <a:ext cx="1119256" cy="777977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oval" w="sm" len="sm"/>
            <a:tailEnd type="triangle" w="sm" len="sm"/>
          </a:ln>
          <a:effectLst/>
        </p:spPr>
      </p:cxnSp>
      <p:cxnSp>
        <p:nvCxnSpPr>
          <p:cNvPr id="57" name="AutoShape 16"/>
          <p:cNvCxnSpPr>
            <a:cxnSpLocks noChangeShapeType="1"/>
            <a:endCxn id="59" idx="0"/>
          </p:cNvCxnSpPr>
          <p:nvPr/>
        </p:nvCxnSpPr>
        <p:spPr bwMode="auto">
          <a:xfrm rot="5400000">
            <a:off x="5060096" y="5811098"/>
            <a:ext cx="742258" cy="8320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F0000"/>
            </a:solidFill>
            <a:miter lim="800000"/>
            <a:headEnd type="oval" w="sm" len="sm"/>
            <a:tailEnd type="triangle" w="sm" len="sm"/>
          </a:ln>
          <a:effectLst/>
        </p:spPr>
      </p:cxnSp>
      <p:pic>
        <p:nvPicPr>
          <p:cNvPr id="58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 flipH="1" flipV="1">
            <a:off x="2802321" y="5196340"/>
            <a:ext cx="211635" cy="332569"/>
          </a:xfrm>
          <a:prstGeom prst="rect">
            <a:avLst/>
          </a:prstGeom>
          <a:noFill/>
        </p:spPr>
      </p:pic>
      <p:sp>
        <p:nvSpPr>
          <p:cNvPr id="59" name="Text Box 14"/>
          <p:cNvSpPr txBox="1">
            <a:spLocks noChangeArrowheads="1"/>
          </p:cNvSpPr>
          <p:nvPr/>
        </p:nvSpPr>
        <p:spPr bwMode="auto">
          <a:xfrm>
            <a:off x="4421290" y="6223827"/>
            <a:ext cx="193666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itchFamily="50" charset="-127"/>
              </a:rPr>
              <a:t>왼쪽</a:t>
            </a:r>
            <a:r>
              <a:rPr kumimoji="1" lang="en-US" altLang="ko-K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itchFamily="50" charset="-127"/>
              </a:rPr>
              <a:t>/</a:t>
            </a:r>
            <a:r>
              <a: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굴림" pitchFamily="50" charset="-127"/>
              </a:rPr>
              <a:t>오른쪽 방향제어</a:t>
            </a:r>
            <a:endParaRPr kumimoji="1" lang="ko-K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굴림" pitchFamily="50" charset="-127"/>
            </a:endParaRPr>
          </a:p>
        </p:txBody>
      </p:sp>
      <p:sp>
        <p:nvSpPr>
          <p:cNvPr id="60" name="Rectangle 6"/>
          <p:cNvSpPr>
            <a:spLocks noChangeArrowheads="1"/>
          </p:cNvSpPr>
          <p:nvPr/>
        </p:nvSpPr>
        <p:spPr bwMode="auto">
          <a:xfrm>
            <a:off x="642918" y="6443505"/>
            <a:ext cx="54292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고도바 위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아래로 조정하여 모터 회전율을 조정한다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</a:t>
            </a:r>
            <a:r>
              <a:rPr lang="ko-KR" altLang="en-US" sz="1200" dirty="0" smtClean="0"/>
              <a:t> 방향 아이콘을 왼쪽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오른쪽으로 조정하여 시소 균형을 맞추도록 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균형맞추기 시도한다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④</a:t>
            </a:r>
            <a:r>
              <a:rPr lang="ko-KR" altLang="en-US" sz="1200" dirty="0" smtClean="0"/>
              <a:t> 고도바를 맨아래로 내리면 정지한다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sp>
        <p:nvSpPr>
          <p:cNvPr id="61" name="직사각형 60"/>
          <p:cNvSpPr/>
          <p:nvPr/>
        </p:nvSpPr>
        <p:spPr>
          <a:xfrm>
            <a:off x="642918" y="7786710"/>
            <a:ext cx="5786478" cy="887615"/>
          </a:xfrm>
          <a:prstGeom prst="rect">
            <a:avLst/>
          </a:prstGeom>
          <a:solidFill>
            <a:schemeClr val="bg1">
              <a:lumMod val="75000"/>
              <a:alpha val="29000"/>
            </a:schemeClr>
          </a:solidFill>
        </p:spPr>
        <p:txBody>
          <a:bodyPr wrap="square">
            <a:spAutoFit/>
          </a:bodyPr>
          <a:lstStyle/>
          <a:p>
            <a:pPr marL="985838" defTabSz="985838"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위의 그림과 같이 왼쪽 밑으로 기울어질 경우 고도바를 높여 회전율을 올려 둔 상태에서 방향 아이콘을 오른쪽으로 밀면서 균형 맞추기를 시도한다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</p:txBody>
      </p:sp>
      <p:pic>
        <p:nvPicPr>
          <p:cNvPr id="62" name="Picture 18" descr="seesaw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56" y="7786710"/>
            <a:ext cx="942981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50" y="5643570"/>
            <a:ext cx="285288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800" dirty="0" smtClean="0"/>
              <a:t>자이로시소 코딩</a:t>
            </a:r>
            <a:r>
              <a:rPr lang="en-US" altLang="en-US" sz="3800" dirty="0" smtClean="0"/>
              <a:t>-</a:t>
            </a:r>
            <a:r>
              <a:rPr altLang="en-US" sz="3800" dirty="0" smtClean="0"/>
              <a:t>자동</a:t>
            </a:r>
            <a:endParaRPr lang="ko-KR" altLang="en-US" sz="3800" dirty="0"/>
          </a:p>
        </p:txBody>
      </p:sp>
      <p:sp>
        <p:nvSpPr>
          <p:cNvPr id="31" name="모서리가 둥근 직사각형 30"/>
          <p:cNvSpPr/>
          <p:nvPr/>
        </p:nvSpPr>
        <p:spPr>
          <a:xfrm flipV="1">
            <a:off x="568272" y="5373660"/>
            <a:ext cx="5932562" cy="6971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5110668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5086183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786"/>
          <a:stretch>
            <a:fillRect/>
          </a:stretch>
        </p:blipFill>
        <p:spPr bwMode="auto">
          <a:xfrm>
            <a:off x="928670" y="2214546"/>
            <a:ext cx="505265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867865" y="7086447"/>
            <a:ext cx="33575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고도바를 위로 올린다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>
                <a:solidFill>
                  <a:srgbClr val="FF0000"/>
                </a:solidFill>
              </a:rPr>
              <a:t>②</a:t>
            </a:r>
            <a:r>
              <a:rPr lang="ko-KR" altLang="en-US" sz="1200" dirty="0" smtClean="0">
                <a:solidFill>
                  <a:srgbClr val="FF0000"/>
                </a:solidFill>
              </a:rPr>
              <a:t> 자동으로 시소가 평형을 맞춘다</a:t>
            </a:r>
            <a:r>
              <a:rPr lang="en-US" altLang="ko-KR" sz="1200" dirty="0" smtClean="0">
                <a:solidFill>
                  <a:srgbClr val="FF000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방향제어로 시소의 기울어짐을 확인한다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④</a:t>
            </a:r>
            <a:r>
              <a:rPr lang="ko-KR" altLang="en-US" sz="1200" dirty="0" smtClean="0"/>
              <a:t> 고도바를 맨아래로 내리면 정지한다</a:t>
            </a:r>
            <a:r>
              <a:rPr lang="en-US" altLang="ko-KR" sz="1200" dirty="0" smtClean="0"/>
              <a:t>.</a:t>
            </a:r>
            <a:endParaRPr lang="ko-KR" altLang="en-US" sz="1200" dirty="0" smtClean="0"/>
          </a:p>
        </p:txBody>
      </p:sp>
      <p:sp>
        <p:nvSpPr>
          <p:cNvPr id="27" name="직사각형 26"/>
          <p:cNvSpPr/>
          <p:nvPr/>
        </p:nvSpPr>
        <p:spPr>
          <a:xfrm>
            <a:off x="642918" y="1357290"/>
            <a:ext cx="59293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>
                <a:solidFill>
                  <a:prstClr val="black"/>
                </a:solidFill>
              </a:rPr>
              <a:t>본 기능은 자이로 센서를 사용하여 시소의 균형을 시도한다</a:t>
            </a:r>
            <a:r>
              <a:rPr lang="en-US" altLang="ko-KR" sz="1400" dirty="0" smtClean="0">
                <a:solidFill>
                  <a:prstClr val="black"/>
                </a:solidFill>
              </a:rPr>
              <a:t>. </a:t>
            </a:r>
            <a:r>
              <a:rPr lang="ko-KR" altLang="en-US" sz="1400" dirty="0" smtClean="0">
                <a:solidFill>
                  <a:prstClr val="black"/>
                </a:solidFill>
              </a:rPr>
              <a:t>고도바를 올리면 자동으로 시소는 평형을 유지하게 되며 왼쪽</a:t>
            </a:r>
            <a:r>
              <a:rPr lang="en-US" altLang="ko-KR" sz="1400" dirty="0" smtClean="0">
                <a:solidFill>
                  <a:prstClr val="black"/>
                </a:solidFill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</a:rPr>
              <a:t>오른쪽 방향 제어로 프로펠러의 회전율을 달리하여 드론의 방향 제어 원리를 확인 한다</a:t>
            </a:r>
            <a:r>
              <a:rPr lang="en-US" altLang="ko-KR" sz="1400" dirty="0" smtClean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b="5263"/>
          <a:stretch>
            <a:fillRect/>
          </a:stretch>
        </p:blipFill>
        <p:spPr bwMode="auto">
          <a:xfrm rot="16200000">
            <a:off x="4439764" y="5000626"/>
            <a:ext cx="1357322" cy="264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 descr="arrow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4413787" y="6286512"/>
            <a:ext cx="311729" cy="489860"/>
          </a:xfrm>
          <a:prstGeom prst="rect">
            <a:avLst/>
          </a:prstGeom>
          <a:noFill/>
        </p:spPr>
      </p:pic>
      <p:cxnSp>
        <p:nvCxnSpPr>
          <p:cNvPr id="34" name="AutoShape 7"/>
          <p:cNvCxnSpPr>
            <a:cxnSpLocks noChangeShapeType="1"/>
          </p:cNvCxnSpPr>
          <p:nvPr/>
        </p:nvCxnSpPr>
        <p:spPr bwMode="auto">
          <a:xfrm rot="10800000">
            <a:off x="1010741" y="6286512"/>
            <a:ext cx="2000264" cy="3"/>
          </a:xfrm>
          <a:prstGeom prst="straightConnector1">
            <a:avLst/>
          </a:prstGeom>
          <a:noFill/>
          <a:ln w="88900">
            <a:solidFill>
              <a:srgbClr val="FF66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1367931" y="6357950"/>
            <a:ext cx="1214445" cy="276999"/>
          </a:xfrm>
          <a:prstGeom prst="rect">
            <a:avLst/>
          </a:prstGeom>
          <a:solidFill>
            <a:srgbClr val="00B0F0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자동 수평 맞춤</a:t>
            </a:r>
            <a:endParaRPr kumimoji="1" lang="ko-KR" sz="1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8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93771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679639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65515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3" name="모서리가 둥근 직사각형 112"/>
          <p:cNvSpPr/>
          <p:nvPr/>
        </p:nvSpPr>
        <p:spPr>
          <a:xfrm>
            <a:off x="4929198" y="472659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786190" y="5226658"/>
            <a:ext cx="257176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5143504"/>
            <a:ext cx="2857520" cy="347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35" name="타원 34"/>
          <p:cNvSpPr/>
          <p:nvPr/>
        </p:nvSpPr>
        <p:spPr>
          <a:xfrm>
            <a:off x="785794" y="2345780"/>
            <a:ext cx="2073285" cy="1709535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787377" y="3375075"/>
            <a:ext cx="580273" cy="539855"/>
            <a:chOff x="3643314" y="3000366"/>
            <a:chExt cx="785818" cy="731083"/>
          </a:xfrm>
        </p:grpSpPr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그룹 31"/>
          <p:cNvGrpSpPr/>
          <p:nvPr/>
        </p:nvGrpSpPr>
        <p:grpSpPr>
          <a:xfrm>
            <a:off x="1415397" y="2126282"/>
            <a:ext cx="657863" cy="539855"/>
            <a:chOff x="3643314" y="3000366"/>
            <a:chExt cx="890892" cy="731083"/>
          </a:xfrm>
        </p:grpSpPr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2167166" y="3372076"/>
            <a:ext cx="580273" cy="539855"/>
            <a:chOff x="3643314" y="3000366"/>
            <a:chExt cx="785818" cy="731083"/>
          </a:xfrm>
        </p:grpSpPr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45" name="그림 44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6" name="직선 화살표 연결선 45"/>
          <p:cNvCxnSpPr/>
          <p:nvPr/>
        </p:nvCxnSpPr>
        <p:spPr>
          <a:xfrm rot="10800000">
            <a:off x="1104520" y="3663911"/>
            <a:ext cx="1332825" cy="109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 rot="16200000" flipH="1">
            <a:off x="1573194" y="2714613"/>
            <a:ext cx="1214448" cy="64294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24"/>
          <p:cNvGrpSpPr/>
          <p:nvPr/>
        </p:nvGrpSpPr>
        <p:grpSpPr>
          <a:xfrm>
            <a:off x="2108560" y="3246958"/>
            <a:ext cx="821956" cy="821956"/>
            <a:chOff x="3873965" y="2286778"/>
            <a:chExt cx="2500330" cy="2500330"/>
          </a:xfrm>
        </p:grpSpPr>
        <p:cxnSp>
          <p:nvCxnSpPr>
            <p:cNvPr id="49" name="직선 연결선 48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27"/>
          <p:cNvGrpSpPr/>
          <p:nvPr/>
        </p:nvGrpSpPr>
        <p:grpSpPr>
          <a:xfrm>
            <a:off x="1465619" y="2000232"/>
            <a:ext cx="821956" cy="821956"/>
            <a:chOff x="3873965" y="2286778"/>
            <a:chExt cx="2500330" cy="2500330"/>
          </a:xfrm>
        </p:grpSpPr>
        <p:cxnSp>
          <p:nvCxnSpPr>
            <p:cNvPr id="52" name="직선 연결선 51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그룹 39"/>
          <p:cNvGrpSpPr/>
          <p:nvPr/>
        </p:nvGrpSpPr>
        <p:grpSpPr>
          <a:xfrm>
            <a:off x="965553" y="3251562"/>
            <a:ext cx="821956" cy="821956"/>
            <a:chOff x="3873965" y="2286778"/>
            <a:chExt cx="2500330" cy="2500330"/>
          </a:xfrm>
        </p:grpSpPr>
        <p:cxnSp>
          <p:nvCxnSpPr>
            <p:cNvPr id="55" name="직선 연결선 5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직선 화살표 연결선 56"/>
          <p:cNvCxnSpPr/>
          <p:nvPr/>
        </p:nvCxnSpPr>
        <p:spPr>
          <a:xfrm rot="5400000">
            <a:off x="946311" y="2785077"/>
            <a:ext cx="1276233" cy="496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57"/>
          <p:cNvGrpSpPr/>
          <p:nvPr/>
        </p:nvGrpSpPr>
        <p:grpSpPr>
          <a:xfrm>
            <a:off x="2643182" y="1712896"/>
            <a:ext cx="3714776" cy="1707101"/>
            <a:chOff x="3000372" y="3129602"/>
            <a:chExt cx="3714776" cy="1707101"/>
          </a:xfrm>
        </p:grpSpPr>
        <p:sp>
          <p:nvSpPr>
            <p:cNvPr id="59" name="타원 58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79" name="그림 7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80" name="그림 79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77" name="그림 7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8" name="그림 77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" name="그룹 61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75" name="그림 7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6" name="그림 75" descr="C:\Users\이미선\AppData\Local\Microsoft\Windows\INetCache\Content.Word\오른쪽드론.png"/>
              <p:cNvPicPr/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63" name="직선 화살표 연결선 62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73" name="직선 연결선 72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71" name="직선 연결선 70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69" name="직선 연결선 68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직선 화살표 연결선 67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5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7" y="5857884"/>
            <a:ext cx="219023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14" y="5857884"/>
            <a:ext cx="218509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" name="직사각형 102"/>
          <p:cNvSpPr/>
          <p:nvPr/>
        </p:nvSpPr>
        <p:spPr>
          <a:xfrm>
            <a:off x="571480" y="4500562"/>
            <a:ext cx="585789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제이디코드에서 트라이앵글 비행을 하고자 할 때 방향과 속도를 이용하여 삼각형 각도의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크기를 조절하여 원하는 모양으로 비행한다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위의 그림과 같이 각도에 따라 쏠림의 방향이 달라지고 삼각형 모양이 변하게 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위와 같이 코딩하고자 할 경우 트라이앵글</a:t>
            </a:r>
            <a:r>
              <a:rPr lang="en-US" altLang="ko-KR" sz="1100" dirty="0" smtClean="0">
                <a:latin typeface="+mn-ea"/>
              </a:rPr>
              <a:t>(1)</a:t>
            </a:r>
            <a:r>
              <a:rPr lang="ko-KR" altLang="en-US" sz="1100" dirty="0" smtClean="0">
                <a:latin typeface="+mn-ea"/>
              </a:rPr>
              <a:t>을 </a:t>
            </a:r>
            <a:r>
              <a:rPr lang="en-US" altLang="ko-KR" sz="1100" dirty="0" smtClean="0">
                <a:latin typeface="+mn-ea"/>
              </a:rPr>
              <a:t>45</a:t>
            </a:r>
            <a:r>
              <a:rPr lang="ko-KR" altLang="en-US" sz="1100" dirty="0" smtClean="0">
                <a:latin typeface="+mn-ea"/>
              </a:rPr>
              <a:t>도 기준으로 생각하고 가고자 하는 방향의 거리와 속도 비율을 조정해 보도록 한다</a:t>
            </a:r>
            <a:r>
              <a:rPr lang="en-US" altLang="ko-KR" sz="1100" dirty="0" smtClean="0">
                <a:latin typeface="+mn-ea"/>
              </a:rPr>
              <a:t>.</a:t>
            </a:r>
            <a:endParaRPr lang="ko-KR" altLang="en-US" sz="11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442593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167857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414337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4214810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608652"/>
            <a:ext cx="2857520" cy="310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cxnSp>
        <p:nvCxnSpPr>
          <p:cNvPr id="61" name="직선 연결선 60"/>
          <p:cNvCxnSpPr/>
          <p:nvPr/>
        </p:nvCxnSpPr>
        <p:spPr>
          <a:xfrm rot="5400000">
            <a:off x="1432551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1928029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2589562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>
            <a:off x="3082900" y="3218912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5400000">
            <a:off x="3742293" y="2723435"/>
            <a:ext cx="988815" cy="214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직선 연결선 81"/>
          <p:cNvCxnSpPr/>
          <p:nvPr/>
        </p:nvCxnSpPr>
        <p:spPr>
          <a:xfrm>
            <a:off x="4237770" y="2230097"/>
            <a:ext cx="1154871" cy="1832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연결선 85"/>
          <p:cNvCxnSpPr>
            <a:endCxn id="90" idx="0"/>
          </p:cNvCxnSpPr>
          <p:nvPr/>
        </p:nvCxnSpPr>
        <p:spPr>
          <a:xfrm rot="16200000" flipH="1">
            <a:off x="4594549" y="3031369"/>
            <a:ext cx="1613069" cy="1052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그림 87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2340" y="3109429"/>
            <a:ext cx="839248" cy="371644"/>
          </a:xfrm>
          <a:prstGeom prst="rect">
            <a:avLst/>
          </a:prstGeom>
          <a:noFill/>
        </p:spPr>
      </p:pic>
      <p:pic>
        <p:nvPicPr>
          <p:cNvPr id="89" name="그림 88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3237" y="3084446"/>
            <a:ext cx="839248" cy="371644"/>
          </a:xfrm>
          <a:prstGeom prst="rect">
            <a:avLst/>
          </a:prstGeom>
          <a:noFill/>
        </p:spPr>
      </p:pic>
      <p:pic>
        <p:nvPicPr>
          <p:cNvPr id="90" name="그림 89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6721" y="3843166"/>
            <a:ext cx="839248" cy="371644"/>
          </a:xfrm>
          <a:prstGeom prst="rect">
            <a:avLst/>
          </a:prstGeom>
          <a:noFill/>
        </p:spPr>
      </p:pic>
      <p:pic>
        <p:nvPicPr>
          <p:cNvPr id="92" name="그림 91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3084446"/>
            <a:ext cx="839248" cy="371644"/>
          </a:xfrm>
          <a:prstGeom prst="rect">
            <a:avLst/>
          </a:prstGeom>
          <a:noFill/>
        </p:spPr>
      </p:pic>
      <p:pic>
        <p:nvPicPr>
          <p:cNvPr id="93" name="그림 92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3945" y="2134853"/>
            <a:ext cx="839248" cy="371644"/>
          </a:xfrm>
          <a:prstGeom prst="rect">
            <a:avLst/>
          </a:prstGeom>
          <a:noFill/>
        </p:spPr>
      </p:pic>
      <p:pic>
        <p:nvPicPr>
          <p:cNvPr id="95" name="그림 94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9893" y="2118198"/>
            <a:ext cx="839248" cy="371644"/>
          </a:xfrm>
          <a:prstGeom prst="rect">
            <a:avLst/>
          </a:prstGeom>
          <a:noFill/>
        </p:spPr>
      </p:pic>
      <p:pic>
        <p:nvPicPr>
          <p:cNvPr id="96" name="그림 95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7182" y="2143181"/>
            <a:ext cx="839248" cy="371644"/>
          </a:xfrm>
          <a:prstGeom prst="rect">
            <a:avLst/>
          </a:prstGeom>
          <a:noFill/>
        </p:spPr>
      </p:pic>
      <p:pic>
        <p:nvPicPr>
          <p:cNvPr id="97" name="그림 96" descr="C:\Users\이미선\Dropbox\창업지원자료\기획\디자인\JDCode\앱디자인\jdcode\PNG파일\왼쪽조종\왼쪽드론_호버링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8185" y="2118198"/>
            <a:ext cx="839248" cy="371644"/>
          </a:xfrm>
          <a:prstGeom prst="rect">
            <a:avLst/>
          </a:prstGeom>
          <a:noFill/>
        </p:spPr>
      </p:pic>
      <p:cxnSp>
        <p:nvCxnSpPr>
          <p:cNvPr id="98" name="직선 화살표 연결선 97"/>
          <p:cNvCxnSpPr/>
          <p:nvPr/>
        </p:nvCxnSpPr>
        <p:spPr>
          <a:xfrm rot="16200000" flipV="1">
            <a:off x="5031109" y="2929470"/>
            <a:ext cx="1063047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10800000" flipV="1">
            <a:off x="4275784" y="2006298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화살표 연결선 99"/>
          <p:cNvCxnSpPr/>
          <p:nvPr/>
        </p:nvCxnSpPr>
        <p:spPr>
          <a:xfrm rot="5400000">
            <a:off x="3796646" y="2725517"/>
            <a:ext cx="557340" cy="6747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화살표 연결선 100"/>
          <p:cNvCxnSpPr/>
          <p:nvPr/>
        </p:nvCxnSpPr>
        <p:spPr>
          <a:xfrm rot="5400000" flipH="1" flipV="1">
            <a:off x="2924452" y="2693160"/>
            <a:ext cx="603504" cy="23036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화살표 연결선 101"/>
          <p:cNvCxnSpPr/>
          <p:nvPr/>
        </p:nvCxnSpPr>
        <p:spPr>
          <a:xfrm rot="10800000" flipV="1">
            <a:off x="1950873" y="2011276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화살표 연결선 103"/>
          <p:cNvCxnSpPr/>
          <p:nvPr/>
        </p:nvCxnSpPr>
        <p:spPr>
          <a:xfrm rot="16200000" flipH="1">
            <a:off x="1485211" y="2705715"/>
            <a:ext cx="598528" cy="290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화살표 연결선 104"/>
          <p:cNvCxnSpPr/>
          <p:nvPr/>
        </p:nvCxnSpPr>
        <p:spPr>
          <a:xfrm rot="10800000" flipV="1">
            <a:off x="3156786" y="3425122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5746155" y="3792248"/>
            <a:ext cx="365590" cy="204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cxnSp>
        <p:nvCxnSpPr>
          <p:cNvPr id="107" name="직선 연결선 106"/>
          <p:cNvCxnSpPr/>
          <p:nvPr/>
        </p:nvCxnSpPr>
        <p:spPr>
          <a:xfrm>
            <a:off x="806910" y="3201324"/>
            <a:ext cx="1154871" cy="2483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5500702" y="2646981"/>
            <a:ext cx="6062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180cm</a:t>
            </a:r>
          </a:p>
          <a:p>
            <a:r>
              <a:rPr lang="ko-KR" altLang="en-US" sz="1100" dirty="0" smtClean="0"/>
              <a:t>높이</a:t>
            </a:r>
            <a:endParaRPr lang="en-US" altLang="ko-KR" sz="1100" dirty="0" smtClean="0"/>
          </a:p>
        </p:txBody>
      </p:sp>
      <p:sp>
        <p:nvSpPr>
          <p:cNvPr id="109" name="TextBox 108"/>
          <p:cNvSpPr txBox="1"/>
          <p:nvPr/>
        </p:nvSpPr>
        <p:spPr>
          <a:xfrm>
            <a:off x="4429132" y="1738622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sp>
        <p:nvSpPr>
          <p:cNvPr id="110" name="TextBox 109"/>
          <p:cNvSpPr txBox="1"/>
          <p:nvPr/>
        </p:nvSpPr>
        <p:spPr>
          <a:xfrm>
            <a:off x="3614068" y="2575543"/>
            <a:ext cx="5293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</a:t>
            </a:r>
          </a:p>
          <a:p>
            <a:r>
              <a:rPr lang="ko-KR" altLang="en-US" sz="1100" dirty="0" smtClean="0"/>
              <a:t>높이</a:t>
            </a:r>
            <a:endParaRPr lang="ko-KR" altLang="en-US" sz="1100" dirty="0"/>
          </a:p>
        </p:txBody>
      </p:sp>
      <p:sp>
        <p:nvSpPr>
          <p:cNvPr id="111" name="TextBox 110"/>
          <p:cNvSpPr txBox="1"/>
          <p:nvPr/>
        </p:nvSpPr>
        <p:spPr>
          <a:xfrm>
            <a:off x="3286124" y="3506496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cxnSp>
        <p:nvCxnSpPr>
          <p:cNvPr id="114" name="직선 화살표 연결선 113"/>
          <p:cNvCxnSpPr/>
          <p:nvPr/>
        </p:nvCxnSpPr>
        <p:spPr>
          <a:xfrm rot="10800000" flipV="1">
            <a:off x="785794" y="3363620"/>
            <a:ext cx="1063048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915132" y="3444994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80cm </a:t>
            </a:r>
            <a:r>
              <a:rPr lang="ko-KR" altLang="en-US" sz="1100" dirty="0" smtClean="0"/>
              <a:t>직진</a:t>
            </a:r>
            <a:endParaRPr lang="ko-KR" altLang="en-US" sz="1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643438"/>
            <a:ext cx="26418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3857652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무선조정기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5719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Appendix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무선조종기를 제작하여 다양한 방법으로 자율비행 방법을 시도하도록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쓰로틀 높이 제어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642918" y="435449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750038" y="4096419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947644" y="407193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5003844" y="414337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쓰로틀 높이 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3646" y="4504513"/>
            <a:ext cx="2857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조이스틱 패드를 위치에 놓고 값을 </a:t>
            </a:r>
            <a:r>
              <a:rPr lang="en-US" altLang="ko-KR" sz="1100" dirty="0" smtClean="0">
                <a:latin typeface="+mn-ea"/>
              </a:rPr>
              <a:t>0~200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최저값</a:t>
            </a:r>
            <a:r>
              <a:rPr lang="en-US" altLang="ko-KR" sz="1100" dirty="0" smtClean="0">
                <a:latin typeface="+mn-ea"/>
              </a:rPr>
              <a:t>~</a:t>
            </a:r>
            <a:r>
              <a:rPr lang="ko-KR" altLang="en-US" sz="1100" dirty="0" smtClean="0">
                <a:latin typeface="+mn-ea"/>
              </a:rPr>
              <a:t>최고값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으로 정의 하여 드론의 높이 값으로 이용한다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패드 위치에 놓는다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ko-KR" altLang="en-US" sz="1100" dirty="0" smtClean="0">
                <a:latin typeface="+mn-ea"/>
              </a:rPr>
              <a:t>드론의 준비 상태 정보를 </a:t>
            </a: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를 이용하여 확인하도록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</a:rPr>
              <a:t>빨강 </a:t>
            </a:r>
            <a:r>
              <a:rPr lang="en-US" altLang="ko-KR" sz="1100" dirty="0" smtClean="0">
                <a:latin typeface="+mn-ea"/>
              </a:rPr>
              <a:t>LED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초록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LED 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준비 상태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무한 반복하기 블록 내에 코딩한다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606957" y="1179333"/>
            <a:ext cx="178722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642918" y="1956041"/>
            <a:ext cx="235745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 레버의 값을 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 높이 값으로 정의하여</a:t>
            </a: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쓰로틀을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LED</a:t>
            </a:r>
            <a:r>
              <a:rPr lang="ko-KR" altLang="en-US" sz="1100" dirty="0" smtClean="0">
                <a:latin typeface="+mn-ea"/>
              </a:rPr>
              <a:t>로 연결 상태를 표시한다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68" name="그림 6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6588" y="7572637"/>
            <a:ext cx="1203008" cy="26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타원 17"/>
          <p:cNvSpPr/>
          <p:nvPr/>
        </p:nvSpPr>
        <p:spPr>
          <a:xfrm>
            <a:off x="3178873" y="2274109"/>
            <a:ext cx="1228499" cy="124023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80" y="8355268"/>
            <a:ext cx="1000132" cy="288698"/>
          </a:xfrm>
          <a:prstGeom prst="rect">
            <a:avLst/>
          </a:prstGeom>
          <a:noFill/>
        </p:spPr>
      </p:pic>
      <p:sp>
        <p:nvSpPr>
          <p:cNvPr id="21" name="타원 20"/>
          <p:cNvSpPr/>
          <p:nvPr/>
        </p:nvSpPr>
        <p:spPr>
          <a:xfrm>
            <a:off x="4286256" y="2095232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440499" y="2023982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쓰로틀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07091" y="2143108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chemeClr val="bg1"/>
                </a:solidFill>
              </a:rPr>
              <a:t>LED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4711689"/>
            <a:ext cx="285512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응급 정지 버튼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응급정지버튼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쓰로틀 높이 제어 예제에 응급 정지 버튼을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버튼을 위치에 놓고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해당 버튼을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택트스위치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로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만약 조건절을 이용하여 버튼값에 따라 이벤트를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버튼을 눌렀을 때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=1”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“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드론 비행을 즉시 멈춤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 실행한다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버튼을 안눌렀을 때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“0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번 버튼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=0”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" pitchFamily="2" charset="2"/>
              </a:rPr>
              <a:t>      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실행 이벤트 없다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 rot="16200000">
            <a:off x="3478154" y="1093822"/>
            <a:ext cx="1973396" cy="378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드론의 응급정지 버튼을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응급 상황 시 버튼을 눌렀을 때 드론을 즉시 멈춤하는 기능이다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94" y="4783127"/>
            <a:ext cx="25201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sp>
        <p:nvSpPr>
          <p:cNvPr id="20" name="타원 19"/>
          <p:cNvSpPr/>
          <p:nvPr/>
        </p:nvSpPr>
        <p:spPr>
          <a:xfrm>
            <a:off x="4345819" y="3476680"/>
            <a:ext cx="357190" cy="36060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705572" y="352457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응급정지버튼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6" y="8286776"/>
            <a:ext cx="1000132" cy="288698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821607" y="7274581"/>
            <a:ext cx="2107327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809544" y="5679195"/>
            <a:ext cx="2107327" cy="35719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print"/>
          <a:srcRect b="12162"/>
          <a:stretch>
            <a:fillRect/>
          </a:stretch>
        </p:blipFill>
        <p:spPr bwMode="auto">
          <a:xfrm rot="16200000">
            <a:off x="3543308" y="1114407"/>
            <a:ext cx="2057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42" y="4786314"/>
            <a:ext cx="298019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롤</a:t>
            </a:r>
            <a:r>
              <a:rPr lang="en-US" altLang="en-US" sz="3600" dirty="0" smtClean="0"/>
              <a:t>/</a:t>
            </a:r>
            <a:r>
              <a:rPr altLang="en-US" sz="3600" dirty="0" smtClean="0"/>
              <a:t>피치 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롤피치방향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3500438" y="4718827"/>
            <a:ext cx="2857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응급 정지 버튼 예제에  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피칭 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오른쪽에 조이스틱을 위치하고 값을 설정한다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</a:rPr>
              <a:t>동작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에서 속도블록에 조이스틱 값을 삽입하여 코딩 구현한다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3.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조이스틱을 이용하여 드론의 방향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조이스틱 값의 좌우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상하 값에 따라 드론 방향 제어한다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sp>
        <p:nvSpPr>
          <p:cNvPr id="20" name="타원 19"/>
          <p:cNvSpPr/>
          <p:nvPr/>
        </p:nvSpPr>
        <p:spPr>
          <a:xfrm>
            <a:off x="4775689" y="2288468"/>
            <a:ext cx="1347856" cy="1360735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7362" y="7572396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072074" y="2000232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31940" y="5336552"/>
            <a:ext cx="2325555" cy="30701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4420" y="6858016"/>
            <a:ext cx="2111693" cy="26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직사각형 28"/>
          <p:cNvSpPr/>
          <p:nvPr/>
        </p:nvSpPr>
        <p:spPr>
          <a:xfrm>
            <a:off x="528948" y="7172674"/>
            <a:ext cx="2900052" cy="45237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b="7094"/>
          <a:stretch>
            <a:fillRect/>
          </a:stretch>
        </p:blipFill>
        <p:spPr bwMode="auto">
          <a:xfrm rot="16200000">
            <a:off x="3436151" y="1135825"/>
            <a:ext cx="205740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</a:t>
            </a:r>
            <a:r>
              <a:rPr lang="en-US" altLang="en-US" sz="3600" dirty="0" smtClean="0"/>
              <a:t>(YAW)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2453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디자인을 이용하여 무선 조정기를 제작 하여 드론을 원격 제어 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71480" y="456881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8600" y="4310733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6206" y="428624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32406" y="4357686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20.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(YAW)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3432208" y="4718827"/>
            <a:ext cx="285752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100" dirty="0" smtClean="0">
                <a:latin typeface="+mn-ea"/>
              </a:rPr>
              <a:t>롤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피치 예제에 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기능을 추가 코딩하도록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100" dirty="0" smtClean="0">
                <a:latin typeface="+mn-ea"/>
              </a:rPr>
              <a:t>0</a:t>
            </a:r>
            <a:r>
              <a:rPr lang="ko-KR" altLang="en-US" sz="1100" dirty="0" smtClean="0">
                <a:latin typeface="+mn-ea"/>
              </a:rPr>
              <a:t>번에 가로방향 조이스틱 값을 </a:t>
            </a:r>
            <a:r>
              <a:rPr lang="en-US" altLang="ko-KR" sz="1100" dirty="0" smtClean="0">
                <a:latin typeface="+mn-ea"/>
              </a:rPr>
              <a:t>-100~100</a:t>
            </a:r>
            <a:r>
              <a:rPr lang="ko-KR" altLang="en-US" sz="1100" dirty="0" smtClean="0">
                <a:latin typeface="+mn-ea"/>
              </a:rPr>
              <a:t>까지 설정을 추가한다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1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100" dirty="0" smtClean="0">
                <a:latin typeface="+mn-ea"/>
              </a:rPr>
              <a:t>조건문 좌회전</a:t>
            </a:r>
            <a:r>
              <a:rPr lang="en-US" altLang="ko-KR" sz="1100" dirty="0" smtClean="0">
                <a:latin typeface="+mn-ea"/>
              </a:rPr>
              <a:t>(-50), </a:t>
            </a:r>
            <a:r>
              <a:rPr lang="ko-KR" altLang="en-US" sz="1100" dirty="0" smtClean="0">
                <a:latin typeface="+mn-ea"/>
              </a:rPr>
              <a:t>우회전</a:t>
            </a:r>
            <a:r>
              <a:rPr lang="en-US" altLang="ko-KR" sz="1100" dirty="0" smtClean="0">
                <a:latin typeface="+mn-ea"/>
              </a:rPr>
              <a:t>(50)</a:t>
            </a:r>
            <a:r>
              <a:rPr lang="ko-KR" altLang="en-US" sz="1100" dirty="0" smtClean="0">
                <a:latin typeface="+mn-ea"/>
              </a:rPr>
              <a:t>기준으로  요변수 값을 증가 시켜 회전하도록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    </a:t>
            </a:r>
            <a:r>
              <a:rPr lang="en-US" altLang="ko-KR" sz="1100" dirty="0" smtClean="0">
                <a:latin typeface="+mn-ea"/>
                <a:sym typeface="Wingdings 2"/>
              </a:rPr>
              <a:t>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좌회전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100" dirty="0" smtClean="0">
                <a:latin typeface="+mn-ea"/>
                <a:sym typeface="Wingdings 2"/>
              </a:rPr>
              <a:t>     </a:t>
            </a:r>
            <a:r>
              <a:rPr lang="ko-KR" altLang="en-US" sz="1100" dirty="0" smtClean="0">
                <a:latin typeface="+mn-ea"/>
                <a:sym typeface="Wingdings 2"/>
              </a:rPr>
              <a:t>우회전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  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요를 </a:t>
            </a:r>
            <a:r>
              <a:rPr lang="en-US" altLang="ko-KR" sz="1100" dirty="0" smtClean="0">
                <a:latin typeface="+mn-ea"/>
                <a:sym typeface="Wingdings" pitchFamily="2" charset="2"/>
              </a:rPr>
              <a:t>“-10”</a:t>
            </a:r>
            <a:r>
              <a:rPr lang="ko-KR" altLang="en-US" sz="1100" dirty="0" smtClean="0">
                <a:latin typeface="+mn-ea"/>
                <a:sym typeface="Wingdings" pitchFamily="2" charset="2"/>
              </a:rPr>
              <a:t>정하기</a:t>
            </a:r>
            <a:endParaRPr lang="en-US" altLang="ko-KR" sz="1100" dirty="0" smtClean="0">
              <a:latin typeface="+mn-ea"/>
              <a:sym typeface="Wingdings" pitchFamily="2" charset="2"/>
            </a:endParaRPr>
          </a:p>
          <a:p>
            <a:pPr marL="228600" indent="-228600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+mn-ea"/>
              </a:rPr>
              <a:t>4. </a:t>
            </a:r>
            <a:r>
              <a:rPr lang="ko-KR" altLang="en-US" sz="1100" dirty="0" smtClean="0">
                <a:latin typeface="+mn-ea"/>
              </a:rPr>
              <a:t>실행하기 버튼으로 패드 실행한다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1480" y="2000232"/>
            <a:ext cx="200026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왼쪽 조이스틱을 이용하여 드론의 회전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, YAW)</a:t>
            </a:r>
            <a:r>
              <a:rPr lang="ko-KR" altLang="en-US" sz="1100" dirty="0" smtClean="0">
                <a:latin typeface="+mn-ea"/>
              </a:rPr>
              <a:t>를 제어하는 프로그래밍을 한다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요</a:t>
            </a:r>
            <a:r>
              <a:rPr lang="en-US" altLang="ko-KR" sz="1100" dirty="0" smtClean="0">
                <a:latin typeface="+mn-ea"/>
              </a:rPr>
              <a:t>(YAW)</a:t>
            </a:r>
            <a:r>
              <a:rPr lang="ko-KR" altLang="en-US" sz="1100" dirty="0" smtClean="0">
                <a:latin typeface="+mn-ea"/>
              </a:rPr>
              <a:t>변수를 생성하여 변수 값에 비례하여 비행회전이 제어되도록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pic>
        <p:nvPicPr>
          <p:cNvPr id="1027" name="Picture 3" descr="D:\backup\191111_창업지원자료\기획\디자인\JDCode\앱디자인\jdcode\PNG파일\아래\제어감도버튼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9381" y="3523992"/>
            <a:ext cx="285752" cy="285752"/>
          </a:xfrm>
          <a:prstGeom prst="rect">
            <a:avLst/>
          </a:prstGeom>
          <a:noFill/>
        </p:spPr>
      </p:pic>
      <p:pic>
        <p:nvPicPr>
          <p:cNvPr id="22" name="Picture 2" descr="D:\backup\191111_창업지원자료\기획\디자인\JCBlock\image_2\icon_play_p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6" y="8072462"/>
            <a:ext cx="1000132" cy="28869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357562" y="2796683"/>
            <a:ext cx="670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롤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/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피치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3071810" y="3071802"/>
            <a:ext cx="1000132" cy="1059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그룹 29"/>
          <p:cNvGrpSpPr/>
          <p:nvPr/>
        </p:nvGrpSpPr>
        <p:grpSpPr>
          <a:xfrm>
            <a:off x="965475" y="4643438"/>
            <a:ext cx="2249211" cy="4071966"/>
            <a:chOff x="2857496" y="4643438"/>
            <a:chExt cx="2249211" cy="407196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857496" y="4643438"/>
              <a:ext cx="2249211" cy="407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직사각형 35"/>
            <p:cNvSpPr/>
            <p:nvPr/>
          </p:nvSpPr>
          <p:spPr>
            <a:xfrm>
              <a:off x="2928934" y="7072330"/>
              <a:ext cx="1857388" cy="107157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857496" y="5193677"/>
              <a:ext cx="1857388" cy="142876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2857496" y="6339677"/>
              <a:ext cx="1285884" cy="161149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사각형 설명선 32"/>
          <p:cNvSpPr/>
          <p:nvPr/>
        </p:nvSpPr>
        <p:spPr>
          <a:xfrm>
            <a:off x="3714752" y="4786314"/>
            <a:ext cx="1071570" cy="1000132"/>
          </a:xfrm>
          <a:prstGeom prst="wedgeRectCallout">
            <a:avLst>
              <a:gd name="adj1" fmla="val -56879"/>
              <a:gd name="adj2" fmla="val -20883"/>
            </a:avLst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무선 조종기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150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변수를 사용하여 코딩을 논리적으로 기능을 표현해보도록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74" y="6072198"/>
            <a:ext cx="1285884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6354" y="3393272"/>
            <a:ext cx="1285492" cy="2642400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4" name="타원 33"/>
          <p:cNvSpPr/>
          <p:nvPr/>
        </p:nvSpPr>
        <p:spPr>
          <a:xfrm>
            <a:off x="5607858" y="3321835"/>
            <a:ext cx="282370" cy="28575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42" y="2280449"/>
            <a:ext cx="2786082" cy="579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직사각형 37"/>
          <p:cNvSpPr/>
          <p:nvPr/>
        </p:nvSpPr>
        <p:spPr>
          <a:xfrm>
            <a:off x="5015088" y="5393537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5036354" y="8036743"/>
            <a:ext cx="1357322" cy="57150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모서리가 둥근 직사각형 41"/>
          <p:cNvSpPr/>
          <p:nvPr/>
        </p:nvSpPr>
        <p:spPr>
          <a:xfrm>
            <a:off x="571480" y="213992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3" name="그룹 157"/>
          <p:cNvGrpSpPr/>
          <p:nvPr/>
        </p:nvGrpSpPr>
        <p:grpSpPr>
          <a:xfrm flipH="1">
            <a:off x="678600" y="1881841"/>
            <a:ext cx="250534" cy="334430"/>
            <a:chOff x="8004773" y="4661601"/>
            <a:chExt cx="703673" cy="939312"/>
          </a:xfrm>
        </p:grpSpPr>
        <p:sp>
          <p:nvSpPr>
            <p:cNvPr id="44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8" name="제목 55"/>
          <p:cNvSpPr txBox="1">
            <a:spLocks/>
          </p:cNvSpPr>
          <p:nvPr/>
        </p:nvSpPr>
        <p:spPr>
          <a:xfrm>
            <a:off x="876206" y="185735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4932406" y="192879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무선조종기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14686" y="4286248"/>
            <a:ext cx="11304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연결 상태</a:t>
            </a:r>
            <a:endParaRPr lang="ko-KR" altLang="en-US" sz="1100" b="1" dirty="0"/>
          </a:p>
        </p:txBody>
      </p:sp>
      <p:sp>
        <p:nvSpPr>
          <p:cNvPr id="22" name="직사각형 21"/>
          <p:cNvSpPr/>
          <p:nvPr/>
        </p:nvSpPr>
        <p:spPr>
          <a:xfrm>
            <a:off x="571480" y="4643438"/>
            <a:ext cx="2714644" cy="989498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71480" y="2571736"/>
            <a:ext cx="2714644" cy="164307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71480" y="7500958"/>
            <a:ext cx="2714644" cy="500066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71480" y="5672475"/>
            <a:ext cx="2714644" cy="178595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71480" y="4257342"/>
            <a:ext cx="2714644" cy="325291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214686" y="3357554"/>
            <a:ext cx="939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패드 디자인</a:t>
            </a:r>
            <a:endParaRPr lang="ko-KR" altLang="en-US" sz="11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286124" y="5072066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변수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정의</a:t>
            </a:r>
            <a:endParaRPr lang="ko-KR" altLang="en-US" sz="1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264858" y="6500826"/>
            <a:ext cx="16914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쓰로틀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롤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피치</a:t>
            </a:r>
            <a:r>
              <a:rPr lang="en-US" altLang="ko-KR" sz="1100" b="1" dirty="0" smtClean="0"/>
              <a:t>/</a:t>
            </a:r>
            <a:r>
              <a:rPr lang="ko-KR" altLang="en-US" sz="1100" b="1" dirty="0" smtClean="0"/>
              <a:t>요 기능</a:t>
            </a:r>
            <a:endParaRPr lang="en-US" altLang="ko-KR" sz="1100" b="1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3315030" y="7607171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응급정지기능</a:t>
            </a:r>
            <a:endParaRPr lang="en-US" altLang="ko-KR" sz="1100" b="1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4857760" y="2428860"/>
            <a:ext cx="171451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ym typeface="Wingdings 2"/>
              </a:rPr>
              <a:t></a:t>
            </a:r>
            <a:r>
              <a:rPr lang="ko-KR" altLang="en-US" sz="1100" dirty="0" smtClean="0"/>
              <a:t>코딩 편집창에서 상태정보 활성후 실행하면 패드에서도 상태정보를 확인할 수 있다</a:t>
            </a:r>
            <a:r>
              <a:rPr lang="en-US" altLang="ko-KR" sz="1100" dirty="0" smtClean="0"/>
              <a:t>.</a:t>
            </a:r>
          </a:p>
          <a:p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11765" r="21778" b="5882"/>
          <a:stretch>
            <a:fillRect/>
          </a:stretch>
        </p:blipFill>
        <p:spPr bwMode="auto">
          <a:xfrm>
            <a:off x="3751327" y="4821177"/>
            <a:ext cx="1000132" cy="93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233" name="Picture 2" descr="C:\Users\이미선\Dropbox\창업지원자료\기획\디자인\J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6544" y="4000496"/>
            <a:ext cx="1223821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5967</TotalTime>
  <Words>6731</Words>
  <Application>Microsoft Office PowerPoint</Application>
  <PresentationFormat>화면 슬라이드 쇼(4:3)</PresentationFormat>
  <Paragraphs>1063</Paragraphs>
  <Slides>86</Slides>
  <Notes>45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86</vt:i4>
      </vt:variant>
    </vt:vector>
  </HeadingPairs>
  <TitlesOfParts>
    <vt:vector size="87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블루투스 연결</vt:lpstr>
      <vt:lpstr>드론 상태 확인</vt:lpstr>
      <vt:lpstr>준비상태 점검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자율비행-응용</vt:lpstr>
      <vt:lpstr>회전 컴백</vt:lpstr>
      <vt:lpstr>스퀘어 비행</vt:lpstr>
      <vt:lpstr>스퀘어 회전 비행</vt:lpstr>
      <vt:lpstr>웨이브 비행</vt:lpstr>
      <vt:lpstr>창작소-선풍기</vt:lpstr>
      <vt:lpstr>자동선풍기 개요</vt:lpstr>
      <vt:lpstr>자동선풍기 조립</vt:lpstr>
      <vt:lpstr>슬라이드 53</vt:lpstr>
      <vt:lpstr>자동선풍기 코딩</vt:lpstr>
      <vt:lpstr>창작소-풍력자동차</vt:lpstr>
      <vt:lpstr>풍력자동차 개요</vt:lpstr>
      <vt:lpstr>슬라이드 57</vt:lpstr>
      <vt:lpstr>풍력자동차 조립</vt:lpstr>
      <vt:lpstr>슬라이드 59</vt:lpstr>
      <vt:lpstr>풍력자동차 코딩</vt:lpstr>
      <vt:lpstr>창작소-자이로시소</vt:lpstr>
      <vt:lpstr>자이로시소 개요</vt:lpstr>
      <vt:lpstr>슬라이드 63</vt:lpstr>
      <vt:lpstr>자이로 시소 조립</vt:lpstr>
      <vt:lpstr>슬라이드 65</vt:lpstr>
      <vt:lpstr>자이로시소 코딩-수동</vt:lpstr>
      <vt:lpstr>자이로시소 코딩-자동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무선조정기</vt:lpstr>
      <vt:lpstr>쓰로틀 높이 제어</vt:lpstr>
      <vt:lpstr>응급 정지 버튼</vt:lpstr>
      <vt:lpstr>롤/피치 </vt:lpstr>
      <vt:lpstr>요(YAW)</vt:lpstr>
      <vt:lpstr>무선 조종기</vt:lpstr>
      <vt:lpstr>슬라이드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421</cp:revision>
  <dcterms:created xsi:type="dcterms:W3CDTF">2019-09-09T06:04:53Z</dcterms:created>
  <dcterms:modified xsi:type="dcterms:W3CDTF">2024-03-21T02:40:34Z</dcterms:modified>
</cp:coreProperties>
</file>