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0"/>
  </p:notesMasterIdLst>
  <p:handoutMasterIdLst>
    <p:handoutMasterId r:id="rId21"/>
  </p:handoutMasterIdLst>
  <p:sldIdLst>
    <p:sldId id="405" r:id="rId3"/>
    <p:sldId id="406" r:id="rId4"/>
    <p:sldId id="448" r:id="rId5"/>
    <p:sldId id="452" r:id="rId6"/>
    <p:sldId id="453" r:id="rId7"/>
    <p:sldId id="407" r:id="rId8"/>
    <p:sldId id="428" r:id="rId9"/>
    <p:sldId id="429" r:id="rId10"/>
    <p:sldId id="454" r:id="rId11"/>
    <p:sldId id="455" r:id="rId12"/>
    <p:sldId id="450" r:id="rId13"/>
    <p:sldId id="451" r:id="rId14"/>
    <p:sldId id="440" r:id="rId15"/>
    <p:sldId id="439" r:id="rId16"/>
    <p:sldId id="460" r:id="rId17"/>
    <p:sldId id="457" r:id="rId18"/>
    <p:sldId id="458" r:id="rId19"/>
  </p:sldIdLst>
  <p:sldSz cx="9144000" cy="6858000" type="screen4x3"/>
  <p:notesSz cx="6865938" cy="99980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8BD0"/>
    <a:srgbClr val="FF99FF"/>
    <a:srgbClr val="00CC00"/>
    <a:srgbClr val="9933FF"/>
    <a:srgbClr val="0000FF"/>
    <a:srgbClr val="FFFFFF"/>
    <a:srgbClr val="FFD961"/>
    <a:srgbClr val="FF9900"/>
    <a:srgbClr val="F8F8F8"/>
    <a:srgbClr val="2E6EB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2826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149"/>
        <p:guide pos="216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3595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7" r:id="rId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kr/url?sa=i&amp;rct=j&amp;q=&amp;esrc=s&amp;source=images&amp;cd=&amp;cad=rja&amp;uact=8&amp;ved=0ahUKEwiaz-_Tpb7QAhVDfrwKHfmcCpkQjRwIBw&amp;url=http://www.gyroscope.com/d.asp?product=TEDCO2&amp;bvm=bv.139782543,d.dGc&amp;psig=AFQjCNGq4rVB-RNMH1Jt9jYuP3u9UyFTwA&amp;ust=147997024581017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google.co.kr/url?sa=i&amp;rct=j&amp;q=&amp;esrc=s&amp;source=images&amp;cd=&amp;cad=rja&amp;uact=8&amp;ved=0ahUKEwid5Zb4pr7QAhUDWrwKHc9aBVoQjRwIBw&amp;url=https://thenounproject.com/term/drone/&amp;bvm=bv.139782543,d.dGc&amp;psig=AFQjCNFVeCnXpcMZCg93TH_ukvwoBjZg5A&amp;ust=1479970757921320" TargetMode="External"/><Relationship Id="rId7" Type="http://schemas.openxmlformats.org/officeDocument/2006/relationships/hyperlink" Target="https://www.google.co.kr/url?sa=i&amp;rct=j&amp;q=&amp;esrc=s&amp;source=images&amp;cd=&amp;cad=rja&amp;uact=8&amp;ved=0ahUKEwjph5Ojp53QAhUDybwKHZqDD5EQjRwIBw&amp;url=https://www.iconfinder.com/icons/27881/arrow_up_icon&amp;bvm=bv.138169073,d.dGc&amp;psig=AFQjCNGWJPHm8NZbT2i1iHAlG9HHp9eSSQ&amp;ust=147883697441773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s://www.google.co.kr/url?sa=i&amp;rct=j&amp;q=&amp;esrc=s&amp;source=images&amp;cd=&amp;cad=rja&amp;uact=8&amp;ved=0ahUKEwjilfucp53QAhUMUbwKHamCCDsQjRwIBw&amp;url=https://www.iconfinder.com/icons/27880/arrow_red_up_icon&amp;bvm=bv.138169073,d.dGc&amp;psig=AFQjCNGWJPHm8NZbT2i1iHAlG9HHp9eSSQ&amp;ust=1478836974417738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kr/url?sa=i&amp;rct=j&amp;q=&amp;esrc=s&amp;source=images&amp;cd=&amp;cad=rja&amp;uact=8&amp;ved=0ahUKEwid5Zb4pr7QAhUDWrwKHc9aBVoQjRwIBw&amp;url=https://thenounproject.com/term/drone/&amp;bvm=bv.139782543,d.dGc&amp;psig=AFQjCNFVeCnXpcMZCg93TH_ukvwoBjZg5A&amp;ust=147997075792132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kr/url?sa=i&amp;rct=j&amp;q=&amp;esrc=s&amp;source=images&amp;cd=&amp;cad=rja&amp;uact=8&amp;ved=0ahUKEwi6gfHiq77QAhXGbrwKHTouAaMQjRwIBw&amp;url=https://thenounproject.com/term/waves/&amp;psig=AFQjCNEz86CAdtrJe9XVMrv_kRlfEMpusQ&amp;ust=1479972035825060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4857760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5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드론기술 창작품</a:t>
            </a:r>
            <a:endParaRPr lang="en-US" altLang="ko-KR" sz="45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자이로시소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l="10526" r="9848"/>
          <a:stretch>
            <a:fillRect/>
          </a:stretch>
        </p:blipFill>
        <p:spPr bwMode="auto">
          <a:xfrm rot="5400000">
            <a:off x="2656777" y="-458791"/>
            <a:ext cx="2428893" cy="691832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385427" y="1357298"/>
            <a:ext cx="5186705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spc="-150" dirty="0">
                <a:sym typeface="Wingdings 2"/>
              </a:rPr>
              <a:t></a:t>
            </a:r>
            <a:r>
              <a:rPr lang="en-US" altLang="ko-KR" sz="2000" b="1" dirty="0" smtClean="0">
                <a:sym typeface="Wingdings 2"/>
              </a:rPr>
              <a:t> </a:t>
            </a:r>
            <a:r>
              <a:rPr lang="ko-KR" altLang="en-US" sz="2000" b="1" dirty="0" smtClean="0">
                <a:sym typeface="Wingdings 2"/>
              </a:rPr>
              <a:t>날개</a:t>
            </a:r>
            <a:r>
              <a:rPr lang="en-US" altLang="ko-KR" sz="2000" b="1" dirty="0" smtClean="0">
                <a:sym typeface="Wingdings 2"/>
              </a:rPr>
              <a:t>(A) 2</a:t>
            </a:r>
            <a:r>
              <a:rPr lang="ko-KR" altLang="en-US" sz="2000" b="1" dirty="0" smtClean="0">
                <a:sym typeface="Wingdings 2"/>
              </a:rPr>
              <a:t>개 모터와 메인보드를 꽂는다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sp>
        <p:nvSpPr>
          <p:cNvPr id="22" name="직사각형 21"/>
          <p:cNvSpPr/>
          <p:nvPr/>
        </p:nvSpPr>
        <p:spPr>
          <a:xfrm>
            <a:off x="500034" y="4643446"/>
            <a:ext cx="191283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2000" dirty="0" err="1" smtClean="0">
                <a:sym typeface="Wingdings 2"/>
              </a:rPr>
              <a:t>모터선을</a:t>
            </a:r>
            <a:r>
              <a:rPr lang="ko-KR" altLang="en-US" sz="2000" dirty="0" smtClean="0">
                <a:sym typeface="Wingdings 2"/>
              </a:rPr>
              <a:t> </a:t>
            </a:r>
            <a:endParaRPr lang="en-US" altLang="ko-KR" sz="2000" dirty="0" smtClean="0">
              <a:sym typeface="Wingdings 2"/>
            </a:endParaRPr>
          </a:p>
          <a:p>
            <a:pPr algn="r"/>
            <a:r>
              <a:rPr lang="ko-KR" altLang="en-US" sz="2000" dirty="0" smtClean="0">
                <a:sym typeface="Wingdings 2"/>
              </a:rPr>
              <a:t>지정위치에 </a:t>
            </a:r>
            <a:endParaRPr lang="en-US" altLang="ko-KR" sz="2000" dirty="0" smtClean="0">
              <a:sym typeface="Wingdings 2"/>
            </a:endParaRPr>
          </a:p>
          <a:p>
            <a:pPr algn="r"/>
            <a:r>
              <a:rPr lang="ko-KR" altLang="en-US" sz="2000" dirty="0" smtClean="0">
                <a:sym typeface="Wingdings 2"/>
              </a:rPr>
              <a:t>꽂는다</a:t>
            </a:r>
            <a:r>
              <a:rPr lang="en-US" altLang="ko-KR" sz="2000" dirty="0" smtClean="0">
                <a:sym typeface="Wingdings 2"/>
              </a:rPr>
              <a:t>. </a:t>
            </a:r>
            <a:endParaRPr lang="ko-KR" altLang="en-US" sz="2000" dirty="0"/>
          </a:p>
        </p:txBody>
      </p:sp>
      <p:grpSp>
        <p:nvGrpSpPr>
          <p:cNvPr id="20" name="그룹 19"/>
          <p:cNvGrpSpPr/>
          <p:nvPr/>
        </p:nvGrpSpPr>
        <p:grpSpPr>
          <a:xfrm>
            <a:off x="5786446" y="4071942"/>
            <a:ext cx="2857520" cy="2551356"/>
            <a:chOff x="4857752" y="4408722"/>
            <a:chExt cx="2263156" cy="2020674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 l="8841" t="7076" r="8640" b="4480"/>
            <a:stretch>
              <a:fillRect/>
            </a:stretch>
          </p:blipFill>
          <p:spPr bwMode="auto">
            <a:xfrm>
              <a:off x="4857752" y="4408722"/>
              <a:ext cx="2263156" cy="20206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3" name="위쪽 화살표 22"/>
            <p:cNvSpPr/>
            <p:nvPr/>
          </p:nvSpPr>
          <p:spPr>
            <a:xfrm rot="2233622" flipV="1">
              <a:off x="6814173" y="4647759"/>
              <a:ext cx="236130" cy="199339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  <p:sp>
          <p:nvSpPr>
            <p:cNvPr id="24" name="위쪽 화살표 23"/>
            <p:cNvSpPr/>
            <p:nvPr/>
          </p:nvSpPr>
          <p:spPr>
            <a:xfrm rot="12771666" flipV="1">
              <a:off x="4949804" y="5822422"/>
              <a:ext cx="231974" cy="209648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  <p:sp>
          <p:nvSpPr>
            <p:cNvPr id="25" name="타원 24"/>
            <p:cNvSpPr/>
            <p:nvPr/>
          </p:nvSpPr>
          <p:spPr>
            <a:xfrm>
              <a:off x="6503683" y="5128817"/>
              <a:ext cx="617224" cy="61722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000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2500298" y="4671964"/>
            <a:ext cx="2461884" cy="400110"/>
          </a:xfrm>
          <a:prstGeom prst="rect">
            <a:avLst/>
          </a:prstGeom>
          <a:solidFill>
            <a:srgbClr val="388BD0">
              <a:alpha val="76000"/>
            </a:srgbClr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olidFill>
                  <a:schemeClr val="bg1"/>
                </a:solidFill>
              </a:rPr>
              <a:t>모터위치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오른쪽 위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500298" y="5429264"/>
            <a:ext cx="2461884" cy="400110"/>
          </a:xfrm>
          <a:prstGeom prst="rect">
            <a:avLst/>
          </a:prstGeom>
          <a:solidFill>
            <a:srgbClr val="388BD0">
              <a:alpha val="76000"/>
            </a:srgbClr>
          </a:solidFill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olidFill>
                  <a:schemeClr val="bg1"/>
                </a:solidFill>
              </a:rPr>
              <a:t>모터위치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: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왼쪽 아래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31" name="꺾인 연결선 30"/>
          <p:cNvCxnSpPr>
            <a:endCxn id="28" idx="3"/>
          </p:cNvCxnSpPr>
          <p:nvPr/>
        </p:nvCxnSpPr>
        <p:spPr>
          <a:xfrm rot="10800000" flipV="1">
            <a:off x="4962182" y="4857761"/>
            <a:ext cx="3181718" cy="14257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꺾인 연결선 32"/>
          <p:cNvCxnSpPr>
            <a:endCxn id="29" idx="3"/>
          </p:cNvCxnSpPr>
          <p:nvPr/>
        </p:nvCxnSpPr>
        <p:spPr>
          <a:xfrm rot="10800000">
            <a:off x="4962182" y="5629320"/>
            <a:ext cx="1181454" cy="14259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직사각형 113"/>
          <p:cNvSpPr/>
          <p:nvPr/>
        </p:nvSpPr>
        <p:spPr>
          <a:xfrm>
            <a:off x="785786" y="5572140"/>
            <a:ext cx="321471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Wingdings 2"/>
              <a:buChar char="{"/>
            </a:pPr>
            <a:r>
              <a:rPr lang="en-US" altLang="ko-KR" sz="2000" b="1" dirty="0" smtClean="0">
                <a:sym typeface="Wingdings 2"/>
              </a:rPr>
              <a:t>5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빨대를 </a:t>
            </a:r>
            <a:r>
              <a:rPr lang="en-US" altLang="ko-KR" sz="2000" b="1" dirty="0" smtClean="0">
                <a:sym typeface="Wingdings 2"/>
              </a:rPr>
              <a:t></a:t>
            </a:r>
            <a:r>
              <a:rPr lang="ko-KR" altLang="en-US" sz="2000" b="1" dirty="0" smtClean="0">
                <a:sym typeface="Wingdings 2"/>
              </a:rPr>
              <a:t>의 </a:t>
            </a:r>
            <a:endParaRPr lang="en-US" altLang="ko-KR" sz="2000" b="1" dirty="0" smtClean="0">
              <a:sym typeface="Wingdings 2"/>
            </a:endParaRPr>
          </a:p>
          <a:p>
            <a:pPr algn="r"/>
            <a:r>
              <a:rPr lang="ko-KR" altLang="en-US" sz="2000" b="1" dirty="0" smtClean="0">
                <a:sym typeface="Wingdings 2"/>
              </a:rPr>
              <a:t>양 옆 구멍에 꽂는다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/>
              <a:t> </a:t>
            </a:r>
            <a:endParaRPr lang="ko-KR" altLang="en-US" sz="2000" b="1" dirty="0"/>
          </a:p>
        </p:txBody>
      </p:sp>
      <p:grpSp>
        <p:nvGrpSpPr>
          <p:cNvPr id="118" name="그룹 117"/>
          <p:cNvGrpSpPr/>
          <p:nvPr/>
        </p:nvGrpSpPr>
        <p:grpSpPr>
          <a:xfrm>
            <a:off x="4039059" y="4143380"/>
            <a:ext cx="4963060" cy="2357454"/>
            <a:chOff x="4429124" y="4286256"/>
            <a:chExt cx="4572995" cy="2172173"/>
          </a:xfrm>
        </p:grpSpPr>
        <p:pic>
          <p:nvPicPr>
            <p:cNvPr id="113" name="Picture 7"/>
            <p:cNvPicPr>
              <a:picLocks noChangeAspect="1" noChangeArrowheads="1"/>
            </p:cNvPicPr>
            <p:nvPr/>
          </p:nvPicPr>
          <p:blipFill>
            <a:blip r:embed="rId2">
              <a:lum bright="10000"/>
            </a:blip>
            <a:srcRect l="5263" t="9097" r="7018" b="18888"/>
            <a:stretch>
              <a:fillRect/>
            </a:stretch>
          </p:blipFill>
          <p:spPr bwMode="auto">
            <a:xfrm>
              <a:off x="4429124" y="4286256"/>
              <a:ext cx="4572995" cy="2172173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15" name="위쪽 화살표 114"/>
            <p:cNvSpPr/>
            <p:nvPr/>
          </p:nvSpPr>
          <p:spPr>
            <a:xfrm rot="2233622" flipV="1">
              <a:off x="8382972" y="4959980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16" name="위쪽 화살표 115"/>
            <p:cNvSpPr/>
            <p:nvPr/>
          </p:nvSpPr>
          <p:spPr>
            <a:xfrm rot="7633622" flipH="1">
              <a:off x="4731091" y="4834169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grpSp>
        <p:nvGrpSpPr>
          <p:cNvPr id="117" name="그룹 116"/>
          <p:cNvGrpSpPr/>
          <p:nvPr/>
        </p:nvGrpSpPr>
        <p:grpSpPr>
          <a:xfrm>
            <a:off x="285720" y="1239643"/>
            <a:ext cx="6687043" cy="3046613"/>
            <a:chOff x="500033" y="1668271"/>
            <a:chExt cx="5432489" cy="2475039"/>
          </a:xfrm>
        </p:grpSpPr>
        <p:pic>
          <p:nvPicPr>
            <p:cNvPr id="10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lum bright="20000"/>
            </a:blip>
            <a:srcRect/>
            <a:stretch>
              <a:fillRect/>
            </a:stretch>
          </p:blipFill>
          <p:spPr bwMode="auto">
            <a:xfrm rot="16200000">
              <a:off x="2356042" y="72793"/>
              <a:ext cx="1720472" cy="5432489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5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5096" y="1668271"/>
              <a:ext cx="2386995" cy="2475039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7" name="위쪽 화살표 106"/>
            <p:cNvSpPr/>
            <p:nvPr/>
          </p:nvSpPr>
          <p:spPr>
            <a:xfrm rot="2233622" flipV="1">
              <a:off x="3763905" y="1863267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08" name="위쪽 화살표 107"/>
            <p:cNvSpPr/>
            <p:nvPr/>
          </p:nvSpPr>
          <p:spPr>
            <a:xfrm rot="2233622" flipV="1">
              <a:off x="3763905" y="3035654"/>
              <a:ext cx="299011" cy="252423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106" name="직사각형 105"/>
          <p:cNvSpPr/>
          <p:nvPr/>
        </p:nvSpPr>
        <p:spPr>
          <a:xfrm>
            <a:off x="6929454" y="1596833"/>
            <a:ext cx="2214546" cy="1357322"/>
          </a:xfrm>
          <a:prstGeom prst="rect">
            <a:avLst/>
          </a:prstGeom>
        </p:spPr>
        <p:txBody>
          <a:bodyPr wrap="square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Char char="z"/>
            </a:pPr>
            <a:r>
              <a:rPr lang="en-US" altLang="ko-KR" sz="2000" b="1" spc="-150" dirty="0" smtClean="0">
                <a:sym typeface="Wingdings 2"/>
              </a:rPr>
              <a:t>D</a:t>
            </a:r>
            <a:r>
              <a:rPr lang="ko-KR" altLang="en-US" sz="2000" b="1" spc="-150" dirty="0" smtClean="0">
                <a:sym typeface="Wingdings 2"/>
              </a:rPr>
              <a:t>를 </a:t>
            </a:r>
            <a:r>
              <a:rPr lang="en-US" altLang="ko-KR" sz="2000" b="1" spc="-150" dirty="0" smtClean="0">
                <a:sym typeface="Wingdings 2"/>
              </a:rPr>
              <a:t></a:t>
            </a:r>
            <a:r>
              <a:rPr lang="ko-KR" altLang="en-US" sz="2000" b="1" spc="-150" dirty="0" smtClean="0">
                <a:sym typeface="Wingdings 2"/>
              </a:rPr>
              <a:t>의 </a:t>
            </a:r>
            <a:endParaRPr lang="en-US" altLang="ko-KR" sz="2000" b="1" spc="-150" dirty="0" smtClean="0">
              <a:sym typeface="Wingdings 2"/>
            </a:endParaRPr>
          </a:p>
          <a:p>
            <a:r>
              <a:rPr lang="ko-KR" altLang="en-US" sz="2000" b="1" spc="-150" dirty="0" smtClean="0">
                <a:sym typeface="Wingdings 2"/>
              </a:rPr>
              <a:t>메인보드 양 옆에</a:t>
            </a:r>
            <a:endParaRPr lang="en-US" altLang="ko-KR" sz="2000" b="1" spc="-150" dirty="0" smtClean="0">
              <a:sym typeface="Wingdings 2"/>
            </a:endParaRPr>
          </a:p>
          <a:p>
            <a:r>
              <a:rPr lang="en-US" altLang="ko-KR" sz="2000" b="1" spc="-150" dirty="0" smtClean="0">
                <a:sym typeface="Wingdings 2"/>
              </a:rPr>
              <a:t>2</a:t>
            </a:r>
            <a:r>
              <a:rPr lang="ko-KR" altLang="en-US" sz="2000" b="1" spc="-150" dirty="0" smtClean="0">
                <a:sym typeface="Wingdings 2"/>
              </a:rPr>
              <a:t>개씩 꽂는다</a:t>
            </a:r>
            <a:r>
              <a:rPr lang="en-US" altLang="ko-KR" sz="2000" b="1" spc="-150" dirty="0" smtClean="0">
                <a:sym typeface="Wingdings 2"/>
              </a:rPr>
              <a:t>.</a:t>
            </a:r>
            <a:r>
              <a:rPr lang="ko-KR" altLang="en-US" sz="2000" b="1" spc="-150" dirty="0" smtClean="0">
                <a:sym typeface="Wingdings 2"/>
              </a:rPr>
              <a:t> </a:t>
            </a:r>
            <a:endParaRPr lang="ko-KR" altLang="en-US" sz="2000" b="1" spc="-1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조립하기</a:t>
            </a:r>
            <a:endParaRPr lang="ko-KR" altLang="en-US" dirty="0"/>
          </a:p>
        </p:txBody>
      </p:sp>
      <p:grpSp>
        <p:nvGrpSpPr>
          <p:cNvPr id="106" name="그룹 105"/>
          <p:cNvGrpSpPr/>
          <p:nvPr/>
        </p:nvGrpSpPr>
        <p:grpSpPr>
          <a:xfrm>
            <a:off x="285720" y="1857364"/>
            <a:ext cx="6172642" cy="2401155"/>
            <a:chOff x="1971258" y="1857364"/>
            <a:chExt cx="6172642" cy="2401155"/>
          </a:xfrm>
        </p:grpSpPr>
        <p:pic>
          <p:nvPicPr>
            <p:cNvPr id="99" name="Picture 8"/>
            <p:cNvPicPr>
              <a:picLocks noChangeAspect="1" noChangeArrowheads="1"/>
            </p:cNvPicPr>
            <p:nvPr/>
          </p:nvPicPr>
          <p:blipFill>
            <a:blip r:embed="rId2"/>
            <a:srcRect l="4195" r="2447" b="10462"/>
            <a:stretch>
              <a:fillRect/>
            </a:stretch>
          </p:blipFill>
          <p:spPr bwMode="auto">
            <a:xfrm>
              <a:off x="1971258" y="1857364"/>
              <a:ext cx="6172642" cy="2401155"/>
            </a:xfrm>
            <a:prstGeom prst="roundRect">
              <a:avLst>
                <a:gd name="adj" fmla="val 0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100" name="위쪽 화살표 99"/>
            <p:cNvSpPr/>
            <p:nvPr/>
          </p:nvSpPr>
          <p:spPr>
            <a:xfrm rot="2233622" flipV="1">
              <a:off x="7632131" y="2631177"/>
              <a:ext cx="322013" cy="27184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  <p:sp>
          <p:nvSpPr>
            <p:cNvPr id="101" name="위쪽 화살표 100"/>
            <p:cNvSpPr/>
            <p:nvPr/>
          </p:nvSpPr>
          <p:spPr>
            <a:xfrm rot="7633622" flipH="1">
              <a:off x="2156168" y="2509306"/>
              <a:ext cx="322013" cy="271842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/>
            </a:p>
          </p:txBody>
        </p:sp>
      </p:grpSp>
      <p:sp>
        <p:nvSpPr>
          <p:cNvPr id="102" name="직사각형 101"/>
          <p:cNvSpPr/>
          <p:nvPr/>
        </p:nvSpPr>
        <p:spPr>
          <a:xfrm>
            <a:off x="214314" y="1385816"/>
            <a:ext cx="692945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>
                <a:sym typeface="Wingdings 2"/>
              </a:rPr>
              <a:t></a:t>
            </a:r>
            <a:r>
              <a:rPr lang="en-US" altLang="ko-KR" sz="2000" b="1" dirty="0">
                <a:sym typeface="Wingdings 2"/>
              </a:rPr>
              <a:t> </a:t>
            </a:r>
            <a:r>
              <a:rPr lang="ko-KR" altLang="en-US" sz="2000" b="1" dirty="0" smtClean="0">
                <a:sym typeface="Wingdings 2"/>
              </a:rPr>
              <a:t>를 </a:t>
            </a:r>
            <a:r>
              <a:rPr lang="en-US" altLang="ko-KR" sz="2000" b="1" dirty="0" smtClean="0">
                <a:sym typeface="Wingdings 2"/>
              </a:rPr>
              <a:t>4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빨대로 </a:t>
            </a:r>
            <a:r>
              <a:rPr lang="en-US" altLang="ko-KR" sz="2000" b="1" dirty="0" smtClean="0">
                <a:sym typeface="Wingdings 2"/>
              </a:rPr>
              <a:t></a:t>
            </a:r>
            <a:r>
              <a:rPr lang="ko-KR" altLang="en-US" sz="2000" b="1" dirty="0" smtClean="0">
                <a:sym typeface="Wingdings 2"/>
              </a:rPr>
              <a:t>의 </a:t>
            </a:r>
            <a:r>
              <a:rPr lang="en-US" altLang="ko-KR" sz="2000" b="1" dirty="0" smtClean="0">
                <a:sym typeface="Wingdings 2"/>
              </a:rPr>
              <a:t>5</a:t>
            </a:r>
            <a:r>
              <a:rPr lang="en-US" altLang="ko-KR" sz="2000" b="1" dirty="0" smtClean="0"/>
              <a:t>Ø </a:t>
            </a:r>
            <a:r>
              <a:rPr lang="ko-KR" altLang="en-US" sz="2000" b="1" dirty="0" smtClean="0"/>
              <a:t>빨대를 관통해</a:t>
            </a:r>
            <a:r>
              <a:rPr lang="ko-KR" altLang="en-US" sz="2000" b="1" dirty="0" smtClean="0">
                <a:sym typeface="Wingdings 2"/>
              </a:rPr>
              <a:t> 고정한다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/>
              <a:t> </a:t>
            </a:r>
            <a:endParaRPr lang="ko-KR" altLang="en-US" sz="2000" b="1" dirty="0"/>
          </a:p>
        </p:txBody>
      </p:sp>
      <p:pic>
        <p:nvPicPr>
          <p:cNvPr id="103" name="Picture 8"/>
          <p:cNvPicPr>
            <a:picLocks noChangeAspect="1" noChangeArrowheads="1"/>
          </p:cNvPicPr>
          <p:nvPr/>
        </p:nvPicPr>
        <p:blipFill rotWithShape="1">
          <a:blip r:embed="rId3" cstate="print">
            <a:lum bright="20000"/>
          </a:blip>
          <a:srcRect/>
          <a:stretch/>
        </p:blipFill>
        <p:spPr bwMode="auto">
          <a:xfrm>
            <a:off x="3714744" y="4259157"/>
            <a:ext cx="5185423" cy="2527429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" name="직사각형 103"/>
          <p:cNvSpPr/>
          <p:nvPr/>
        </p:nvSpPr>
        <p:spPr>
          <a:xfrm>
            <a:off x="928663" y="4500570"/>
            <a:ext cx="3071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>
                <a:sym typeface="Wingdings 2"/>
              </a:rPr>
              <a:t></a:t>
            </a:r>
            <a:r>
              <a:rPr lang="en-US" altLang="ko-KR" sz="2000" dirty="0" smtClean="0">
                <a:sym typeface="Wingdings 2"/>
              </a:rPr>
              <a:t> </a:t>
            </a:r>
            <a:r>
              <a:rPr lang="ko-KR" altLang="en-US" sz="2000" dirty="0" smtClean="0">
                <a:sym typeface="Wingdings 2"/>
              </a:rPr>
              <a:t>배터리를  연결한다</a:t>
            </a:r>
            <a:r>
              <a:rPr lang="en-US" altLang="ko-KR" sz="2000" dirty="0" smtClean="0">
                <a:sym typeface="Wingdings 2"/>
              </a:rPr>
              <a:t>.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r>
              <a:rPr lang="en-US" altLang="ko-KR" dirty="0" smtClean="0"/>
              <a:t>- </a:t>
            </a:r>
            <a:r>
              <a:rPr lang="ko-KR" altLang="en-US" dirty="0" smtClean="0"/>
              <a:t>수동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 smtClean="0">
                <a:latin typeface="+mn-ea"/>
              </a:rPr>
              <a:t>조이스틱으로 수동 수평 조절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7216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Without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자이로센서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714908" y="2344159"/>
            <a:ext cx="442912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조이스틱으로 좌우 발란스를 맞추면서 </a:t>
            </a:r>
            <a:endParaRPr lang="en-US" altLang="ko-KR" sz="1600" b="1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모터 회전율로 수평 맞추기 시도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000108"/>
            <a:ext cx="4214842" cy="588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수동 코딩 실습하기</a:t>
            </a:r>
            <a:endParaRPr lang="ko-KR" altLang="en-US" dirty="0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143108" y="4857760"/>
            <a:ext cx="6146146" cy="122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>
              <a:lnSpc>
                <a:spcPct val="200000"/>
              </a:lnSpc>
            </a:pPr>
            <a:r>
              <a:rPr lang="en-US" altLang="en-US" sz="2000" dirty="0" smtClean="0"/>
              <a:t>①</a:t>
            </a:r>
            <a:r>
              <a:rPr lang="ko-KR" altLang="en-US" sz="2000" dirty="0" smtClean="0"/>
              <a:t> 화살표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←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→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를 누르면서 모터회전율을 조종한다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  <a:p>
            <a:pPr latinLnBrk="0">
              <a:lnSpc>
                <a:spcPct val="200000"/>
              </a:lnSpc>
            </a:pPr>
            <a:r>
              <a:rPr lang="en-US" altLang="en-US" sz="2000" dirty="0" smtClean="0"/>
              <a:t>②</a:t>
            </a:r>
            <a:r>
              <a:rPr lang="ko-KR" altLang="en-US" sz="2000" dirty="0" smtClean="0"/>
              <a:t> 반복적으로 균형맞추기 시도한다</a:t>
            </a:r>
            <a:r>
              <a:rPr lang="en-US" altLang="ko-KR" sz="2000" dirty="0" smtClean="0"/>
              <a:t>.</a:t>
            </a:r>
            <a:endParaRPr lang="ko-KR" altLang="en-US" sz="2000" dirty="0" smtClean="0"/>
          </a:p>
        </p:txBody>
      </p:sp>
      <p:grpSp>
        <p:nvGrpSpPr>
          <p:cNvPr id="31" name="그룹 30"/>
          <p:cNvGrpSpPr/>
          <p:nvPr/>
        </p:nvGrpSpPr>
        <p:grpSpPr>
          <a:xfrm>
            <a:off x="1000100" y="1500174"/>
            <a:ext cx="7446954" cy="2581020"/>
            <a:chOff x="429746" y="1500174"/>
            <a:chExt cx="6062581" cy="2101214"/>
          </a:xfrm>
        </p:grpSpPr>
        <p:pic>
          <p:nvPicPr>
            <p:cNvPr id="19" name="Picture 8"/>
            <p:cNvPicPr>
              <a:picLocks noChangeAspect="1" noChangeArrowheads="1"/>
            </p:cNvPicPr>
            <p:nvPr/>
          </p:nvPicPr>
          <p:blipFill>
            <a:blip r:embed="rId2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429746" y="1500174"/>
              <a:ext cx="3746563" cy="2101214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4" descr="arrow icon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 flipV="1">
              <a:off x="523113" y="2130629"/>
              <a:ext cx="326784" cy="513518"/>
            </a:xfrm>
            <a:prstGeom prst="rect">
              <a:avLst/>
            </a:prstGeom>
            <a:noFill/>
          </p:spPr>
        </p:pic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4617109" y="3186751"/>
              <a:ext cx="187521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  <a:cs typeface="굴림" pitchFamily="50" charset="-127"/>
                </a:rPr>
                <a:t>모터 회전제어</a:t>
              </a:r>
              <a:endParaRPr kumimoji="1" lang="ko-K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cxnSp>
          <p:nvCxnSpPr>
            <p:cNvPr id="22" name="AutoShape 15"/>
            <p:cNvCxnSpPr>
              <a:cxnSpLocks noChangeShapeType="1"/>
              <a:endCxn id="21" idx="1"/>
            </p:cNvCxnSpPr>
            <p:nvPr/>
          </p:nvCxnSpPr>
          <p:spPr bwMode="auto">
            <a:xfrm>
              <a:off x="3199531" y="1975417"/>
              <a:ext cx="1417579" cy="1411389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0000"/>
              </a:solidFill>
              <a:miter lim="800000"/>
              <a:headEnd type="oval" w="sm" len="sm"/>
              <a:tailEnd type="triangle" w="sm" len="sm"/>
            </a:ln>
            <a:effectLst/>
          </p:spPr>
        </p:cxnSp>
        <p:pic>
          <p:nvPicPr>
            <p:cNvPr id="23" name="Picture 4" descr="arrow icon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 flipH="1" flipV="1">
              <a:off x="3543454" y="2130629"/>
              <a:ext cx="326784" cy="51351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코딩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자동</a:t>
            </a:r>
            <a:endParaRPr lang="ko-KR" altLang="en-US" dirty="0"/>
          </a:p>
        </p:txBody>
      </p:sp>
      <p:sp>
        <p:nvSpPr>
          <p:cNvPr id="38" name="직사각형 37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 smtClean="0">
                <a:latin typeface="+mn-ea"/>
              </a:rPr>
              <a:t>조이스틱으로 자동 수평 조절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7216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With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자이로센서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786182" y="2344159"/>
            <a:ext cx="5357850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고도를 올리면 자동으로 좌우 균형을 맞춰서 평형 유지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643182"/>
            <a:ext cx="50633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자동 코딩 실습하기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1428728" y="1500174"/>
            <a:ext cx="6456531" cy="3071831"/>
            <a:chOff x="285720" y="1785929"/>
            <a:chExt cx="4317885" cy="2054325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20" y="1785929"/>
              <a:ext cx="4317885" cy="205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9" name="AutoShape 7"/>
            <p:cNvCxnSpPr>
              <a:cxnSpLocks noChangeShapeType="1"/>
            </p:cNvCxnSpPr>
            <p:nvPr/>
          </p:nvCxnSpPr>
          <p:spPr bwMode="auto">
            <a:xfrm rot="10800000">
              <a:off x="826333" y="2759030"/>
              <a:ext cx="3027426" cy="5"/>
            </a:xfrm>
            <a:prstGeom prst="straightConnector1">
              <a:avLst/>
            </a:prstGeom>
            <a:noFill/>
            <a:ln w="88900">
              <a:solidFill>
                <a:srgbClr val="FF66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1366945" y="2867152"/>
              <a:ext cx="2133485" cy="400110"/>
            </a:xfrm>
            <a:prstGeom prst="rect">
              <a:avLst/>
            </a:prstGeom>
            <a:solidFill>
              <a:srgbClr val="00B0F0">
                <a:alpha val="5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2000" b="1" dirty="0" smtClean="0">
                  <a:solidFill>
                    <a:srgbClr val="FFFF00"/>
                  </a:solidFill>
                  <a:latin typeface="맑은 고딕" pitchFamily="50" charset="-127"/>
                  <a:ea typeface="맑은 고딕" pitchFamily="50" charset="-127"/>
                  <a:cs typeface="굴림" pitchFamily="50" charset="-127"/>
                </a:rPr>
                <a:t>자동 수평 맞춤</a:t>
              </a:r>
              <a:endParaRPr kumimoji="1" lang="ko-KR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42910" y="5000636"/>
            <a:ext cx="78581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atinLnBrk="0">
              <a:lnSpc>
                <a:spcPct val="150000"/>
              </a:lnSpc>
            </a:pPr>
            <a:r>
              <a:rPr lang="en-US" altLang="en-US" sz="2000" dirty="0" smtClean="0"/>
              <a:t>①</a:t>
            </a:r>
            <a:r>
              <a:rPr lang="ko-KR" altLang="en-US" sz="2000" dirty="0" smtClean="0"/>
              <a:t> 프로그램을 실행한다</a:t>
            </a:r>
            <a:r>
              <a:rPr lang="en-US" altLang="ko-KR" sz="2000" dirty="0" smtClean="0"/>
              <a:t>.</a:t>
            </a:r>
          </a:p>
          <a:p>
            <a:pPr latinLnBrk="0">
              <a:lnSpc>
                <a:spcPct val="150000"/>
              </a:lnSpc>
            </a:pPr>
            <a:r>
              <a:rPr lang="en-US" altLang="en-US" sz="2000" dirty="0" smtClean="0">
                <a:solidFill>
                  <a:srgbClr val="FF0000"/>
                </a:solidFill>
              </a:rPr>
              <a:t>②</a:t>
            </a:r>
            <a:r>
              <a:rPr lang="ko-KR" altLang="en-US" sz="2000" dirty="0" smtClean="0">
                <a:solidFill>
                  <a:srgbClr val="FF0000"/>
                </a:solidFill>
              </a:rPr>
              <a:t> 자동으로 시소가 균형을 맞추면서 상판이 평형을 맞춘다</a:t>
            </a:r>
            <a:r>
              <a:rPr lang="en-US" altLang="ko-KR" sz="2000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기술</a:t>
            </a:r>
            <a:r>
              <a:rPr lang="en-US" altLang="ko-KR" dirty="0" smtClean="0"/>
              <a:t>-</a:t>
            </a:r>
            <a:r>
              <a:rPr lang="ko-KR" altLang="en-US" dirty="0" smtClean="0"/>
              <a:t>모터 비행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 센서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?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3041849" y="3709477"/>
            <a:ext cx="5662048" cy="1879489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팽이가 회전할 때 회전축은 항상 지면과 수직방향으로 유지되는데 이와 유사하게 자이로 센서도 회전 시 일정하게 유지되는 축이 존재하여 물체의 기울기를 측정 할 수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3" name="직사각형 102"/>
          <p:cNvSpPr/>
          <p:nvPr/>
        </p:nvSpPr>
        <p:spPr>
          <a:xfrm>
            <a:off x="3041849" y="2367992"/>
            <a:ext cx="5662048" cy="956159"/>
          </a:xfrm>
          <a:prstGeom prst="rect">
            <a:avLst/>
          </a:prstGeom>
          <a:solidFill>
            <a:schemeClr val="accent6">
              <a:alpha val="29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smtClean="0">
                <a:solidFill>
                  <a:prstClr val="black"/>
                </a:solidFill>
              </a:rPr>
              <a:t>자이로 센서는 물체의 회전속도인 각속도 값으로 기울어짐을 인지한다</a:t>
            </a:r>
            <a:r>
              <a:rPr lang="en-US" altLang="ko-KR" sz="2000" b="1" smtClean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4" name="Picture 9" descr="gyroscop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00240"/>
            <a:ext cx="2177711" cy="367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자이로센서 적용한 드론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074" y="1500166"/>
            <a:ext cx="6120452" cy="68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sym typeface="Wingdings"/>
              </a:rPr>
              <a:t>  제이디코드 균형 맞춤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</p:txBody>
      </p:sp>
      <p:pic>
        <p:nvPicPr>
          <p:cNvPr id="10" name="Picture 2" descr="drone ico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34576">
            <a:off x="1122797" y="3351735"/>
            <a:ext cx="2619184" cy="2619184"/>
          </a:xfrm>
          <a:prstGeom prst="rect">
            <a:avLst/>
          </a:prstGeom>
          <a:noFill/>
        </p:spPr>
      </p:pic>
      <p:pic>
        <p:nvPicPr>
          <p:cNvPr id="11" name="Picture 2" descr="drone ico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84608">
            <a:off x="5587936" y="3444804"/>
            <a:ext cx="2619184" cy="2619184"/>
          </a:xfrm>
          <a:prstGeom prst="rect">
            <a:avLst/>
          </a:prstGeom>
          <a:noFill/>
        </p:spPr>
      </p:pic>
      <p:sp>
        <p:nvSpPr>
          <p:cNvPr id="12" name="직사각형 11"/>
          <p:cNvSpPr/>
          <p:nvPr/>
        </p:nvSpPr>
        <p:spPr>
          <a:xfrm>
            <a:off x="776320" y="2000241"/>
            <a:ext cx="77593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메인 보드에 자이로 센서가 탑재되어 메인 보드의 기울어짐을 인지하고 기울어진 각도에 따라 모터의 회전율을 조정하여 드론 수평을 유지된다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1083929" y="5571928"/>
            <a:ext cx="304482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왼쪽으로 기울어졌을 때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294237" y="5571928"/>
            <a:ext cx="304482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오른쪽으로 기울어졌을 때 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89268" y="3889677"/>
            <a:ext cx="1080421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빠른회전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102624" y="5110343"/>
            <a:ext cx="106249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느린회전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7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1378589" y="4208501"/>
            <a:ext cx="198878" cy="312522"/>
          </a:xfrm>
          <a:prstGeom prst="rect">
            <a:avLst/>
          </a:prstGeom>
          <a:noFill/>
        </p:spPr>
      </p:pic>
      <p:pic>
        <p:nvPicPr>
          <p:cNvPr id="18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3281362" y="4699601"/>
            <a:ext cx="208922" cy="312522"/>
          </a:xfrm>
          <a:prstGeom prst="rect">
            <a:avLst/>
          </a:prstGeom>
          <a:noFill/>
        </p:spPr>
      </p:pic>
      <p:pic>
        <p:nvPicPr>
          <p:cNvPr id="19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3547214" y="4699601"/>
            <a:ext cx="208922" cy="312522"/>
          </a:xfrm>
          <a:prstGeom prst="rect">
            <a:avLst/>
          </a:prstGeom>
          <a:noFill/>
        </p:spPr>
      </p:pic>
      <p:pic>
        <p:nvPicPr>
          <p:cNvPr id="20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1149495" y="4208501"/>
            <a:ext cx="198878" cy="312522"/>
          </a:xfrm>
          <a:prstGeom prst="rect">
            <a:avLst/>
          </a:prstGeom>
          <a:noFill/>
        </p:spPr>
      </p:pic>
      <p:sp>
        <p:nvSpPr>
          <p:cNvPr id="21" name="직사각형 20"/>
          <p:cNvSpPr/>
          <p:nvPr/>
        </p:nvSpPr>
        <p:spPr>
          <a:xfrm>
            <a:off x="7455079" y="3961115"/>
            <a:ext cx="1080421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smtClean="0">
                <a:solidFill>
                  <a:schemeClr val="tx1"/>
                </a:solidFill>
              </a:rPr>
              <a:t>빠른회전</a:t>
            </a:r>
            <a:endParaRPr lang="ko-KR" altLang="en-US" sz="2000" b="1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196861" y="5110343"/>
            <a:ext cx="1042986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느린회전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23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8077053" y="4306721"/>
            <a:ext cx="198878" cy="312522"/>
          </a:xfrm>
          <a:prstGeom prst="rect">
            <a:avLst/>
          </a:prstGeom>
          <a:noFill/>
        </p:spPr>
      </p:pic>
      <p:pic>
        <p:nvPicPr>
          <p:cNvPr id="24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5703444" y="4699601"/>
            <a:ext cx="208922" cy="312522"/>
          </a:xfrm>
          <a:prstGeom prst="rect">
            <a:avLst/>
          </a:prstGeom>
          <a:noFill/>
        </p:spPr>
      </p:pic>
      <p:pic>
        <p:nvPicPr>
          <p:cNvPr id="25" name="Picture 6" descr="arrow icon에 대한 이미지 검색결과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5969296" y="4699601"/>
            <a:ext cx="208922" cy="312522"/>
          </a:xfrm>
          <a:prstGeom prst="rect">
            <a:avLst/>
          </a:prstGeom>
          <a:noFill/>
        </p:spPr>
      </p:pic>
      <p:pic>
        <p:nvPicPr>
          <p:cNvPr id="26" name="Picture 4" descr="arrow icon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V="1">
            <a:off x="7847959" y="4306721"/>
            <a:ext cx="198878" cy="312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텍스트 개체 틀 6"/>
          <p:cNvSpPr txBox="1">
            <a:spLocks/>
          </p:cNvSpPr>
          <p:nvPr/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자이로센서 적용한 드론 기능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7730" y="1357298"/>
            <a:ext cx="4451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sym typeface="Wingdings"/>
              </a:rPr>
              <a:t>  제이디코드 </a:t>
            </a:r>
            <a:r>
              <a:rPr lang="en-US" altLang="ko-KR" sz="2000" b="1" dirty="0" smtClean="0">
                <a:ln w="3175">
                  <a:noFill/>
                </a:ln>
                <a:sym typeface="Wingdings"/>
              </a:rPr>
              <a:t>Fail safe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8596" y="1814161"/>
            <a:ext cx="842968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제이디코드는 비정상적으로 동체가 흔들리거나 큰 충격이 감지 되었을 경우에  자동으로 멈추는 기능</a:t>
            </a:r>
            <a:r>
              <a:rPr lang="en-US" altLang="ko-KR" sz="2000" dirty="0" smtClean="0">
                <a:solidFill>
                  <a:prstClr val="black"/>
                </a:solidFill>
              </a:rPr>
              <a:t>(Fail safe)</a:t>
            </a:r>
            <a:r>
              <a:rPr lang="ko-KR" altLang="en-US" sz="2000" dirty="0" smtClean="0">
                <a:solidFill>
                  <a:prstClr val="black"/>
                </a:solidFill>
              </a:rPr>
              <a:t>이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  </a:t>
            </a:r>
            <a:r>
              <a:rPr lang="ko-KR" altLang="en-US" sz="2000" dirty="0" smtClean="0">
                <a:solidFill>
                  <a:prstClr val="black"/>
                </a:solidFill>
              </a:rPr>
              <a:t>본</a:t>
            </a:r>
            <a:r>
              <a:rPr lang="en-US" altLang="ko-KR" sz="2000" dirty="0" smtClean="0">
                <a:solidFill>
                  <a:prstClr val="black"/>
                </a:solidFill>
              </a:rPr>
              <a:t> </a:t>
            </a:r>
            <a:r>
              <a:rPr lang="ko-KR" altLang="en-US" sz="2000" dirty="0" smtClean="0">
                <a:solidFill>
                  <a:prstClr val="black"/>
                </a:solidFill>
              </a:rPr>
              <a:t>기능은 자이로 센서를 이용한 기능으로서 정상적인 비행 중 발생되는 동체 균형</a:t>
            </a:r>
            <a:r>
              <a:rPr lang="en-US" altLang="ko-KR" sz="2000" dirty="0" smtClean="0">
                <a:solidFill>
                  <a:prstClr val="black"/>
                </a:solidFill>
              </a:rPr>
              <a:t>-</a:t>
            </a:r>
            <a:r>
              <a:rPr lang="ko-KR" altLang="en-US" sz="2000" dirty="0" smtClean="0">
                <a:solidFill>
                  <a:prstClr val="black"/>
                </a:solidFill>
              </a:rPr>
              <a:t>불균형 평균 값과 큰 차이가 발생할 때 불안정한 비행 상태로 인지하고 멈추는 기능이다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</a:p>
        </p:txBody>
      </p:sp>
      <p:grpSp>
        <p:nvGrpSpPr>
          <p:cNvPr id="30" name="그룹 80"/>
          <p:cNvGrpSpPr/>
          <p:nvPr/>
        </p:nvGrpSpPr>
        <p:grpSpPr>
          <a:xfrm>
            <a:off x="3008880" y="4152840"/>
            <a:ext cx="3143271" cy="2029880"/>
            <a:chOff x="1791747" y="5465257"/>
            <a:chExt cx="2691982" cy="2672822"/>
          </a:xfrm>
        </p:grpSpPr>
        <p:pic>
          <p:nvPicPr>
            <p:cNvPr id="31" name="Picture 2" descr="drone icone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lum bright="81000"/>
            </a:blip>
            <a:srcRect/>
            <a:stretch>
              <a:fillRect/>
            </a:stretch>
          </p:blipFill>
          <p:spPr bwMode="auto">
            <a:xfrm rot="20115362">
              <a:off x="1791747" y="5478879"/>
              <a:ext cx="2659200" cy="2659200"/>
            </a:xfrm>
            <a:prstGeom prst="rect">
              <a:avLst/>
            </a:prstGeom>
            <a:noFill/>
          </p:spPr>
        </p:pic>
        <p:grpSp>
          <p:nvGrpSpPr>
            <p:cNvPr id="32" name="그룹 79"/>
            <p:cNvGrpSpPr/>
            <p:nvPr/>
          </p:nvGrpSpPr>
          <p:grpSpPr>
            <a:xfrm>
              <a:off x="1809676" y="5465257"/>
              <a:ext cx="2674053" cy="2661801"/>
              <a:chOff x="1809676" y="5465257"/>
              <a:chExt cx="2674053" cy="2661801"/>
            </a:xfrm>
          </p:grpSpPr>
          <p:pic>
            <p:nvPicPr>
              <p:cNvPr id="33" name="Picture 2" descr="drone icone에 대한 이미지 검색결과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lum bright="81000"/>
              </a:blip>
              <a:srcRect/>
              <a:stretch>
                <a:fillRect/>
              </a:stretch>
            </p:blipFill>
            <p:spPr bwMode="auto">
              <a:xfrm rot="804159">
                <a:off x="1824529" y="5467858"/>
                <a:ext cx="2659200" cy="2659200"/>
              </a:xfrm>
              <a:prstGeom prst="rect">
                <a:avLst/>
              </a:prstGeom>
              <a:noFill/>
            </p:spPr>
          </p:pic>
          <p:pic>
            <p:nvPicPr>
              <p:cNvPr id="34" name="Picture 2" descr="drone icone에 대한 이미지 검색결과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809676" y="5465257"/>
                <a:ext cx="2659200" cy="2659200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35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2655946" y="4543901"/>
            <a:ext cx="535114" cy="1028008"/>
          </a:xfrm>
          <a:prstGeom prst="rect">
            <a:avLst/>
          </a:prstGeom>
          <a:noFill/>
        </p:spPr>
      </p:pic>
      <p:sp>
        <p:nvSpPr>
          <p:cNvPr id="36" name="직사각형 35"/>
          <p:cNvSpPr/>
          <p:nvPr/>
        </p:nvSpPr>
        <p:spPr>
          <a:xfrm>
            <a:off x="2928926" y="5885281"/>
            <a:ext cx="3277633" cy="30777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동체 비정상적 흔들림 감지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37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1958418" y="4597145"/>
            <a:ext cx="1000132" cy="1028008"/>
          </a:xfrm>
          <a:prstGeom prst="rect">
            <a:avLst/>
          </a:prstGeom>
          <a:noFill/>
        </p:spPr>
      </p:pic>
      <p:pic>
        <p:nvPicPr>
          <p:cNvPr id="38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 flipH="1">
            <a:off x="6041408" y="4543902"/>
            <a:ext cx="535114" cy="1028008"/>
          </a:xfrm>
          <a:prstGeom prst="rect">
            <a:avLst/>
          </a:prstGeom>
          <a:noFill/>
        </p:spPr>
      </p:pic>
      <p:pic>
        <p:nvPicPr>
          <p:cNvPr id="39" name="Picture 4" descr="관련 이미지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 flipH="1">
            <a:off x="6272574" y="4597146"/>
            <a:ext cx="1000132" cy="1028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자이로 시소 조립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개요</a:t>
            </a:r>
            <a:endParaRPr lang="ko-KR" altLang="en-US" dirty="0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984521"/>
            <a:ext cx="4775025" cy="368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직사각형 76"/>
          <p:cNvSpPr/>
          <p:nvPr/>
        </p:nvSpPr>
        <p:spPr>
          <a:xfrm>
            <a:off x="6500827" y="2620301"/>
            <a:ext cx="1737239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smtClean="0">
                <a:sym typeface="Wingdings 2"/>
              </a:rPr>
              <a:t>메인보드</a:t>
            </a:r>
            <a:endParaRPr lang="ko-KR" altLang="en-US" sz="2000" b="1" dirty="0"/>
          </a:p>
        </p:txBody>
      </p:sp>
      <p:sp>
        <p:nvSpPr>
          <p:cNvPr id="78" name="직사각형 77"/>
          <p:cNvSpPr/>
          <p:nvPr/>
        </p:nvSpPr>
        <p:spPr>
          <a:xfrm>
            <a:off x="6560213" y="3457518"/>
            <a:ext cx="1726563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시소 상판</a:t>
            </a:r>
            <a:endParaRPr lang="ko-KR" altLang="en-US" sz="2000" b="1" dirty="0"/>
          </a:p>
        </p:txBody>
      </p:sp>
      <p:sp>
        <p:nvSpPr>
          <p:cNvPr id="79" name="직사각형 78"/>
          <p:cNvSpPr/>
          <p:nvPr/>
        </p:nvSpPr>
        <p:spPr>
          <a:xfrm>
            <a:off x="6502175" y="1857364"/>
            <a:ext cx="2108675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smtClean="0">
                <a:sym typeface="Wingdings 2"/>
              </a:rPr>
              <a:t> 날개</a:t>
            </a:r>
            <a:endParaRPr lang="ko-KR" altLang="en-US" sz="2000" b="1" dirty="0"/>
          </a:p>
        </p:txBody>
      </p:sp>
      <p:sp>
        <p:nvSpPr>
          <p:cNvPr id="80" name="직사각형 79"/>
          <p:cNvSpPr/>
          <p:nvPr/>
        </p:nvSpPr>
        <p:spPr>
          <a:xfrm>
            <a:off x="6564571" y="4929198"/>
            <a:ext cx="2329507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시소 하판</a:t>
            </a:r>
            <a:endParaRPr lang="ko-KR" altLang="en-US" sz="2000" b="1" dirty="0"/>
          </a:p>
        </p:txBody>
      </p:sp>
      <p:cxnSp>
        <p:nvCxnSpPr>
          <p:cNvPr id="81" name="꺾인 연결선 80"/>
          <p:cNvCxnSpPr/>
          <p:nvPr/>
        </p:nvCxnSpPr>
        <p:spPr>
          <a:xfrm flipV="1">
            <a:off x="3000541" y="2786058"/>
            <a:ext cx="3643161" cy="679819"/>
          </a:xfrm>
          <a:prstGeom prst="bentConnector3">
            <a:avLst>
              <a:gd name="adj1" fmla="val 67981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꺾인 연결선 81"/>
          <p:cNvCxnSpPr>
            <a:endCxn id="78" idx="1"/>
          </p:cNvCxnSpPr>
          <p:nvPr/>
        </p:nvCxnSpPr>
        <p:spPr>
          <a:xfrm flipV="1">
            <a:off x="3571868" y="3657573"/>
            <a:ext cx="2988345" cy="271493"/>
          </a:xfrm>
          <a:prstGeom prst="bentConnector3">
            <a:avLst>
              <a:gd name="adj1" fmla="val 6415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꺾인 연결선 82"/>
          <p:cNvCxnSpPr/>
          <p:nvPr/>
        </p:nvCxnSpPr>
        <p:spPr>
          <a:xfrm flipV="1">
            <a:off x="2407370" y="2071678"/>
            <a:ext cx="4164894" cy="421466"/>
          </a:xfrm>
          <a:prstGeom prst="bentConnector3">
            <a:avLst>
              <a:gd name="adj1" fmla="val 74576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꺾인 연결선 83"/>
          <p:cNvCxnSpPr>
            <a:endCxn id="80" idx="1"/>
          </p:cNvCxnSpPr>
          <p:nvPr/>
        </p:nvCxnSpPr>
        <p:spPr>
          <a:xfrm flipV="1">
            <a:off x="3857620" y="5156003"/>
            <a:ext cx="2706951" cy="273261"/>
          </a:xfrm>
          <a:prstGeom prst="bentConnector3">
            <a:avLst>
              <a:gd name="adj1" fmla="val 6058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꺾인 연결선 84"/>
          <p:cNvCxnSpPr>
            <a:endCxn id="86" idx="1"/>
          </p:cNvCxnSpPr>
          <p:nvPr/>
        </p:nvCxnSpPr>
        <p:spPr>
          <a:xfrm flipV="1">
            <a:off x="2786050" y="4488080"/>
            <a:ext cx="3734340" cy="226804"/>
          </a:xfrm>
          <a:prstGeom prst="bentConnector3">
            <a:avLst>
              <a:gd name="adj1" fmla="val 73024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직사각형 85"/>
          <p:cNvSpPr/>
          <p:nvPr/>
        </p:nvSpPr>
        <p:spPr>
          <a:xfrm>
            <a:off x="6520390" y="4261275"/>
            <a:ext cx="2583819" cy="4536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b="1" dirty="0" smtClean="0">
                <a:sym typeface="Wingdings 2"/>
              </a:rPr>
              <a:t> 고정 지지대</a:t>
            </a:r>
            <a:endParaRPr lang="ko-KR" alt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214282" y="1364305"/>
            <a:ext cx="347005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</a:t>
            </a:r>
            <a:r>
              <a:rPr lang="ko-KR" altLang="en-US" sz="2000" b="1" dirty="0" smtClean="0">
                <a:sym typeface="Wingdings 2"/>
              </a:rPr>
              <a:t>폼보드를 확인한다</a:t>
            </a:r>
            <a:r>
              <a:rPr lang="en-US" altLang="ko-KR" sz="2000" b="1" dirty="0" smtClean="0">
                <a:sym typeface="Wingdings 2"/>
              </a:rPr>
              <a:t>.</a:t>
            </a:r>
            <a:r>
              <a:rPr lang="ko-KR" altLang="en-US" sz="2000" b="1" dirty="0" smtClean="0">
                <a:sym typeface="Wingdings 2"/>
              </a:rPr>
              <a:t> </a:t>
            </a:r>
            <a:endParaRPr lang="ko-KR" altLang="en-US" sz="2000" b="1" dirty="0"/>
          </a:p>
        </p:txBody>
      </p:sp>
      <p:sp>
        <p:nvSpPr>
          <p:cNvPr id="20" name="직사각형 19"/>
          <p:cNvSpPr/>
          <p:nvPr/>
        </p:nvSpPr>
        <p:spPr>
          <a:xfrm>
            <a:off x="4214810" y="2314510"/>
            <a:ext cx="350046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A,B, C,D</a:t>
            </a:r>
            <a:r>
              <a:rPr lang="ko-KR" altLang="en-US" sz="2000" b="1" dirty="0" smtClean="0">
                <a:sym typeface="Wingdings 2"/>
              </a:rPr>
              <a:t>와 같이 떼어낸다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pic>
        <p:nvPicPr>
          <p:cNvPr id="8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lum bright="20000"/>
          </a:blip>
          <a:srcRect/>
          <a:stretch/>
        </p:blipFill>
        <p:spPr bwMode="auto">
          <a:xfrm rot="5400000">
            <a:off x="790782" y="1423739"/>
            <a:ext cx="2857520" cy="3581893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9" name="그룹 88"/>
          <p:cNvGrpSpPr/>
          <p:nvPr/>
        </p:nvGrpSpPr>
        <p:grpSpPr>
          <a:xfrm>
            <a:off x="4286248" y="2928934"/>
            <a:ext cx="4538139" cy="3357586"/>
            <a:chOff x="3307777" y="1703118"/>
            <a:chExt cx="2845206" cy="2105053"/>
          </a:xfrm>
        </p:grpSpPr>
        <p:pic>
          <p:nvPicPr>
            <p:cNvPr id="83" name="Picture 4"/>
            <p:cNvPicPr>
              <a:picLocks noChangeAspect="1" noChangeArrowheads="1"/>
            </p:cNvPicPr>
            <p:nvPr/>
          </p:nvPicPr>
          <p:blipFill>
            <a:blip r:embed="rId3">
              <a:lum bright="20000"/>
            </a:blip>
            <a:srcRect/>
            <a:stretch>
              <a:fillRect/>
            </a:stretch>
          </p:blipFill>
          <p:spPr bwMode="auto">
            <a:xfrm rot="16200000">
              <a:off x="3708754" y="1363943"/>
              <a:ext cx="2043251" cy="2845206"/>
            </a:xfrm>
            <a:prstGeom prst="roundRect">
              <a:avLst>
                <a:gd name="adj" fmla="val 1422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4" name="TextBox 29"/>
            <p:cNvSpPr txBox="1"/>
            <p:nvPr/>
          </p:nvSpPr>
          <p:spPr>
            <a:xfrm>
              <a:off x="3748798" y="1724931"/>
              <a:ext cx="139552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A</a:t>
              </a:r>
              <a:endParaRPr lang="ko-KR" altLang="en-US" sz="2000" b="1"/>
            </a:p>
          </p:txBody>
        </p:sp>
        <p:sp>
          <p:nvSpPr>
            <p:cNvPr id="85" name="TextBox 30"/>
            <p:cNvSpPr txBox="1"/>
            <p:nvPr/>
          </p:nvSpPr>
          <p:spPr>
            <a:xfrm>
              <a:off x="4582285" y="1724931"/>
              <a:ext cx="125966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B</a:t>
              </a:r>
              <a:endParaRPr lang="ko-KR" altLang="en-US" sz="2000" b="1"/>
            </a:p>
          </p:txBody>
        </p:sp>
        <p:sp>
          <p:nvSpPr>
            <p:cNvPr id="86" name="TextBox 31"/>
            <p:cNvSpPr txBox="1"/>
            <p:nvPr/>
          </p:nvSpPr>
          <p:spPr>
            <a:xfrm>
              <a:off x="5267994" y="1709868"/>
              <a:ext cx="125966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C</a:t>
              </a:r>
              <a:endParaRPr lang="ko-KR" altLang="en-US" sz="2000" b="1"/>
            </a:p>
          </p:txBody>
        </p:sp>
        <p:sp>
          <p:nvSpPr>
            <p:cNvPr id="87" name="TextBox 32"/>
            <p:cNvSpPr txBox="1"/>
            <p:nvPr/>
          </p:nvSpPr>
          <p:spPr>
            <a:xfrm>
              <a:off x="5806348" y="1703118"/>
              <a:ext cx="146962" cy="237114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lIns="0" tIns="0" rIns="0" bIns="0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2000" b="1" smtClean="0"/>
                <a:t>D</a:t>
              </a:r>
              <a:endParaRPr lang="ko-KR" altLang="en-US" sz="2000" b="1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자이로시소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조립하기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5594" r="7010"/>
          <a:stretch/>
        </p:blipFill>
        <p:spPr bwMode="auto">
          <a:xfrm>
            <a:off x="500033" y="2631156"/>
            <a:ext cx="3814721" cy="2726670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3038" r="5455"/>
          <a:stretch>
            <a:fillRect/>
          </a:stretch>
        </p:blipFill>
        <p:spPr bwMode="auto">
          <a:xfrm>
            <a:off x="4714875" y="2642395"/>
            <a:ext cx="3786215" cy="2715431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2071678"/>
            <a:ext cx="2631459" cy="39887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B</a:t>
            </a:r>
            <a:r>
              <a:rPr lang="ko-KR" altLang="en-US" sz="2000" b="1" dirty="0" smtClean="0">
                <a:sym typeface="Wingdings 2"/>
              </a:rPr>
              <a:t>로 다리를 만든다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  <p:sp>
        <p:nvSpPr>
          <p:cNvPr id="18" name="직사각형 17"/>
          <p:cNvSpPr/>
          <p:nvPr/>
        </p:nvSpPr>
        <p:spPr>
          <a:xfrm>
            <a:off x="4572000" y="2116936"/>
            <a:ext cx="3643338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b="1" dirty="0" smtClean="0">
                <a:sym typeface="Wingdings 2"/>
              </a:rPr>
              <a:t> A</a:t>
            </a:r>
            <a:r>
              <a:rPr lang="ko-KR" altLang="en-US" sz="2000" b="1" dirty="0" smtClean="0">
                <a:sym typeface="Wingdings 2"/>
              </a:rPr>
              <a:t>에 </a:t>
            </a:r>
            <a:r>
              <a:rPr lang="en-US" altLang="ko-KR" sz="2000" b="1" dirty="0" smtClean="0">
                <a:sym typeface="Wingdings 2"/>
              </a:rPr>
              <a:t></a:t>
            </a:r>
            <a:r>
              <a:rPr lang="ko-KR" altLang="en-US" sz="2000" b="1" dirty="0" smtClean="0">
                <a:sym typeface="Wingdings 2"/>
              </a:rPr>
              <a:t>의 다리를 꽂는다</a:t>
            </a:r>
            <a:r>
              <a:rPr lang="en-US" altLang="ko-KR" sz="2000" b="1" dirty="0" smtClean="0">
                <a:sym typeface="Wingdings 2"/>
              </a:rPr>
              <a:t>.</a:t>
            </a:r>
            <a:endParaRPr lang="ko-KR" altLang="en-US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8968</TotalTime>
  <Words>376</Words>
  <Application>Microsoft Office PowerPoint</Application>
  <PresentationFormat>화면 슬라이드 쇼(4:3)</PresentationFormat>
  <Paragraphs>79</Paragraphs>
  <Slides>17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19" baseType="lpstr">
      <vt:lpstr>Office 테마</vt:lpstr>
      <vt:lpstr>디자인 사용자 지정</vt:lpstr>
      <vt:lpstr>슬라이드 1</vt:lpstr>
      <vt:lpstr>Contents Subtitle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2046</cp:revision>
  <dcterms:created xsi:type="dcterms:W3CDTF">2012-05-30T12:36:11Z</dcterms:created>
  <dcterms:modified xsi:type="dcterms:W3CDTF">2024-03-18T06:57:30Z</dcterms:modified>
</cp:coreProperties>
</file>