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256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3" r:id="rId10"/>
    <p:sldId id="367" r:id="rId11"/>
    <p:sldId id="369" r:id="rId12"/>
    <p:sldId id="368" r:id="rId13"/>
    <p:sldId id="370" r:id="rId14"/>
    <p:sldId id="261" r:id="rId15"/>
    <p:sldId id="315" r:id="rId16"/>
    <p:sldId id="316" r:id="rId17"/>
    <p:sldId id="317" r:id="rId18"/>
    <p:sldId id="318" r:id="rId19"/>
    <p:sldId id="319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14" r:id="rId33"/>
    <p:sldId id="260" r:id="rId34"/>
    <p:sldId id="262" r:id="rId35"/>
    <p:sldId id="270" r:id="rId36"/>
    <p:sldId id="272" r:id="rId37"/>
    <p:sldId id="273" r:id="rId38"/>
    <p:sldId id="274" r:id="rId39"/>
    <p:sldId id="275" r:id="rId40"/>
    <p:sldId id="276" r:id="rId41"/>
    <p:sldId id="277" r:id="rId42"/>
    <p:sldId id="282" r:id="rId43"/>
    <p:sldId id="283" r:id="rId44"/>
    <p:sldId id="278" r:id="rId45"/>
    <p:sldId id="279" r:id="rId46"/>
    <p:sldId id="371" r:id="rId47"/>
    <p:sldId id="372" r:id="rId48"/>
    <p:sldId id="381" r:id="rId49"/>
    <p:sldId id="380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294" r:id="rId58"/>
    <p:sldId id="295" r:id="rId59"/>
    <p:sldId id="296" r:id="rId60"/>
    <p:sldId id="297" r:id="rId61"/>
    <p:sldId id="298" r:id="rId62"/>
    <p:sldId id="299" r:id="rId63"/>
    <p:sldId id="257" r:id="rId64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D214"/>
    <a:srgbClr val="909A0E"/>
    <a:srgbClr val="06A1C6"/>
    <a:srgbClr val="ECF488"/>
    <a:srgbClr val="F8FBD1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844" autoAdjust="0"/>
    <p:restoredTop sz="94660"/>
  </p:normalViewPr>
  <p:slideViewPr>
    <p:cSldViewPr>
      <p:cViewPr>
        <p:scale>
          <a:sx n="100" d="100"/>
          <a:sy n="100" d="100"/>
        </p:scale>
        <p:origin x="-2844" y="28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1104A-03A7-4C16-8447-75A04C89AA4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088CE-3758-43BC-B2D0-7571D48B61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0D1C4-B1A1-4EA7-A53C-9B10E1D9FF4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CAA22-255E-4AE9-9C25-556E2CC7FD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19" indent="-216919">
              <a:buAutoNum type="arabicPeriod"/>
            </a:pPr>
            <a:r>
              <a:rPr lang="ko-KR" altLang="en-US" dirty="0" smtClean="0"/>
              <a:t>체공시간 확보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보안 기술</a:t>
            </a:r>
            <a:endParaRPr lang="en-US" altLang="ko-KR" baseline="0" dirty="0" smtClean="0"/>
          </a:p>
          <a:p>
            <a:pPr marL="216919" indent="-216919"/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감지와 회피기술</a:t>
            </a:r>
            <a:endParaRPr lang="en-US" altLang="ko-KR" baseline="0" dirty="0" smtClean="0"/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baseline="0" dirty="0" smtClean="0"/>
              <a:t>2. [</a:t>
            </a:r>
            <a:r>
              <a:rPr lang="ko-KR" altLang="en-US" baseline="0" dirty="0" smtClean="0"/>
              <a:t>헬리콥터</a:t>
            </a:r>
            <a:r>
              <a:rPr lang="en-US" altLang="ko-KR" baseline="0" dirty="0" smtClean="0"/>
              <a:t>], [</a:t>
            </a:r>
            <a:r>
              <a:rPr lang="ko-KR" altLang="en-US" baseline="0" dirty="0" smtClean="0"/>
              <a:t>멀티콥터</a:t>
            </a:r>
            <a:r>
              <a:rPr lang="en-US" altLang="ko-KR" baseline="0" dirty="0" smtClean="0"/>
              <a:t>], [VTOL]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23506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74789">
              <a:defRPr/>
            </a:pP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dirty="0" err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</a:t>
            </a:r>
            <a:r>
              <a:rPr lang="en-US" altLang="ko-KR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 </a:t>
            </a: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dirty="0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고정익기란 동체에 날개가 고정되어 있는 항공기를 말한다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대표적인 예제가 비행기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전투기 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회전익기는 회전하는 날개에 의하여 비행에 필요한 양력의 전부 또는 일부를 발생케 하는 항공기 통상 헬리콥터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쿼드 콥터 등을 일컫는다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36993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74789">
              <a:defRPr/>
            </a:pP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dirty="0" err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</a:t>
            </a:r>
            <a:r>
              <a:rPr lang="en-US" altLang="ko-KR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 </a:t>
            </a: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dirty="0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고정익기란 동체에 날개가 고정되어 있는 항공기를 말한다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대표적인 예제가 비행기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전투기 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회전익기는 회전하는 날개에 의하여 비행에 필요한 양력의 전부 또는 일부를 발생케 하는 항공기 통상 헬리콥터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쿼드 콥터 등을 일컫는다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36993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98821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108846"/>
            <a:ext cx="1635646" cy="1169965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9457"/>
            <a:ext cx="5143500" cy="472258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3" name="모서리가 둥근 직사각형 4"/>
          <p:cNvSpPr/>
          <p:nvPr userDrawn="1"/>
        </p:nvSpPr>
        <p:spPr>
          <a:xfrm>
            <a:off x="1428736" y="3512202"/>
            <a:ext cx="5443200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" name="그룹 3"/>
          <p:cNvGrpSpPr/>
          <p:nvPr userDrawn="1"/>
        </p:nvGrpSpPr>
        <p:grpSpPr>
          <a:xfrm>
            <a:off x="195751" y="2143108"/>
            <a:ext cx="2247028" cy="1730023"/>
            <a:chOff x="1992313" y="3695700"/>
            <a:chExt cx="3208337" cy="2470150"/>
          </a:xfrm>
        </p:grpSpPr>
        <p:sp>
          <p:nvSpPr>
            <p:cNvPr id="5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6" name="제목 1"/>
          <p:cNvSpPr>
            <a:spLocks noGrp="1"/>
          </p:cNvSpPr>
          <p:nvPr>
            <p:ph type="title" hasCustomPrompt="1"/>
          </p:nvPr>
        </p:nvSpPr>
        <p:spPr>
          <a:xfrm>
            <a:off x="2643182" y="2801561"/>
            <a:ext cx="4643470" cy="714380"/>
          </a:xfrm>
        </p:spPr>
        <p:txBody>
          <a:bodyPr/>
          <a:lstStyle>
            <a:lvl1pPr algn="l">
              <a:defRPr sz="4400" b="0">
                <a:latin typeface="나눔고딕" pitchFamily="50" charset="-127"/>
                <a:ea typeface="나눔고딕" pitchFamily="50" charset="-127"/>
              </a:defRPr>
            </a:lvl1pPr>
          </a:lstStyle>
          <a:p>
            <a:r>
              <a:rPr kumimoji="0" lang="en-US" altLang="ko-KR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ahoma" pitchFamily="34" charset="0"/>
              </a:rPr>
              <a:t>Contents 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2o9Kg5YXgAhXGwbwKHbtzAREQjRx6BAgBEAU&amp;url=https://news.stanford.edu/2017/05/22/stanford-scholars-researchers-discuss-key-ethical-questions-self-driving-cars-present/&amp;psig=AOvVaw1w6sH28nE-6PZRYUHbRobG&amp;ust=154839773884421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www.google.com/url?sa=i&amp;rct=j&amp;q=&amp;esrc=s&amp;source=images&amp;cd=&amp;cad=rja&amp;uact=8&amp;ved=2ahUKEwilwPGf8YXgAhXbdXAKHdeUDE0QjRx6BAgBEAU&amp;url=https://bestdroneforthejob.com/drone-buying-guides/agriculture-drone-buyers-guide/&amp;psig=AOvVaw0X_dkzbCTs-wI_E3K_DwJY&amp;ust=1548400936498983" TargetMode="External"/><Relationship Id="rId7" Type="http://schemas.openxmlformats.org/officeDocument/2006/relationships/hyperlink" Target="https://en.wikipedia.org/wiki/File:C-141_Starlifter_contrail_crop1.png" TargetMode="External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11" Type="http://schemas.openxmlformats.org/officeDocument/2006/relationships/image" Target="../media/image40.png"/><Relationship Id="rId5" Type="http://schemas.openxmlformats.org/officeDocument/2006/relationships/hyperlink" Target="https://www.google.com/url?sa=i&amp;rct=j&amp;q=&amp;esrc=s&amp;source=images&amp;cd=&amp;cad=rja&amp;uact=8&amp;ved=2ahUKEwjknOaY9oXgAhVJM94KHQIZDbMQjRx6BAgBEAU&amp;url=https://faculty.eng.ufl.edu/fluids/research/screen-shot-2018-06-22-at-4-56-36-pm/&amp;psig=AOvVaw1lt02rHDlxuAapiRtyVc2y&amp;ust=1548402165213818" TargetMode="External"/><Relationship Id="rId10" Type="http://schemas.openxmlformats.org/officeDocument/2006/relationships/hyperlink" Target="https://www.google.com/url?sa=i&amp;rct=j&amp;q=&amp;esrc=s&amp;source=images&amp;cd=&amp;cad=rja&amp;uact=8&amp;ved=2ahUKEwjsl6Lti4bgAhXKS7wKHfvYDOAQjRx6BAgBEAU&amp;url=https://www.semanticscholar.org/paper/Spatial-retreat-of-net-drones-under-communication-Kang-Park/09f54538a7f4003c54137c64dde0684fa6975bb2&amp;psig=AOvVaw2WJFM2gkBeaaPzOVgPIcEg&amp;ust=1548408093818021" TargetMode="External"/><Relationship Id="rId4" Type="http://schemas.openxmlformats.org/officeDocument/2006/relationships/image" Target="../media/image36.jpeg"/><Relationship Id="rId9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hyperlink" Target="https://www.google.com/url?sa=i&amp;rct=j&amp;q=&amp;esrc=s&amp;source=images&amp;cd=&amp;cad=rja&amp;uact=8&amp;ved=2ahUKEwiypKWylIbgAhULBIgKHTwwCEUQjRx6BAgBEAU&amp;url=https://uxdesign.cc/wave-breaking-down-the-language-barrier-between-autonomous-cars-and-pedestrians-autonomy-tech-a8ba1f6686&amp;psig=AOvVaw0lg7gDlyjBkHm_Ub4IEt8e&amp;ust=1548410387409551" TargetMode="External"/><Relationship Id="rId3" Type="http://schemas.openxmlformats.org/officeDocument/2006/relationships/hyperlink" Target="http://www.google.com/url?sa=i&amp;rct=j&amp;q=&amp;esrc=s&amp;source=images&amp;cd=&amp;cad=rja&amp;uact=8&amp;ved=2ahUKEwjG1ImUjobgAhUDjLwKHZSGAfEQjRx6BAgBEAU&amp;url=/url?sa=i&amp;rct=j&amp;q=&amp;esrc=s&amp;source=images&amp;cd=&amp;ved=&amp;url=https://www.aarp.org/auto/trends-lifestyle/info-2018/self-driving-cars.html&amp;psig=AOvVaw3DkY5APNu5KrPWDi34Oinr&amp;ust=1548408676421771&amp;psig=AOvVaw3DkY5APNu5KrPWDi34Oinr&amp;ust=1548408676421771" TargetMode="External"/><Relationship Id="rId7" Type="http://schemas.openxmlformats.org/officeDocument/2006/relationships/hyperlink" Target="https://www.google.com/url?sa=i&amp;rct=j&amp;q=&amp;esrc=s&amp;source=images&amp;cd=&amp;cad=rja&amp;uact=8&amp;ved=2ahUKEwitlJO3jobgAhUMEbwKHQQcAWkQjRx6BAgBEAU&amp;url=https://www.fool.com/investing/2018/06/14/what-investors-need-to-know-about-driverless-cars.aspx&amp;psig=AOvVaw3DkY5APNu5KrPWDi34Oinr&amp;ust=1548408676421771" TargetMode="External"/><Relationship Id="rId12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11" Type="http://schemas.openxmlformats.org/officeDocument/2006/relationships/hyperlink" Target="https://www.nissanusa.com/experience-nissan/news-and-events/self-driving-autonomous-car.html" TargetMode="External"/><Relationship Id="rId5" Type="http://schemas.openxmlformats.org/officeDocument/2006/relationships/hyperlink" Target="https://www.google.com/url?sa=i&amp;rct=j&amp;q=&amp;esrc=s&amp;source=images&amp;cd=&amp;cad=rja&amp;uact=8&amp;ved=2ahUKEwix3IiujobgAhXKT7wKHYi6BKkQjRx6BAgBEAU&amp;url=https://becominghuman.ai/nvidia-and-the-gpu-contribution-to-the-ai-world-of-self-driving-cars-1f00e3212508&amp;psig=AOvVaw3DkY5APNu5KrPWDi34Oinr&amp;ust=1548408676421771" TargetMode="External"/><Relationship Id="rId10" Type="http://schemas.openxmlformats.org/officeDocument/2006/relationships/image" Target="../media/image45.jpeg"/><Relationship Id="rId4" Type="http://schemas.openxmlformats.org/officeDocument/2006/relationships/image" Target="../media/image42.jpeg"/><Relationship Id="rId9" Type="http://schemas.openxmlformats.org/officeDocument/2006/relationships/hyperlink" Target="https://www.google.com/url?sa=i&amp;rct=j&amp;q=&amp;esrc=s&amp;source=images&amp;cd=&amp;cad=rja&amp;uact=8&amp;ved=2ahUKEwiC-Jmoj4bgAhUa7rwKHWsqCR0QjRx6BAgBEAU&amp;url=https://www.gim-international.com/content/article/paving-the-way-for-self-driving-cars&amp;psig=AOvVaw3DkY5APNu5KrPWDi34Oinr&amp;ust=1548408676421771" TargetMode="External"/><Relationship Id="rId1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hyperlink" Target="http://www.google.com/url?sa=i&amp;rct=j&amp;q=&amp;esrc=s&amp;source=images&amp;cd=&amp;cad=rja&amp;uact=8&amp;ved=2ahUKEwi3lJHttO_gAhWIHqYKHU9sADQQjRx6BAgBEAU&amp;url=http://www.google.com/url?sa=i&amp;rct=j&amp;q=&amp;esrc=s&amp;source=images&amp;cd=&amp;ved=2ahUKEwiE_K2UsO_gAhWkF6YKHSvbD90QjRx6BAgBEAU&amp;url=http://www.daejonilbo.com/news/newsitem.asp?pk_no=1264754&amp;psig=AOvVaw10JlaQUgVYQvyLrgB_kdwc&amp;ust=1552025622587333&amp;psig=AOvVaw10JlaQUgVYQvyLrgB_kdwc&amp;ust=155202562258733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jpeg"/><Relationship Id="rId7" Type="http://schemas.openxmlformats.org/officeDocument/2006/relationships/image" Target="../media/image56.png"/><Relationship Id="rId2" Type="http://schemas.openxmlformats.org/officeDocument/2006/relationships/hyperlink" Target="http://www.cutevector.com/incl/data/big/0562-fresh-green-grass-strands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hyperlink" Target="http://findicons.com/icon/209662/red_light?id=365641" TargetMode="External"/><Relationship Id="rId10" Type="http://schemas.openxmlformats.org/officeDocument/2006/relationships/image" Target="../media/image58.png"/><Relationship Id="rId4" Type="http://schemas.openxmlformats.org/officeDocument/2006/relationships/image" Target="../media/image54.jpeg"/><Relationship Id="rId9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jSgtjHwrXgAhVFurwKHXWSCtkQjRx6BAgBEAU&amp;url=https://www.vectorstock.com/royalty-free-vector/sun-icon-vector-313187&amp;psig=AOvVaw1mBLjgY7Z-VbDLssbNzomM&amp;ust=1550037701331528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hyperlink" Target="https://www.google.com/url?sa=i&amp;rct=j&amp;q=&amp;esrc=s&amp;source=images&amp;cd=&amp;cad=rja&amp;uact=8&amp;ved=2ahUKEwiz0--0xbXgAhVIfrwKHWimDN8QjRx6BAgBEAU&amp;url=https://www.1001freedownloads.com/free-clipart/sun-icon&amp;psig=AOvVaw1ElcdbODTAJ6NB65hvgykQ&amp;ust=1550038449374792" TargetMode="External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jpeg"/><Relationship Id="rId7" Type="http://schemas.openxmlformats.org/officeDocument/2006/relationships/image" Target="../media/image64.png"/><Relationship Id="rId2" Type="http://schemas.openxmlformats.org/officeDocument/2006/relationships/hyperlink" Target="https://www.google.com/url?sa=i&amp;rct=j&amp;q=&amp;esrc=s&amp;source=images&amp;cd=&amp;cad=rja&amp;uact=8&amp;ved=2ahUKEwjI3uDD17XgAhUMU7wKHVCRA-UQjRx6BAgBEAU&amp;url=https://sites.google.com/a/u.toctai.net/a292/280ML-Stainless-Steel-IR-Sensor-Cordless-Automatic-Liquid-Soap-Touch-free-Sanitizer-Dispenser-with-Instruction-Soap&amp;psig=AOvVaw093IuDRi8C8tOgcXQYCN_0&amp;ust=1550043286158524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jD4eWB2rXgAhVHXLwKHffICeUQjRx6BAgBEAU&amp;url=https://homebidets.com/products/kohler-novita-bh-90-bh-93-luxury-bidet-seat&amp;psig=AOvVaw2Oz7V9HG_lg_9j9xNPm_bv&amp;ust=1550043997131912" TargetMode="External"/><Relationship Id="rId5" Type="http://schemas.openxmlformats.org/officeDocument/2006/relationships/image" Target="../media/image63.jpeg"/><Relationship Id="rId4" Type="http://schemas.openxmlformats.org/officeDocument/2006/relationships/hyperlink" Target="https://www.google.com/url?sa=i&amp;rct=j&amp;q=&amp;esrc=s&amp;source=images&amp;cd=&amp;cad=rja&amp;uact=8&amp;ved=2ahUKEwjiga7e17XgAhUB57wKHeLzBckQjRx6BAgBEAU&amp;url=https://weshop.co.id/amazon/item/robotic-vacuum-cleaner-sweeper-upgraded-auto-chargingstrong-suctioninfrared-sensordrop-sensing-robovac-for-household-pet-fur-hepa-filter-allergens-hard-floor-rug-carpets-practical-fathers-day-gift-B076Y6C18N.html&amp;psig=AOvVaw093IuDRi8C8tOgcXQYCN_0&amp;ust=1550043286158524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1.jpeg"/><Relationship Id="rId7" Type="http://schemas.openxmlformats.org/officeDocument/2006/relationships/hyperlink" Target="http://findicons.com/icon/209662/red_light?id=365641" TargetMode="External"/><Relationship Id="rId2" Type="http://schemas.openxmlformats.org/officeDocument/2006/relationships/hyperlink" Target="https://www.google.com/url?sa=i&amp;rct=j&amp;q=&amp;esrc=s&amp;source=images&amp;cd=&amp;cad=rja&amp;uact=8&amp;ved=2ahUKEwiok-yn-vPeAhVrFTQIHS3LA8YQjRx6BAgBEAU&amp;url=https://www.sensorsmag.com/components/barometric-pressure-sensor-keeps-drones-stable&amp;psig=AOvVaw3tINvDp21OQPz-UrqHW7F5&amp;ust=1543386869660874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hyperlink" Target="http://www.cutevector.com/incl/data/big/0562-fresh-green-grass-strands.jpg" TargetMode="External"/><Relationship Id="rId10" Type="http://schemas.openxmlformats.org/officeDocument/2006/relationships/image" Target="../media/image74.png"/><Relationship Id="rId4" Type="http://schemas.openxmlformats.org/officeDocument/2006/relationships/image" Target="../media/image72.png"/><Relationship Id="rId9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7.png"/><Relationship Id="rId2" Type="http://schemas.openxmlformats.org/officeDocument/2006/relationships/hyperlink" Target="https://www.google.com/url?sa=i&amp;rct=j&amp;q=&amp;esrc=s&amp;source=images&amp;cd=&amp;cad=rja&amp;uact=8&amp;ved=2ahUKEwjepbDZ5bLgAhVF57wKHVhwBSgQjRx6BAgBEAU&amp;url=https://www.uihere.com/free-cliparts/placas-door-icon-home-door-material-1013257&amp;psig=AOvVaw2TuMF-4LlMsH0VplzuVBCn&amp;ust=1549944001567743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eg"/><Relationship Id="rId5" Type="http://schemas.openxmlformats.org/officeDocument/2006/relationships/hyperlink" Target="https://www.google.com/url?sa=i&amp;rct=j&amp;q=&amp;esrc=s&amp;source=images&amp;cd=&amp;cad=rja&amp;uact=8&amp;ved=2ahUKEwjV55X95rLgAhUY9bwKHWxuCUcQjRx6BAgBEAU&amp;url=https://www.asianpaints.com/products/interior-walls/stencils.html&amp;psig=AOvVaw1fm1V-7vjrqEn_q7JnuChQ&amp;ust=1549944388314047" TargetMode="Externa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bo4Oz-7LgAhXHxbwKHVPwDd4QjRx6BAgBEAU&amp;url=https://www.engadget.com/2017/11/10/best-smartphone-2017/&amp;psig=AOvVaw2MtDLMY8DccalBu_-EfG_n&amp;ust=1549949880141703" TargetMode="Externa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5" Type="http://schemas.openxmlformats.org/officeDocument/2006/relationships/hyperlink" Target="https://www.google.com/url?sa=i&amp;rct=j&amp;q=&amp;esrc=s&amp;source=images&amp;cd=&amp;cad=rja&amp;uact=8&amp;ved=2ahUKEwjkz7Co_LLgAhUZ9LwKHSOUCtcQjRx6BAgBEAU&amp;url=https://www.nicerin.com/products/hot-fashion-sport-bluetooth-smart-watch-phone-digital-smartwatch-m26-with-dial-sms-remind-pedometer-anti-lost-for-android-black-white-blue&amp;psig=AOvVaw09LSCVlautPd6VsV4h6FJB&amp;ust=1549950043291188" TargetMode="External"/><Relationship Id="rId4" Type="http://schemas.openxmlformats.org/officeDocument/2006/relationships/image" Target="../media/image7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81.pn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hyperlink" Target="https://www.google.com/url?sa=i&amp;rct=j&amp;q=&amp;esrc=s&amp;source=images&amp;cd=&amp;cad=rja&amp;uact=8&amp;ved=2ahUKEwiD1OuFuvjeAhVJUrwKHfLZCo4QjRx6BAgBEAU&amp;url=https://www.amazon.co.uk/Breakout-features-Measures-absolute-connected/dp/B07CCB62HB&amp;psig=AOvVaw0Qd8voJLkmSXLxtir9f7lZ&amp;ust=154354122480489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hyperlink" Target="https://www.google.com/url?sa=i&amp;rct=j&amp;q=&amp;esrc=s&amp;source=images&amp;cd=&amp;cad=rja&amp;uact=8&amp;ved=2ahUKEwjcrpeY1M7gAhWkF6YKHSBrD7MQjRx6BAgBEAU&amp;url=https://www.researchgate.net/figure/Optical-Flow-Sensor-for-Computer-Mouse_fig1_255990833&amp;psig=AOvVaw0a_E02sUkuKUwYQLzL1O06&amp;ust=155090134478768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2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12" Type="http://schemas.openxmlformats.org/officeDocument/2006/relationships/image" Target="../media/image10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98.png"/><Relationship Id="rId15" Type="http://schemas.openxmlformats.org/officeDocument/2006/relationships/image" Target="../media/image108.pn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Relationship Id="rId14" Type="http://schemas.openxmlformats.org/officeDocument/2006/relationships/image" Target="../media/image10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5" Type="http://schemas.openxmlformats.org/officeDocument/2006/relationships/image" Target="../media/image97.png"/><Relationship Id="rId4" Type="http://schemas.openxmlformats.org/officeDocument/2006/relationships/image" Target="../media/image1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7.png"/><Relationship Id="rId4" Type="http://schemas.openxmlformats.org/officeDocument/2006/relationships/image" Target="../media/image1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hyperlink" Target="http://www.google.co.kr/url?sa=i&amp;rct=j&amp;q=&amp;esrc=s&amp;source=images&amp;cd=&amp;cad=rja&amp;uact=8&amp;ved=0ahUKEwivrNvdg83QAhWHTbwKHc-PA2cQjRwIBw&amp;url=http://www.dailymail.co.uk/sciencetech/article-3743217/Get-ready-drone-friendly-tower-blocks-Flats-future-mini-landing-strips-balconies.html&amp;psig=AFQjCNEPtzEXnW4M7Ohf6NDw3uospmCaxA&amp;ust=1480476603945087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hyperlink" Target="http://www.google.co.kr/url?sa=i&amp;rct=j&amp;q=&amp;esrc=s&amp;source=images&amp;cd=&amp;cad=rja&amp;uact=8&amp;ved=0ahUKEwiOh8bGlf_QAhUGkZQKHVAhAskQjRwIBw&amp;url=http://psipunk.com/category/futuristic-aircrafts/&amp;bvm=bv.142059868,d.dGo&amp;psig=AFQjCNGjoIelBOVy0e0qNRK0mCjMVhAO3A&amp;ust=1482199378383332" TargetMode="External"/><Relationship Id="rId10" Type="http://schemas.openxmlformats.org/officeDocument/2006/relationships/image" Target="../media/image18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2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2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2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97.png"/><Relationship Id="rId7" Type="http://schemas.openxmlformats.org/officeDocument/2006/relationships/image" Target="../media/image1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.png"/><Relationship Id="rId5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4" Type="http://schemas.openxmlformats.org/officeDocument/2006/relationships/image" Target="../media/image12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97.png"/><Relationship Id="rId7" Type="http://schemas.openxmlformats.org/officeDocument/2006/relationships/image" Target="../media/image1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.png"/><Relationship Id="rId5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4" Type="http://schemas.openxmlformats.org/officeDocument/2006/relationships/image" Target="../media/image12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9.png"/><Relationship Id="rId5" Type="http://schemas.openxmlformats.org/officeDocument/2006/relationships/image" Target="../media/image147.png"/><Relationship Id="rId4" Type="http://schemas.openxmlformats.org/officeDocument/2006/relationships/image" Target="../media/image11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97.png"/><Relationship Id="rId7" Type="http://schemas.openxmlformats.org/officeDocument/2006/relationships/image" Target="../media/image15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5" Type="http://schemas.openxmlformats.org/officeDocument/2006/relationships/image" Target="../media/image147.png"/><Relationship Id="rId4" Type="http://schemas.openxmlformats.org/officeDocument/2006/relationships/image" Target="../media/image117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97.png"/><Relationship Id="rId7" Type="http://schemas.openxmlformats.org/officeDocument/2006/relationships/image" Target="../media/image15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47.png"/><Relationship Id="rId4" Type="http://schemas.openxmlformats.org/officeDocument/2006/relationships/image" Target="../media/image117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3" Type="http://schemas.openxmlformats.org/officeDocument/2006/relationships/image" Target="../media/image154.png"/><Relationship Id="rId7" Type="http://schemas.openxmlformats.org/officeDocument/2006/relationships/hyperlink" Target="http://www.google.co.kr/url?sa=i&amp;rct=j&amp;q=&amp;esrc=s&amp;source=images&amp;cd=&amp;cad=rja&amp;uact=8&amp;ved=0ahUKEwi80pfl4vfQAhUMw7wKHfccCjwQjRwIBw&amp;url=http://www.myiconfinder.com/icon/chair-dinner-eating-furniture-home-indoor-interior-table/132&amp;bvm=bv.142059868,d.dGc&amp;psig=AFQjCNGrCinENpMTcrDi4MG8DkHOQWz_Iw&amp;ust=1481945312263975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hyperlink" Target="http://www.google.co.kr/url?sa=i&amp;rct=j&amp;q=&amp;esrc=s&amp;source=images&amp;cd=&amp;cad=rja&amp;uact=8&amp;ved=0ahUKEwjDvN_F4vfQAhWKT7wKHZVwA7kQjRwIBw&amp;url=http://icons.mysitemyway.com/legacy-icon-tags/desk/page/2/&amp;bvm=bv.142059868,d.dGc&amp;psig=AFQjCNHJo8GXrLDrTaO7TrR0nipvV0zwuQ&amp;ust=1481945254201991" TargetMode="External"/><Relationship Id="rId10" Type="http://schemas.openxmlformats.org/officeDocument/2006/relationships/image" Target="../media/image147.png"/><Relationship Id="rId4" Type="http://schemas.openxmlformats.org/officeDocument/2006/relationships/image" Target="../media/image97.png"/><Relationship Id="rId9" Type="http://schemas.openxmlformats.org/officeDocument/2006/relationships/image" Target="../media/image117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97.png"/><Relationship Id="rId7" Type="http://schemas.openxmlformats.org/officeDocument/2006/relationships/hyperlink" Target="https://www.google.com/url?sa=i&amp;rct=j&amp;q=&amp;esrc=s&amp;source=images&amp;cd=&amp;cad=rja&amp;uact=8&amp;ved=2ahUKEwiH797f6p7hAhXRGKYKHdWBBz0QjRx6BAgBEAU&amp;url=https://www.kompan.us/sport-fitness/obstacle-courses/hurdles&amp;psig=AOvVaw3xlo3-0JDkumsNwDJza8cJ&amp;ust=1553656250547673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6.png"/><Relationship Id="rId5" Type="http://schemas.openxmlformats.org/officeDocument/2006/relationships/image" Target="../media/image147.png"/><Relationship Id="rId4" Type="http://schemas.openxmlformats.org/officeDocument/2006/relationships/image" Target="../media/image117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97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3.png"/><Relationship Id="rId5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10" Type="http://schemas.openxmlformats.org/officeDocument/2006/relationships/image" Target="../media/image160.png"/><Relationship Id="rId4" Type="http://schemas.openxmlformats.org/officeDocument/2006/relationships/image" Target="../media/image156.png"/><Relationship Id="rId9" Type="http://schemas.openxmlformats.org/officeDocument/2006/relationships/hyperlink" Target="http://www.google.com/url?sa=i&amp;rct=j&amp;q=&amp;esrc=s&amp;source=images&amp;cd=&amp;cad=rja&amp;uact=8&amp;ved=2ahUKEwjUvcXaspLhAhWGiLwKHUmkAfwQjRx6BAgBEAU&amp;url=/url?sa=i&amp;rct=j&amp;q=&amp;esrc=s&amp;source=images&amp;cd=&amp;ved=&amp;url=https://www.shareicon.net/hula-hoop-gaming-circle-toy-fun-childhood-810876&amp;psig=AOvVaw1ki3JZswFdpZvXMYAmubjF&amp;ust=1553228889790126&amp;psig=AOvVaw1ki3JZswFdpZvXMYAmubjF&amp;ust=1553228889790126" TargetMode="Externa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6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162.png"/><Relationship Id="rId4" Type="http://schemas.openxmlformats.org/officeDocument/2006/relationships/image" Target="../media/image16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5.png"/><Relationship Id="rId5" Type="http://schemas.openxmlformats.org/officeDocument/2006/relationships/image" Target="../media/image164.png"/><Relationship Id="rId4" Type="http://schemas.openxmlformats.org/officeDocument/2006/relationships/image" Target="../media/image16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7" Type="http://schemas.openxmlformats.org/officeDocument/2006/relationships/image" Target="../media/image16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97.png"/><Relationship Id="rId4" Type="http://schemas.openxmlformats.org/officeDocument/2006/relationships/image" Target="../media/image16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7" Type="http://schemas.openxmlformats.org/officeDocument/2006/relationships/image" Target="../media/image16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165.png"/><Relationship Id="rId4" Type="http://schemas.openxmlformats.org/officeDocument/2006/relationships/image" Target="../media/image9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7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2.png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직사각형 271"/>
          <p:cNvSpPr/>
          <p:nvPr/>
        </p:nvSpPr>
        <p:spPr>
          <a:xfrm>
            <a:off x="0" y="857224"/>
            <a:ext cx="6858000" cy="5143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8" name="직사각형 277"/>
          <p:cNvSpPr/>
          <p:nvPr/>
        </p:nvSpPr>
        <p:spPr>
          <a:xfrm>
            <a:off x="0" y="0"/>
            <a:ext cx="6858000" cy="633418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6058" y="7929586"/>
            <a:ext cx="1285884" cy="28171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500702" y="295307"/>
            <a:ext cx="1184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chemeClr val="bg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Book</a:t>
            </a:r>
            <a:endParaRPr lang="ko-KR" altLang="en-US" sz="1600" dirty="0">
              <a:solidFill>
                <a:schemeClr val="bg1">
                  <a:alpha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2" name="그룹 141"/>
          <p:cNvGrpSpPr/>
          <p:nvPr/>
        </p:nvGrpSpPr>
        <p:grpSpPr>
          <a:xfrm>
            <a:off x="715494" y="1571604"/>
            <a:ext cx="5418563" cy="3214710"/>
            <a:chOff x="3262313" y="815330"/>
            <a:chExt cx="5667375" cy="3362325"/>
          </a:xfrm>
        </p:grpSpPr>
        <p:sp>
          <p:nvSpPr>
            <p:cNvPr id="143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44"/>
            <p:cNvSpPr>
              <a:spLocks noEditPoints="1"/>
            </p:cNvSpPr>
            <p:nvPr/>
          </p:nvSpPr>
          <p:spPr bwMode="auto">
            <a:xfrm>
              <a:off x="3954464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4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5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6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7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8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9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0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1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2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3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4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5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6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7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8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9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0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1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2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3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4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5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6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7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8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9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0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1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2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3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4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5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6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7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8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9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260" name="그룹 259"/>
            <p:cNvGrpSpPr/>
            <p:nvPr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61" name="모서리가 둥근 직사각형 26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2" name="모서리가 둥근 직사각형 26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3" name="모서리가 둥근 직사각형 26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4" name="모서리가 둥근 직사각형 26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5" name="모서리가 둥근 직사각형 26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6" name="모서리가 둥근 직사각형 26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7" name="모서리가 둥근 직사각형 26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8" name="모서리가 둥근 직사각형 26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9" name="모서리가 둥근 직사각형 26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0" name="모서리가 둥근 직사각형 26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301" name="그룹 300"/>
          <p:cNvGrpSpPr/>
          <p:nvPr/>
        </p:nvGrpSpPr>
        <p:grpSpPr>
          <a:xfrm>
            <a:off x="1643050" y="5382956"/>
            <a:ext cx="4214842" cy="1571636"/>
            <a:chOff x="1785926" y="5429256"/>
            <a:chExt cx="4214842" cy="1571636"/>
          </a:xfrm>
        </p:grpSpPr>
        <p:sp>
          <p:nvSpPr>
            <p:cNvPr id="297" name="TextBox 296"/>
            <p:cNvSpPr txBox="1"/>
            <p:nvPr/>
          </p:nvSpPr>
          <p:spPr>
            <a:xfrm>
              <a:off x="1785926" y="5857884"/>
              <a:ext cx="2857520" cy="1143008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ctr">
              <a:noAutofit/>
            </a:bodyPr>
            <a:lstStyle/>
            <a:p>
              <a:r>
                <a:rPr lang="ko-KR" altLang="en-US" sz="5400" dirty="0" smtClean="0">
                  <a:ln w="203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제이디</a:t>
              </a:r>
              <a:r>
                <a:rPr lang="ko-KR" altLang="en-US" sz="1200" dirty="0" smtClean="0">
                  <a:ln w="203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ko-KR" altLang="en-US" sz="5400" dirty="0" smtClean="0">
                  <a:ln w="203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블록</a:t>
              </a:r>
              <a:endParaRPr lang="en-US" altLang="ko-KR" sz="54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  <a:p>
              <a:endParaRPr lang="ko-KR" altLang="en-US" sz="54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298" name="TextBox 297"/>
            <p:cNvSpPr txBox="1"/>
            <p:nvPr/>
          </p:nvSpPr>
          <p:spPr>
            <a:xfrm>
              <a:off x="1797501" y="5429256"/>
              <a:ext cx="2857520" cy="1143008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ctr">
              <a:noAutofit/>
            </a:bodyPr>
            <a:lstStyle/>
            <a:p>
              <a:r>
                <a:rPr lang="ko-KR" altLang="en-US" sz="5400" dirty="0" smtClean="0">
                  <a:effectLst/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제이</a:t>
              </a:r>
              <a:r>
                <a:rPr lang="ko-KR" altLang="en-US" sz="5400" dirty="0" smtClean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씨</a:t>
              </a:r>
              <a:r>
                <a:rPr lang="ko-KR" altLang="en-US" sz="1200" dirty="0" smtClean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ko-KR" altLang="en-US" sz="5400" dirty="0" smtClean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블록</a:t>
              </a:r>
              <a:endParaRPr lang="en-US" altLang="ko-KR" sz="5400" dirty="0" smtClean="0">
                <a:effectLst/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279" name="텍스트 개체 틀 9"/>
            <p:cNvSpPr txBox="1">
              <a:spLocks/>
            </p:cNvSpPr>
            <p:nvPr/>
          </p:nvSpPr>
          <p:spPr>
            <a:xfrm>
              <a:off x="2797633" y="5429256"/>
              <a:ext cx="3203135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0" indent="0" algn="ctr">
                <a:lnSpc>
                  <a:spcPct val="100000"/>
                </a:lnSpc>
                <a:spcBef>
                  <a:spcPts val="0"/>
                </a:spcBef>
                <a:buNone/>
                <a:defRPr lang="ko-KR" altLang="en-US" sz="5500" b="1" dirty="0" smtClean="0">
                  <a:solidFill>
                    <a:schemeClr val="tx1"/>
                  </a:solidFill>
                  <a:latin typeface="Calibri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4D214"/>
                  </a:solidFill>
                  <a:effectLst/>
                  <a:uLnTx/>
                  <a:uFillTx/>
                  <a:latin typeface="나눔고딕" pitchFamily="50" charset="-127"/>
                  <a:ea typeface="나눔고딕" pitchFamily="50" charset="-127"/>
                </a:rPr>
                <a:t>블록</a:t>
              </a:r>
              <a:r>
                <a:rPr kumimoji="0" lang="ko-KR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4D214"/>
                  </a:solidFill>
                  <a:effectLst/>
                  <a:uLnTx/>
                  <a:uFillTx/>
                  <a:latin typeface="나눔고딕" pitchFamily="50" charset="-127"/>
                  <a:ea typeface="나눔고딕" pitchFamily="50" charset="-127"/>
                  <a:sym typeface="Wingdings 2"/>
                </a:rPr>
                <a:t></a:t>
              </a:r>
              <a:r>
                <a:rPr kumimoji="0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4D214"/>
                  </a:solidFill>
                  <a:effectLst/>
                  <a:uLnTx/>
                  <a:uFillTx/>
                  <a:latin typeface="나눔고딕" pitchFamily="50" charset="-127"/>
                  <a:ea typeface="나눔고딕" pitchFamily="50" charset="-127"/>
                </a:rPr>
                <a:t>코딩 프로그램</a:t>
              </a:r>
              <a:endParaRPr kumimoji="0" lang="ko-KR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D214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endParaRPr>
            </a:p>
          </p:txBody>
        </p:sp>
      </p:grpSp>
      <p:grpSp>
        <p:nvGrpSpPr>
          <p:cNvPr id="280" name="그룹 279"/>
          <p:cNvGrpSpPr/>
          <p:nvPr/>
        </p:nvGrpSpPr>
        <p:grpSpPr>
          <a:xfrm>
            <a:off x="3286124" y="5240080"/>
            <a:ext cx="285752" cy="359416"/>
            <a:chOff x="3579813" y="6396038"/>
            <a:chExt cx="2038350" cy="2563813"/>
          </a:xfrm>
        </p:grpSpPr>
        <p:sp>
          <p:nvSpPr>
            <p:cNvPr id="281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2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3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4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5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6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7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8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9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0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1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2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3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4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5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6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71" name="텍스트 개체 틀 9"/>
          <p:cNvSpPr txBox="1">
            <a:spLocks/>
          </p:cNvSpPr>
          <p:nvPr/>
        </p:nvSpPr>
        <p:spPr>
          <a:xfrm>
            <a:off x="1714488" y="6643702"/>
            <a:ext cx="320313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제이디코드 워크북</a:t>
            </a:r>
            <a:r>
              <a:rPr kumimoji="0" lang="en-US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endParaRPr kumimoji="0" lang="ko-KR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제이디코드 앱 연결</a:t>
            </a:r>
            <a:endParaRPr lang="ko-KR" altLang="en-US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66" y="1357290"/>
            <a:ext cx="5981700" cy="742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비행하기</a:t>
            </a:r>
            <a:r>
              <a:rPr lang="en-US" altLang="en-US" dirty="0" smtClean="0"/>
              <a:t>(1)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1357290"/>
            <a:ext cx="5671469" cy="735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214414"/>
            <a:ext cx="5534025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비행하기</a:t>
            </a:r>
            <a:r>
              <a:rPr lang="en-US" altLang="en-US" dirty="0" smtClean="0"/>
              <a:t>(2)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214414"/>
            <a:ext cx="5591175" cy="757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드론 기술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2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643182" y="3571868"/>
            <a:ext cx="392909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제이드코드 블루투스 통신은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 USB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동글과 무선조정기 방법으로 사용자의 사양에 맞게 설정하여 드론과 페어링하여 스크래치 코딩을 하도록 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 smtClean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자율 주행</a:t>
            </a:r>
            <a:r>
              <a:rPr lang="en-US" altLang="ko-KR" sz="3600" dirty="0" smtClean="0"/>
              <a:t>&amp;</a:t>
            </a:r>
            <a:r>
              <a:rPr lang="ko-KR" altLang="en-US" sz="3600" dirty="0" smtClean="0"/>
              <a:t>비행 정의</a:t>
            </a:r>
            <a:endParaRPr lang="ko-KR" altLang="en-US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827028" y="2857488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비행</a:t>
            </a:r>
            <a:r>
              <a:rPr lang="en-US" altLang="ko-KR" sz="1400" b="1" dirty="0" smtClean="0">
                <a:ln w="3175">
                  <a:noFill/>
                </a:ln>
              </a:rPr>
              <a:t>(Autonomous Flight)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4795" y="1509907"/>
            <a:ext cx="578647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 산업혁명이 화두에 오르면서 가장 큰 이슈는 무인 시스템이다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무인 시스템은 단순 노동을 대체하는 용도로 빠르게 정착되어 가고 있으며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자동차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비행기 분야 까지도 자율 주행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 기능을 요구하고 있다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b="1" dirty="0" smtClean="0">
              <a:solidFill>
                <a:srgbClr val="FF980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05080" y="302838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764704" y="3248565"/>
            <a:ext cx="309634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자율비행은 원격 조정자의 명령 없이 무인 비행기에 사전 입력된 프로그램에 따라 비행체 스스로 주위환경에 맞춰서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자율판단하에</a:t>
            </a:r>
            <a:r>
              <a:rPr lang="ko-KR" altLang="en-US" sz="1100" dirty="0" smtClean="0">
                <a:solidFill>
                  <a:prstClr val="black"/>
                </a:solidFill>
              </a:rPr>
              <a:t> 제어 할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즉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자율비행은 항공기의 예기치 않은 상황이 발생하더라도 항공기가 스스로 인지하고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판단하여 안정적인 비행이 가능 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910" y="5643570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주행</a:t>
            </a:r>
            <a:r>
              <a:rPr lang="en-US" altLang="ko-KR" sz="1400" b="1" dirty="0" smtClean="0">
                <a:ln w="3175">
                  <a:noFill/>
                </a:ln>
              </a:rPr>
              <a:t>(Autonomous Car)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713962" y="580345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64704" y="6023642"/>
            <a:ext cx="30963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 주행 자동차란 </a:t>
            </a:r>
            <a:r>
              <a:rPr lang="ko-KR" altLang="en-US" sz="1100" dirty="0">
                <a:solidFill>
                  <a:prstClr val="black"/>
                </a:solidFill>
              </a:rPr>
              <a:t>운전자가 브레이크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핸들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가속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페달 등을 조작하지 않아도</a:t>
            </a:r>
            <a:r>
              <a:rPr lang="ko-KR" altLang="en-US" sz="1100" dirty="0" smtClean="0">
                <a:solidFill>
                  <a:prstClr val="black"/>
                </a:solidFill>
              </a:rPr>
              <a:t> 주변 환경을 인식하고 주행 상황을 판단해 차량을 제어함으로써 스스로 주어진 목적지까지 주행하는 자동차를 말한다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일반적으로 무인 자동차의 용어가 혼재되지만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 주행은 운전자 탑승 여부보다는 차량이 완전히 독립적으로 판단하고 주행 하는 자율 주행 기술에 초점을 맞춘 용어다</a:t>
            </a:r>
            <a:endParaRPr lang="en-US" altLang="ko-KR" sz="1100" dirty="0" smtClean="0">
              <a:solidFill>
                <a:prstClr val="black"/>
              </a:solidFill>
            </a:endParaRPr>
          </a:p>
        </p:txBody>
      </p:sp>
      <p:pic>
        <p:nvPicPr>
          <p:cNvPr id="1026" name="Picture 2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4" r="1"/>
          <a:stretch/>
        </p:blipFill>
        <p:spPr bwMode="auto">
          <a:xfrm>
            <a:off x="3937118" y="5987060"/>
            <a:ext cx="2559945" cy="17193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utonomous Flight에 대한 이미지 검색결과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573"/>
          <a:stretch/>
        </p:blipFill>
        <p:spPr bwMode="auto">
          <a:xfrm>
            <a:off x="3933858" y="3136200"/>
            <a:ext cx="2559945" cy="16998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063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4704" y="1705732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비행 </a:t>
            </a:r>
            <a:r>
              <a:rPr lang="ko-KR" altLang="en-US" sz="1400" b="1" dirty="0">
                <a:ln w="3175">
                  <a:noFill/>
                </a:ln>
              </a:rPr>
              <a:t>계획 수립</a:t>
            </a:r>
            <a:r>
              <a:rPr lang="en-US" altLang="ko-KR" sz="1400" b="1" dirty="0">
                <a:ln w="3175">
                  <a:noFill/>
                </a:ln>
              </a:rPr>
              <a:t>/</a:t>
            </a:r>
            <a:r>
              <a:rPr lang="ko-KR" altLang="en-US" sz="1400" b="1" dirty="0">
                <a:ln w="3175">
                  <a:noFill/>
                </a:ln>
              </a:rPr>
              <a:t>변경</a:t>
            </a:r>
            <a:r>
              <a:rPr lang="en-US" altLang="ko-KR" sz="1400" b="1" dirty="0">
                <a:ln w="3175">
                  <a:noFill/>
                </a:ln>
              </a:rPr>
              <a:t>,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지능형 자율 비행 제어 기술 알고리즘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6" name="타원 5"/>
          <p:cNvSpPr/>
          <p:nvPr/>
        </p:nvSpPr>
        <p:spPr>
          <a:xfrm>
            <a:off x="713962" y="1876626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 descr="관련 이미지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71" r="4647"/>
          <a:stretch/>
        </p:blipFill>
        <p:spPr bwMode="auto">
          <a:xfrm>
            <a:off x="836712" y="2242189"/>
            <a:ext cx="2256761" cy="1543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타원 17"/>
          <p:cNvSpPr/>
          <p:nvPr/>
        </p:nvSpPr>
        <p:spPr>
          <a:xfrm>
            <a:off x="3617354" y="1873307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8679" y="1156106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비행을 위해 갖춰야 할 기본 요건을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  <a:endParaRPr lang="en-US" altLang="ko-KR" sz="1400" b="1" spc="-150" dirty="0" smtClean="0">
              <a:ln w="3175">
                <a:noFill/>
              </a:ln>
              <a:solidFill>
                <a:srgbClr val="FF9801"/>
              </a:solidFill>
              <a:effectLst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1059" y="1726288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충돌 회피 자동화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장애물 인지 및 회피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703" y="3995936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이착륙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함상 착륙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정밀 자동 착륙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713962" y="416683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6" name="Picture 6" descr="Autonomous Flight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031" r="506"/>
          <a:stretch/>
        </p:blipFill>
        <p:spPr bwMode="auto">
          <a:xfrm rot="16200000">
            <a:off x="1091090" y="6529196"/>
            <a:ext cx="1748001" cy="22567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645024" y="4005859"/>
            <a:ext cx="309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고장 예측 및 진단</a:t>
            </a:r>
            <a:r>
              <a:rPr lang="en-US" altLang="ko-KR" sz="1400" b="1" dirty="0" smtClean="0">
                <a:ln w="3175">
                  <a:noFill/>
                </a:ln>
              </a:rPr>
              <a:t>, </a:t>
            </a:r>
            <a:r>
              <a:rPr lang="ko-KR" altLang="en-US" sz="1400" b="1" dirty="0" smtClean="0">
                <a:ln w="3175">
                  <a:noFill/>
                </a:ln>
              </a:rPr>
              <a:t>구조변</a:t>
            </a:r>
            <a:r>
              <a:rPr lang="ko-KR" altLang="en-US" sz="1400" b="1" dirty="0">
                <a:ln w="3175">
                  <a:noFill/>
                </a:ln>
              </a:rPr>
              <a:t>경</a:t>
            </a:r>
            <a:endParaRPr lang="en-US" altLang="ko-KR" sz="1400" b="1" dirty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고장을 미리 예측하고 고장을 제거하거나 대체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594282" y="417675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64703" y="6337298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다목적 임무 수행 제어 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en-US" altLang="ko-KR" sz="900" dirty="0" smtClean="0">
                <a:ln w="3175">
                  <a:noFill/>
                </a:ln>
              </a:rPr>
              <a:t>H/W, S/W </a:t>
            </a:r>
            <a:r>
              <a:rPr lang="ko-KR" altLang="en-US" sz="900" dirty="0" smtClean="0">
                <a:ln w="3175">
                  <a:noFill/>
                </a:ln>
              </a:rPr>
              <a:t>다중화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자각 및 적응 제어</a:t>
            </a:r>
            <a:endParaRPr lang="en-US" altLang="ko-KR" sz="900" dirty="0">
              <a:ln w="3175">
                <a:noFill/>
              </a:ln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713962" y="650819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8" name="Picture 8" descr="https://upload.wikimedia.org/wikipedia/commons/thumb/c/c2/C-141_Starlifter_contrail_crop1.png/250px-C-141_Starlifter_contrail_crop1.pn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" r="226" b="31012"/>
          <a:stretch/>
        </p:blipFill>
        <p:spPr bwMode="auto">
          <a:xfrm>
            <a:off x="3789039" y="4555247"/>
            <a:ext cx="2122663" cy="1543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202" y="4568283"/>
            <a:ext cx="2254946" cy="1515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875202" y="4568283"/>
            <a:ext cx="1608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ko-KR" altLang="en-US" sz="900" dirty="0" smtClean="0">
                <a:solidFill>
                  <a:prstClr val="black"/>
                </a:solidFill>
              </a:rPr>
              <a:t>출처</a:t>
            </a:r>
            <a:r>
              <a:rPr lang="en-US" altLang="ko-KR" sz="900" dirty="0" smtClean="0">
                <a:solidFill>
                  <a:prstClr val="black"/>
                </a:solidFill>
              </a:rPr>
              <a:t>:</a:t>
            </a:r>
            <a:r>
              <a:rPr lang="ko-KR" altLang="en-US" sz="900" dirty="0" err="1" smtClean="0">
                <a:solidFill>
                  <a:prstClr val="black"/>
                </a:solidFill>
              </a:rPr>
              <a:t>항우연</a:t>
            </a:r>
            <a:endParaRPr lang="ko-KR" altLang="en-US" sz="900" dirty="0">
              <a:solidFill>
                <a:prstClr val="black"/>
              </a:solidFill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3634391" y="6447211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668095" y="6300192"/>
            <a:ext cx="266706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통신 체계 구축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무인기와 지상 제어 및 감시 센터간의 통신망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5131" name="Picture 11" descr="communication drone에 대한 이미지 검색결과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639" y="6783574"/>
            <a:ext cx="2239649" cy="17480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://www.evolvsys.cz/skin/images/projects/uav_sense_avoid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941" b="10148"/>
          <a:stretch/>
        </p:blipFill>
        <p:spPr bwMode="auto">
          <a:xfrm>
            <a:off x="3594282" y="2242189"/>
            <a:ext cx="2256761" cy="1459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제목 2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자율비행 요건</a:t>
            </a:r>
            <a:endParaRPr lang="ko-KR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8679" y="119771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주행을 위해 갖춰야 할 기본 요건을 알아보자</a:t>
            </a:r>
            <a:r>
              <a:rPr lang="en-US" altLang="ko-KR" sz="1400" b="1" spc="-150" dirty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4704" y="1690410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차간 거리 확보기</a:t>
            </a:r>
            <a:r>
              <a:rPr lang="ko-KR" altLang="en-US" sz="1400" b="1" dirty="0">
                <a:ln w="3175">
                  <a:noFill/>
                </a:ln>
              </a:rPr>
              <a:t>술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차간 거리를 자동으로 유지하는 기능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713962" y="186130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3617354" y="1857985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651059" y="1710966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이탈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차선 이탈 시 </a:t>
            </a:r>
            <a:r>
              <a:rPr lang="ko-KR" altLang="en-US" sz="900" dirty="0" err="1" smtClean="0">
                <a:ln w="3175">
                  <a:noFill/>
                </a:ln>
              </a:rPr>
              <a:t>경보음으로</a:t>
            </a:r>
            <a:r>
              <a:rPr lang="ko-KR" altLang="en-US" sz="900" dirty="0" smtClean="0">
                <a:ln w="3175">
                  <a:noFill/>
                </a:ln>
              </a:rPr>
              <a:t> 주의 제공</a:t>
            </a:r>
            <a:endParaRPr lang="en-US" altLang="ko-KR" sz="900" dirty="0">
              <a:ln w="3175">
                <a:noFill/>
              </a:ln>
            </a:endParaRPr>
          </a:p>
        </p:txBody>
      </p:sp>
      <p:pic>
        <p:nvPicPr>
          <p:cNvPr id="2056" name="Picture 8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352"/>
          <a:stretch/>
        </p:blipFill>
        <p:spPr bwMode="auto">
          <a:xfrm>
            <a:off x="813113" y="6876256"/>
            <a:ext cx="2410560" cy="15625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Self-driving Car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3465"/>
          <a:stretch/>
        </p:blipFill>
        <p:spPr bwMode="auto">
          <a:xfrm>
            <a:off x="3762609" y="2253207"/>
            <a:ext cx="2402695" cy="1592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Self-driving Car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4" y="2273444"/>
            <a:ext cx="2405142" cy="158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75337" y="4105168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유지 지원 시스템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주행 중 차선을 인지하고 </a:t>
            </a:r>
            <a:r>
              <a:rPr lang="ko-KR" altLang="en-US" sz="1000" b="1" dirty="0" err="1" smtClean="0">
                <a:ln w="3175">
                  <a:noFill/>
                </a:ln>
              </a:rPr>
              <a:t>드라이빙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724595" y="427606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3627987" y="427274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661692" y="4125724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후측방</a:t>
            </a:r>
            <a:r>
              <a:rPr lang="ko-KR" altLang="en-US" sz="1400" b="1" dirty="0" smtClean="0">
                <a:ln w="3175">
                  <a:noFill/>
                </a:ln>
              </a:rPr>
              <a:t>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err="1" smtClean="0">
                <a:ln w="3175">
                  <a:noFill/>
                </a:ln>
              </a:rPr>
              <a:t>후측방의</a:t>
            </a:r>
            <a:r>
              <a:rPr lang="ko-KR" altLang="en-US" sz="900" b="1" dirty="0" smtClean="0">
                <a:ln w="3175">
                  <a:noFill/>
                </a:ln>
              </a:rPr>
              <a:t> 장애물 인지 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66" name="Picture 18" descr="Self-driving Car에 대한 이미지 검색결과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22" t="4530" r="3587" b="3774"/>
          <a:stretch/>
        </p:blipFill>
        <p:spPr bwMode="auto">
          <a:xfrm>
            <a:off x="801944" y="4591169"/>
            <a:ext cx="2410560" cy="15650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2" descr="Self-driving Car에 대한 이미지 검색결과">
            <a:hlinkClick r:id="rId11"/>
          </p:cNvPr>
          <p:cNvSpPr>
            <a:spLocks noChangeAspect="1" noChangeArrowheads="1"/>
          </p:cNvSpPr>
          <p:nvPr/>
        </p:nvSpPr>
        <p:spPr bwMode="auto">
          <a:xfrm>
            <a:off x="168275" y="-1493838"/>
            <a:ext cx="5553075" cy="415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endParaRPr lang="ko-KR" altLang="en-US" sz="1400" b="1" spc="-15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AutoShape 24" descr="Nissan's Self-Driving Car"/>
          <p:cNvSpPr>
            <a:spLocks noChangeAspect="1" noChangeArrowheads="1"/>
          </p:cNvSpPr>
          <p:nvPr/>
        </p:nvSpPr>
        <p:spPr bwMode="auto">
          <a:xfrm>
            <a:off x="0" y="-38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544" y="4591169"/>
            <a:ext cx="2402766" cy="154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764704" y="6409424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정속</a:t>
            </a:r>
            <a:r>
              <a:rPr lang="ko-KR" altLang="en-US" sz="1400" b="1" dirty="0" smtClean="0">
                <a:ln w="3175">
                  <a:noFill/>
                </a:ln>
              </a:rPr>
              <a:t> 주행 장치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자동차의 속도를 일정 하게 유지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713962" y="6580318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3617354" y="657699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651059" y="6429980"/>
            <a:ext cx="268409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긴급 제동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추돌 예상될 경우 능동적으로 브레이크  작동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75" name="Picture 27" descr="Self-driving Car breaking에 대한 이미지 검색결과">
            <a:hlinkClick r:id="rId13"/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65"/>
          <a:stretch/>
        </p:blipFill>
        <p:spPr bwMode="auto">
          <a:xfrm>
            <a:off x="3757597" y="6871089"/>
            <a:ext cx="2404713" cy="15625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제목 2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자율주행 요건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9136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자율 비행  드론 활용</a:t>
            </a:r>
            <a:endParaRPr lang="ko-KR" altLang="en-US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554795" y="1446058"/>
            <a:ext cx="5786478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자율 비행 드론이  보급화가 되면 산업용 또는 레저용 등을 다양하게 활용될것으로 예상한다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현재 시범 운영하거나 시도 되어지는 자율 비행 드론을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961" y="3342382"/>
            <a:ext cx="2857520" cy="172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74523" y="241368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셀카드론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드론에 팔루오미 기능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웨이트 포인트 기능등을  이용하여 피사체의 움직임을 인지하고 사진촬용 한다</a:t>
            </a:r>
            <a:r>
              <a:rPr lang="en-US" altLang="ko-KR" sz="1100" b="1" spc="-150" dirty="0" smtClean="0">
                <a:ln w="3175">
                  <a:noFill/>
                </a:ln>
              </a:rPr>
              <a:t>.(DJI)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96529" y="2389429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안전점검드론 </a:t>
            </a:r>
            <a:r>
              <a:rPr lang="en-US" altLang="ko-KR" sz="11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 </a:t>
            </a:r>
            <a:r>
              <a:rPr lang="ko-KR" altLang="en-US" sz="1100" b="1" spc="-150" dirty="0" smtClean="0">
                <a:ln w="3175">
                  <a:noFill/>
                </a:ln>
              </a:rPr>
              <a:t>송전탑 사이의 송전선을 자동으로 점검하는 </a:t>
            </a:r>
            <a:r>
              <a:rPr lang="en-US" altLang="ko-KR" sz="1100" b="1" spc="-150" dirty="0" smtClean="0">
                <a:ln w="3175">
                  <a:noFill/>
                </a:ln>
              </a:rPr>
              <a:t>‘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드론을 이용한 송전선로 자동감시운영 기술</a:t>
            </a:r>
            <a:r>
              <a:rPr lang="en-US" altLang="ko-KR" sz="1100" b="1" spc="-150" dirty="0" smtClean="0">
                <a:ln w="3175">
                  <a:noFill/>
                </a:ln>
              </a:rPr>
              <a:t>’</a:t>
            </a:r>
            <a:r>
              <a:rPr lang="ko-KR" altLang="en-US" sz="1100" b="1" spc="-150" dirty="0" smtClean="0">
                <a:ln w="3175">
                  <a:noFill/>
                </a:ln>
              </a:rPr>
              <a:t>개발하여 시험 비행 성공했다</a:t>
            </a:r>
            <a:r>
              <a:rPr lang="en-US" altLang="ko-KR" sz="1100" b="1" spc="-150" dirty="0" smtClean="0">
                <a:ln w="3175">
                  <a:noFill/>
                </a:ln>
              </a:rPr>
              <a:t>.(</a:t>
            </a:r>
            <a:r>
              <a:rPr lang="ko-KR" altLang="en-US" sz="1100" b="1" spc="-150" dirty="0" smtClean="0">
                <a:ln w="3175">
                  <a:noFill/>
                </a:ln>
              </a:rPr>
              <a:t>한전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0" name="Picture 4" descr="자율 비행 드론 활용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7795" y="3413820"/>
            <a:ext cx="2755465" cy="1643074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 b="7692"/>
          <a:stretch>
            <a:fillRect/>
          </a:stretch>
        </p:blipFill>
        <p:spPr bwMode="auto">
          <a:xfrm>
            <a:off x="545961" y="6572264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474523" y="550605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물류센터 전용드론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물류센터 내부에서 자율적으로 비행해 물류센터 곳곳에 위치한 화물정보를 알려주는 드론이다</a:t>
            </a:r>
            <a:r>
              <a:rPr lang="en-US" altLang="ko-KR" sz="1100" b="1" spc="-150" dirty="0" smtClean="0">
                <a:ln w="3175">
                  <a:noFill/>
                </a:ln>
              </a:rPr>
              <a:t>.(CJ</a:t>
            </a:r>
            <a:r>
              <a:rPr lang="ko-KR" altLang="en-US" sz="1100" b="1" spc="-150" dirty="0" smtClean="0">
                <a:ln w="3175">
                  <a:noFill/>
                </a:ln>
              </a:rPr>
              <a:t>대한통운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/>
          <a:srcRect l="2500" b="12208"/>
          <a:stretch>
            <a:fillRect/>
          </a:stretch>
        </p:blipFill>
        <p:spPr bwMode="auto">
          <a:xfrm>
            <a:off x="3617795" y="6572264"/>
            <a:ext cx="278608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546357" y="5500694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응급드론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 </a:t>
            </a:r>
            <a:r>
              <a:rPr lang="ko-KR" altLang="en-US" sz="1100" b="1" spc="-150" dirty="0" smtClean="0">
                <a:ln w="3175">
                  <a:noFill/>
                </a:ln>
              </a:rPr>
              <a:t>조종사 없이 스스로 비행해 전쟁터의 부상명을 싣고 오거나 군 수물자를 날라줄 수직이착륙 드론 개발이 되었다</a:t>
            </a:r>
            <a:r>
              <a:rPr lang="en-US" altLang="ko-KR" sz="1100" b="1" spc="-150" dirty="0" smtClean="0">
                <a:ln w="3175">
                  <a:noFill/>
                </a:ln>
              </a:rPr>
              <a:t>. </a:t>
            </a:r>
            <a:r>
              <a:rPr lang="ko-KR" altLang="en-US" sz="1100" b="1" spc="-150" dirty="0" smtClean="0">
                <a:ln w="3175">
                  <a:noFill/>
                </a:ln>
              </a:rPr>
              <a:t>이스라엘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하늘 노새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sp>
        <p:nvSpPr>
          <p:cNvPr id="14" name="타원 13"/>
          <p:cNvSpPr/>
          <p:nvPr/>
        </p:nvSpPr>
        <p:spPr>
          <a:xfrm>
            <a:off x="428604" y="259311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539910" y="260374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442624" y="566902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3506818" y="567666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단원 정리</a:t>
            </a:r>
            <a:endParaRPr lang="ko-KR" altLang="en-US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1201275" y="2213885"/>
            <a:ext cx="4585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자율 주행</a:t>
            </a:r>
            <a:r>
              <a:rPr lang="en-US" altLang="ko-KR" sz="1200" b="1" spc="-150" dirty="0" smtClean="0">
                <a:ln w="3175">
                  <a:noFill/>
                </a:ln>
              </a:rPr>
              <a:t>, </a:t>
            </a:r>
            <a:r>
              <a:rPr lang="ko-KR" altLang="en-US" sz="1200" b="1" spc="-150" dirty="0" smtClean="0">
                <a:ln w="3175">
                  <a:noFill/>
                </a:ln>
              </a:rPr>
              <a:t>자율 비행의 정의를 내려보자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714612"/>
            <a:ext cx="5548220" cy="2643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81699"/>
            <a:ext cx="4227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나에게 자율 비행 드론이 있다면 무슨 용도로 사용 할 것인가</a:t>
            </a:r>
            <a:r>
              <a:rPr lang="en-US" altLang="ko-KR" sz="1200" b="1" spc="-150" dirty="0" smtClean="0">
                <a:ln w="3175">
                  <a:noFill/>
                </a:ln>
              </a:rPr>
              <a:t>? 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5572132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316064"/>
            <a:ext cx="5548220" cy="1899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643182" y="3571868"/>
            <a:ext cx="40005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현재의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  <a:cs typeface="+mj-cs"/>
              </a:rPr>
              <a:t>드론과 미래에 대비한 세계적인 드론 디자인 모습을 관찰하고 쿼드콥터 드론의 동체 기구 설계 구조를 이해한다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제이디코드로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  <a:cs typeface="+mj-cs"/>
              </a:rPr>
              <a:t>나만의 드론을 디자인 설계하고 컬러링하여 드론 동체 구조를 직접 확인 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제목 55"/>
          <p:cNvSpPr txBox="1">
            <a:spLocks/>
          </p:cNvSpPr>
          <p:nvPr/>
        </p:nvSpPr>
        <p:spPr>
          <a:xfrm>
            <a:off x="2571744" y="2714612"/>
            <a:ext cx="321471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D.I.Y</a:t>
            </a:r>
            <a:r>
              <a:rPr lang="ko-KR" altLang="en-US" sz="4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드론 제작</a:t>
            </a:r>
            <a:endParaRPr kumimoji="0" lang="ko-KR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1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(2)-</a:t>
            </a:r>
            <a:r>
              <a:rPr lang="ko-KR" altLang="en-US" dirty="0" smtClean="0"/>
              <a:t>레이저 센서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4795" y="1428728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664425" y="1844226"/>
            <a:ext cx="567684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빛은 초당 </a:t>
            </a:r>
            <a:r>
              <a:rPr lang="en-US" altLang="ko-KR" sz="1100" dirty="0" smtClean="0"/>
              <a:t>300,000,000</a:t>
            </a:r>
            <a:r>
              <a:rPr lang="ko-KR" altLang="en-US" sz="1100" dirty="0" smtClean="0"/>
              <a:t>미터의 속도로 이동한다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발광과 수광 지점 사이에서 광속이 이동하는데 걸리는 시간을 측정하면 두 지점 간 거리를 측정 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레이저 센서는 측정하는 거리와 측정값의 정밀도에 따라 빛의 양으로 측정하는 방법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빛이 반사되어 도달하는 시간으로 거리를 측정하는 방법으로 크게 나뉘어 진다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제이디코드는</a:t>
            </a:r>
            <a:r>
              <a:rPr lang="ko-KR" altLang="en-US" sz="1100" dirty="0" smtClean="0"/>
              <a:t> 빛의 도달 시간을 이용하여 </a:t>
            </a:r>
            <a:r>
              <a:rPr lang="en-US" altLang="ko-KR" sz="1100" dirty="0" smtClean="0"/>
              <a:t>2m</a:t>
            </a:r>
            <a:r>
              <a:rPr lang="ko-KR" altLang="en-US" sz="1100" dirty="0" smtClean="0"/>
              <a:t>까지 거리를 감지 할 수 있는 방법의 센서로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높이를 제어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2" name="그룹 49"/>
          <p:cNvGrpSpPr/>
          <p:nvPr/>
        </p:nvGrpSpPr>
        <p:grpSpPr>
          <a:xfrm>
            <a:off x="4176189" y="5850583"/>
            <a:ext cx="1571844" cy="293053"/>
            <a:chOff x="6514871" y="5569216"/>
            <a:chExt cx="1972186" cy="788742"/>
          </a:xfrm>
          <a:noFill/>
        </p:grpSpPr>
        <p:pic>
          <p:nvPicPr>
            <p:cNvPr id="26" name="Picture 9" descr="Green grass vector ClipArt Icon free vector">
              <a:hlinkClick r:id="rId2" tooltip="Green grass vector"/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5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8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9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0" name="그림 29" descr="3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58833" y="3011336"/>
            <a:ext cx="1800632" cy="1121049"/>
          </a:xfrm>
          <a:prstGeom prst="rect">
            <a:avLst/>
          </a:prstGeom>
        </p:spPr>
      </p:pic>
      <p:pic>
        <p:nvPicPr>
          <p:cNvPr id="31" name="Picture 4" descr="red,light,tip,energy,hin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27215" y="3817850"/>
            <a:ext cx="232917" cy="135342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2607436" y="3958473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레이저 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64904" y="4267527"/>
            <a:ext cx="1228322" cy="97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TextBox 58"/>
          <p:cNvSpPr txBox="1"/>
          <p:nvPr/>
        </p:nvSpPr>
        <p:spPr>
          <a:xfrm>
            <a:off x="5066945" y="4368658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sp>
        <p:nvSpPr>
          <p:cNvPr id="60" name="TextBox 59"/>
          <p:cNvSpPr txBox="1"/>
          <p:nvPr/>
        </p:nvSpPr>
        <p:spPr>
          <a:xfrm>
            <a:off x="330970" y="4996238"/>
            <a:ext cx="1617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200" dirty="0" smtClean="0"/>
              <a:t>발광</a:t>
            </a:r>
            <a:r>
              <a:rPr lang="en-US" altLang="ko-KR" sz="1200" dirty="0" smtClean="0"/>
              <a:t>(Emitter</a:t>
            </a:r>
            <a:r>
              <a:rPr lang="en-US" altLang="ko-KR" sz="1200" dirty="0"/>
              <a:t>)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ko-KR" altLang="en-US" sz="1200" dirty="0" smtClean="0"/>
              <a:t>적외선 </a:t>
            </a:r>
            <a:r>
              <a:rPr lang="ko-KR" altLang="en-US" sz="1200" dirty="0"/>
              <a:t>신호 </a:t>
            </a:r>
            <a:r>
              <a:rPr lang="ko-KR" altLang="en-US" sz="1200" dirty="0" smtClean="0"/>
              <a:t>보냄</a:t>
            </a:r>
            <a:r>
              <a:rPr lang="en-US" altLang="ko-KR" sz="1200" dirty="0" smtClean="0"/>
              <a:t>)</a:t>
            </a:r>
            <a:endParaRPr lang="en-US" altLang="ko-KR" sz="1200" dirty="0"/>
          </a:p>
          <a:p>
            <a:pPr algn="r"/>
            <a:endParaRPr lang="en-US" altLang="ko-KR" sz="1200" dirty="0" smtClean="0"/>
          </a:p>
        </p:txBody>
      </p:sp>
      <p:sp>
        <p:nvSpPr>
          <p:cNvPr id="61" name="TextBox 60"/>
          <p:cNvSpPr txBox="1"/>
          <p:nvPr/>
        </p:nvSpPr>
        <p:spPr>
          <a:xfrm>
            <a:off x="1613992" y="5603624"/>
            <a:ext cx="143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수광</a:t>
            </a:r>
            <a:r>
              <a:rPr lang="en-US" altLang="ko-KR" sz="1200" dirty="0" smtClean="0"/>
              <a:t>(Collector</a:t>
            </a:r>
            <a:r>
              <a:rPr lang="en-US" altLang="ko-KR" sz="1200" dirty="0"/>
              <a:t>)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ko-KR" altLang="en-US" sz="1200" dirty="0" smtClean="0"/>
              <a:t>적외선 신호 받음</a:t>
            </a:r>
            <a:r>
              <a:rPr lang="en-US" altLang="ko-KR" sz="1200" dirty="0" smtClean="0"/>
              <a:t>)</a:t>
            </a:r>
            <a:endParaRPr lang="en-US" altLang="ko-KR" sz="1200" dirty="0"/>
          </a:p>
        </p:txBody>
      </p:sp>
      <p:cxnSp>
        <p:nvCxnSpPr>
          <p:cNvPr id="62" name="꺾인 연결선 97"/>
          <p:cNvCxnSpPr>
            <a:endCxn id="60" idx="3"/>
          </p:cNvCxnSpPr>
          <p:nvPr/>
        </p:nvCxnSpPr>
        <p:spPr>
          <a:xfrm rot="10800000" flipV="1">
            <a:off x="1948746" y="4941794"/>
            <a:ext cx="1045134" cy="37760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꺾인 연결선 97"/>
          <p:cNvCxnSpPr/>
          <p:nvPr/>
        </p:nvCxnSpPr>
        <p:spPr>
          <a:xfrm rot="5400000">
            <a:off x="2498417" y="4813464"/>
            <a:ext cx="1269577" cy="73646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/>
        </p:nvCxnSpPr>
        <p:spPr>
          <a:xfrm rot="5400000">
            <a:off x="3818931" y="5051955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 rot="5400000">
            <a:off x="3918527" y="5051956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rot="10800000" flipV="1">
            <a:off x="3986826" y="4011464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rot="10800000">
            <a:off x="3933057" y="5976885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위로 굽은 화살표 67"/>
          <p:cNvSpPr/>
          <p:nvPr/>
        </p:nvSpPr>
        <p:spPr>
          <a:xfrm flipH="1">
            <a:off x="3501438" y="5056411"/>
            <a:ext cx="1224370" cy="795361"/>
          </a:xfrm>
          <a:prstGeom prst="bentUpArrow">
            <a:avLst>
              <a:gd name="adj1" fmla="val 18995"/>
              <a:gd name="adj2" fmla="val 28041"/>
              <a:gd name="adj3" fmla="val 1526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위로 굽은 화살표 71"/>
          <p:cNvSpPr/>
          <p:nvPr/>
        </p:nvSpPr>
        <p:spPr>
          <a:xfrm flipH="1">
            <a:off x="1328972" y="3947440"/>
            <a:ext cx="1235931" cy="599467"/>
          </a:xfrm>
          <a:prstGeom prst="bentUpArrow">
            <a:avLst>
              <a:gd name="adj1" fmla="val 18995"/>
              <a:gd name="adj2" fmla="val 28041"/>
              <a:gd name="adj3" fmla="val 1740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2204864" y="6422723"/>
            <a:ext cx="2714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적외</a:t>
            </a:r>
            <a:r>
              <a:rPr lang="ko-KR" altLang="en-US" sz="1200" b="1" dirty="0"/>
              <a:t>선</a:t>
            </a:r>
            <a:r>
              <a:rPr lang="ko-KR" altLang="en-US" sz="1200" b="1" dirty="0" smtClean="0"/>
              <a:t> 센서 거리측정 흐름도</a:t>
            </a:r>
            <a:r>
              <a:rPr lang="en-US" altLang="ko-KR" sz="1200" b="1" dirty="0" smtClean="0"/>
              <a:t>&gt;</a:t>
            </a:r>
          </a:p>
        </p:txBody>
      </p:sp>
      <p:grpSp>
        <p:nvGrpSpPr>
          <p:cNvPr id="6" name="그룹 35"/>
          <p:cNvGrpSpPr/>
          <p:nvPr/>
        </p:nvGrpSpPr>
        <p:grpSpPr>
          <a:xfrm>
            <a:off x="313996" y="5881521"/>
            <a:ext cx="6283356" cy="2773450"/>
            <a:chOff x="210726" y="6312014"/>
            <a:chExt cx="6283356" cy="2773450"/>
          </a:xfrm>
        </p:grpSpPr>
        <p:sp>
          <p:nvSpPr>
            <p:cNvPr id="37" name="모서리가 둥근 직사각형 36"/>
            <p:cNvSpPr/>
            <p:nvPr/>
          </p:nvSpPr>
          <p:spPr>
            <a:xfrm>
              <a:off x="373402" y="6870277"/>
              <a:ext cx="6120680" cy="2215187"/>
            </a:xfrm>
            <a:prstGeom prst="roundRect">
              <a:avLst>
                <a:gd name="adj" fmla="val 2175"/>
              </a:avLst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" name="그룹 37"/>
            <p:cNvGrpSpPr/>
            <p:nvPr/>
          </p:nvGrpSpPr>
          <p:grpSpPr>
            <a:xfrm>
              <a:off x="476672" y="7323896"/>
              <a:ext cx="5946464" cy="1645241"/>
              <a:chOff x="476672" y="7322381"/>
              <a:chExt cx="5946464" cy="1554673"/>
            </a:xfrm>
          </p:grpSpPr>
          <p:pic>
            <p:nvPicPr>
              <p:cNvPr id="44" name="그림 43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6672" y="7322381"/>
                <a:ext cx="5946464" cy="372310"/>
              </a:xfrm>
              <a:prstGeom prst="rect">
                <a:avLst/>
              </a:prstGeom>
            </p:spPr>
          </p:pic>
          <p:sp>
            <p:nvSpPr>
              <p:cNvPr id="45" name="직사각형 44"/>
              <p:cNvSpPr/>
              <p:nvPr/>
            </p:nvSpPr>
            <p:spPr>
              <a:xfrm>
                <a:off x="489896" y="7633533"/>
                <a:ext cx="5917064" cy="12435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554795" y="7645304"/>
              <a:ext cx="58683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직진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한물질 내에서는 곧게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나아가는성질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반사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한 물질의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경계면에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입사할 때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되돌아 오는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굴절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진행하다 투명한 매질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물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)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로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입사 할 때 진행 방향이 달라지는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간섭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두 개 빛의 파장이 한 점에서 만났을 </a:t>
              </a:r>
              <a:r>
                <a:rPr lang="ko-KR" altLang="en-US" sz="105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때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진동이 각각 파의 진동 합으로 나타나는 현상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홀로그램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비눗방울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)</a:t>
              </a: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회절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장애물 뒤쪽의 그림자 부분까지 돌아 들어가서 전파되는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편광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자연광은 모든 방향으로 진동하는 빛이다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.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자연광을 특정 방향으로만 진동하는 빛으로 바꾸는 것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.(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선글라스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LCD)</a:t>
              </a:r>
              <a:endParaRPr lang="en-US" altLang="ko-KR" sz="105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40" name="그림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726" y="6312014"/>
              <a:ext cx="1086670" cy="1086670"/>
            </a:xfrm>
            <a:prstGeom prst="rect">
              <a:avLst/>
            </a:prstGeom>
          </p:spPr>
        </p:pic>
        <p:grpSp>
          <p:nvGrpSpPr>
            <p:cNvPr id="8" name="그룹 40"/>
            <p:cNvGrpSpPr/>
            <p:nvPr/>
          </p:nvGrpSpPr>
          <p:grpSpPr>
            <a:xfrm>
              <a:off x="737561" y="6982681"/>
              <a:ext cx="4347623" cy="388568"/>
              <a:chOff x="737561" y="6982681"/>
              <a:chExt cx="4347623" cy="388568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870342" y="6982681"/>
                <a:ext cx="4214842" cy="388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ko-KR" altLang="en-US" sz="1400" b="1" dirty="0" smtClean="0">
                    <a:solidFill>
                      <a:schemeClr val="bg1"/>
                    </a:solidFill>
                    <a:latin typeface="휴먼편지체" panose="02030504000101010101" pitchFamily="18" charset="-127"/>
                    <a:ea typeface="휴먼편지체" panose="02030504000101010101" pitchFamily="18" charset="-127"/>
                  </a:rPr>
                  <a:t>빛의 성질</a:t>
                </a:r>
                <a:endParaRPr lang="en-US" altLang="ko-KR" sz="1400" b="1" dirty="0">
                  <a:solidFill>
                    <a:schemeClr val="bg1"/>
                  </a:solidFill>
                  <a:latin typeface="휴먼편지체" panose="02030504000101010101" pitchFamily="18" charset="-127"/>
                  <a:ea typeface="휴먼편지체" panose="02030504000101010101" pitchFamily="18" charset="-127"/>
                </a:endParaRPr>
              </a:p>
            </p:txBody>
          </p:sp>
          <p:sp>
            <p:nvSpPr>
              <p:cNvPr id="43" name="타원 42"/>
              <p:cNvSpPr/>
              <p:nvPr/>
            </p:nvSpPr>
            <p:spPr>
              <a:xfrm>
                <a:off x="737561" y="7159384"/>
                <a:ext cx="99151" cy="9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50397" y="3279229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TextBox 46"/>
          <p:cNvSpPr txBox="1"/>
          <p:nvPr/>
        </p:nvSpPr>
        <p:spPr>
          <a:xfrm>
            <a:off x="764706" y="3059468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736552" y="3394761"/>
            <a:ext cx="21580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레이저 센서로 부터 받은 거리의 값을 기반으로 비행 알고리즘에 의해 정확한 높이 비행 제어</a:t>
            </a:r>
            <a:endParaRPr lang="en-US" altLang="ko-KR" sz="1100" dirty="0" smtClean="0"/>
          </a:p>
        </p:txBody>
      </p:sp>
      <p:sp>
        <p:nvSpPr>
          <p:cNvPr id="41" name="제목 40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고도제어 </a:t>
            </a:r>
            <a:r>
              <a:rPr lang="en-US" altLang="en-US" sz="3600" dirty="0" smtClean="0"/>
              <a:t>- </a:t>
            </a:r>
            <a:r>
              <a:rPr altLang="en-US" sz="3600" dirty="0" smtClean="0"/>
              <a:t>레이저센서</a:t>
            </a:r>
            <a:endParaRPr lang="ko-KR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1129347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0001699"/>
              </p:ext>
            </p:extLst>
          </p:nvPr>
        </p:nvGraphicFramePr>
        <p:xfrm>
          <a:off x="836713" y="2523286"/>
          <a:ext cx="5400599" cy="382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088231"/>
                <a:gridCol w="2664296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일반적인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빛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흰색을 포함하여 기본적인 빛의 반사 성질에 의해 고도 탐지 가능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검정색은 빛을 흡수하므로 적외선 센서로 거리 측정 어렵고 강한 태양광선이나 조명아래에는 빛의 반사에 영향을 주므로 고도 제어 값에 다소 영향을 미침</a:t>
                      </a:r>
                      <a:r>
                        <a:rPr lang="en-US" altLang="ko-KR" sz="1100" dirty="0" smtClean="0"/>
                        <a:t>.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smtClean="0">
                          <a:sym typeface="Webdings"/>
                        </a:rPr>
                        <a:t>△</a:t>
                      </a:r>
                      <a:r>
                        <a:rPr lang="en-US" altLang="ko-KR" sz="110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134059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819942"/>
            <a:ext cx="5472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적외선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 특성상 같은 거리의 물체도 색상이나 태양광선이나 조명에 따라 반사되는 정도가 달라지므로 주변 환경에 영향을 받는다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1401978"/>
              </p:ext>
            </p:extLst>
          </p:nvPr>
        </p:nvGraphicFramePr>
        <p:xfrm>
          <a:off x="845569" y="7157654"/>
          <a:ext cx="5431852" cy="148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초음파 센서의 환경제약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기압 센서의 낮은 정밀도의 단점을 보완하여 사용 할 수 있는 센서로서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별다른 비행 환경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제약 없이  비교적 정확하게 거리 측정을 지원하여 안정적인 자동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호버링이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가능하다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12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위의 레이저 고도 제어 환경에서의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에서와 같이 검은색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지면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빛의 반사율이 방해하는 환경에서는 고도 제어가 다소 어렵다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68084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" name="평행 사변형 1"/>
          <p:cNvSpPr/>
          <p:nvPr/>
        </p:nvSpPr>
        <p:spPr>
          <a:xfrm>
            <a:off x="4005064" y="4487813"/>
            <a:ext cx="1813119" cy="577701"/>
          </a:xfrm>
          <a:prstGeom prst="parallelogram">
            <a:avLst>
              <a:gd name="adj" fmla="val 4714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평행 사변형 7"/>
          <p:cNvSpPr/>
          <p:nvPr/>
        </p:nvSpPr>
        <p:spPr>
          <a:xfrm>
            <a:off x="1556792" y="4489451"/>
            <a:ext cx="1872208" cy="576064"/>
          </a:xfrm>
          <a:prstGeom prst="parallelogram">
            <a:avLst>
              <a:gd name="adj" fmla="val 47149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H="1">
            <a:off x="2423208" y="3531398"/>
            <a:ext cx="276507" cy="1232137"/>
            <a:chOff x="4880685" y="4398737"/>
            <a:chExt cx="106488" cy="2130400"/>
          </a:xfrm>
        </p:grpSpPr>
        <p:cxnSp>
          <p:nvCxnSpPr>
            <p:cNvPr id="9" name="직선 연결선 8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15"/>
          <p:cNvGrpSpPr/>
          <p:nvPr/>
        </p:nvGrpSpPr>
        <p:grpSpPr>
          <a:xfrm flipH="1">
            <a:off x="4878222" y="3531398"/>
            <a:ext cx="276510" cy="1232137"/>
            <a:chOff x="4880685" y="4398737"/>
            <a:chExt cx="106488" cy="2130400"/>
          </a:xfrm>
        </p:grpSpPr>
        <p:cxnSp>
          <p:nvCxnSpPr>
            <p:cNvPr id="17" name="직선 연결선 16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그림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112" y="3099350"/>
            <a:ext cx="1159010" cy="864096"/>
          </a:xfrm>
          <a:prstGeom prst="rect">
            <a:avLst/>
          </a:prstGeom>
        </p:spPr>
      </p:pic>
      <p:pic>
        <p:nvPicPr>
          <p:cNvPr id="21" name="Picture 2" descr="sun icon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98" t="7752" r="5342" b="16420"/>
          <a:stretch/>
        </p:blipFill>
        <p:spPr bwMode="auto">
          <a:xfrm>
            <a:off x="1585250" y="3067451"/>
            <a:ext cx="648072" cy="607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958" y="3099350"/>
            <a:ext cx="1159010" cy="864096"/>
          </a:xfrm>
          <a:prstGeom prst="rect">
            <a:avLst/>
          </a:prstGeom>
        </p:spPr>
      </p:pic>
      <p:pic>
        <p:nvPicPr>
          <p:cNvPr id="1028" name="Picture 4" descr="sun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032" y="3099350"/>
            <a:ext cx="648072" cy="6281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제목 1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7635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904284"/>
            <a:ext cx="5366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레이저</a:t>
            </a:r>
            <a:r>
              <a:rPr lang="en-US" altLang="ko-KR" sz="1100" dirty="0" smtClean="0">
                <a:solidFill>
                  <a:prstClr val="black"/>
                </a:solidFill>
              </a:rPr>
              <a:t>(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</a:t>
            </a:r>
            <a:r>
              <a:rPr lang="en-US" altLang="ko-KR" sz="1100" dirty="0" smtClean="0">
                <a:solidFill>
                  <a:prstClr val="black"/>
                </a:solidFill>
              </a:rPr>
              <a:t>)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센서는 대다수의 핸즈프리 제품에 적용되어 사용되어지고 있어 우리도 주위에서 흔히 볼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벽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단차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장애물 충돌 감지하여 회피 할 수 있도록 구현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비데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사람 인지하여 자동으로 변기 뚜껑 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닫힘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욕실용품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비누 디스펜서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수도꼭지 등 핸즈프리 기능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자동문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문으로 접근하는 사람 또는 물체 감지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 문열림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충돌 방지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등 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endParaRPr lang="en-US" altLang="ko-KR" sz="1100" dirty="0" smtClean="0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4795" y="141203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레이저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(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적외선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)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 descr="ir sensor vacuum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1" y="3441682"/>
            <a:ext cx="2448271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r sensor vacuum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760" y="344168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ir sensor bidet에 대한 이미지 검색결과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8" t="23480" r="3141"/>
          <a:stretch/>
        </p:blipFill>
        <p:spPr bwMode="auto">
          <a:xfrm>
            <a:off x="631343" y="5930061"/>
            <a:ext cx="2448271" cy="25710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571480" y="5656547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비누 </a:t>
            </a:r>
            <a:r>
              <a:rPr lang="ko-KR" altLang="en-US" sz="800" b="1" dirty="0" err="1" smtClean="0">
                <a:solidFill>
                  <a:schemeClr val="bg1">
                    <a:lumMod val="75000"/>
                  </a:schemeClr>
                </a:solidFill>
              </a:rPr>
              <a:t>디스펜서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770943" y="5656547"/>
            <a:ext cx="248535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로봇 청소기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80603" y="8253747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 비데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 l="15306" r="19643"/>
          <a:stretch>
            <a:fillRect/>
          </a:stretch>
        </p:blipFill>
        <p:spPr bwMode="auto">
          <a:xfrm>
            <a:off x="3786190" y="5952272"/>
            <a:ext cx="24288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직사각형 11"/>
          <p:cNvSpPr/>
          <p:nvPr/>
        </p:nvSpPr>
        <p:spPr>
          <a:xfrm>
            <a:off x="3811227" y="8238288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자동문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839599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관찰 확인하기</a:t>
            </a:r>
            <a:endParaRPr lang="ko-KR" altLang="en-US" sz="3600" dirty="0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print"/>
          <a:srcRect l="11529" t="16630" r="12639"/>
          <a:stretch>
            <a:fillRect/>
          </a:stretch>
        </p:blipFill>
        <p:spPr bwMode="auto">
          <a:xfrm rot="16200000">
            <a:off x="1401681" y="2676523"/>
            <a:ext cx="857256" cy="179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928670" y="221454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레이저센서를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레이저 센서를 임의로 막아보고 고도 제어를 시연하여 레이저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1363590" y="5053792"/>
            <a:ext cx="1071570" cy="1071570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3" name="타원 42"/>
          <p:cNvSpPr/>
          <p:nvPr/>
        </p:nvSpPr>
        <p:spPr>
          <a:xfrm>
            <a:off x="2046071" y="3386459"/>
            <a:ext cx="285752" cy="28575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792350" y="3196404"/>
            <a:ext cx="3000396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레이저센서를 찾아보고 수광부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발광부를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레이저센서를 휴지</a:t>
            </a:r>
            <a:r>
              <a:rPr lang="en-US" altLang="ko-KR" sz="1100" dirty="0" smtClean="0">
                <a:sym typeface="Wingdings 2"/>
              </a:rPr>
              <a:t>/</a:t>
            </a:r>
            <a:r>
              <a:rPr lang="ko-KR" altLang="en-US" sz="1100" dirty="0" smtClean="0">
                <a:sym typeface="Wingdings 2"/>
              </a:rPr>
              <a:t>유리테이프를 이용하여 빛을 막는다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>
                <a:sym typeface="Wingdings 2"/>
              </a:rPr>
              <a:t>Lock </a:t>
            </a:r>
            <a:r>
              <a:rPr lang="ko-KR" altLang="en-US" sz="1100" dirty="0" smtClean="0">
                <a:sym typeface="Wingdings 2"/>
              </a:rPr>
              <a:t>버튼으로 높이 잠금모드로 드론의 높이 고정 할 수 있도록 앱을 제어한다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7" cstate="print"/>
          <a:srcRect l="8333" t="16576" r="7051"/>
          <a:stretch>
            <a:fillRect/>
          </a:stretch>
        </p:blipFill>
        <p:spPr bwMode="auto">
          <a:xfrm rot="16200000">
            <a:off x="1405184" y="3654878"/>
            <a:ext cx="857254" cy="179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1281912" y="6245428"/>
            <a:ext cx="4913141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86578"/>
            <a:ext cx="5548220" cy="1928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6000760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6963625"/>
            <a:ext cx="528641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센서를 막았을 때의 비행 상태를 확인하다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센서를 막지 않았을때의 비행 상태는 어떻습니까</a:t>
            </a:r>
            <a:r>
              <a:rPr lang="en-US" altLang="ko-KR" sz="1100" dirty="0" smtClean="0">
                <a:sym typeface="Wingdings 2"/>
              </a:rPr>
              <a:t>?</a:t>
            </a:r>
            <a:endParaRPr lang="en-US" altLang="ko-KR" sz="1100" dirty="0" smtClean="0"/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</a:t>
            </a:r>
            <a:r>
              <a:rPr lang="en-US" altLang="ko-KR" sz="1100" dirty="0" smtClean="0">
                <a:sym typeface="Wingdings 2"/>
              </a:rPr>
              <a:t>~</a:t>
            </a:r>
            <a:r>
              <a:rPr lang="ko-KR" altLang="en-US" sz="1100" dirty="0" smtClean="0">
                <a:sym typeface="Wingdings 2"/>
              </a:rPr>
              <a:t>번의 확인하고 차이점을 말해보자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4809485" y="6455115"/>
            <a:ext cx="1499835" cy="1143083"/>
            <a:chOff x="4437113" y="4150585"/>
            <a:chExt cx="2016223" cy="1143083"/>
          </a:xfrm>
        </p:grpSpPr>
        <p:cxnSp>
          <p:nvCxnSpPr>
            <p:cNvPr id="46" name="직선 연결선 45"/>
            <p:cNvCxnSpPr/>
            <p:nvPr/>
          </p:nvCxnSpPr>
          <p:spPr>
            <a:xfrm rot="10800000">
              <a:off x="4437113" y="5292080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/>
            <p:nvPr/>
          </p:nvCxnSpPr>
          <p:spPr>
            <a:xfrm rot="10800000">
              <a:off x="4453072" y="4932040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 rot="10800000">
              <a:off x="4453072" y="4570411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 rot="10800000">
              <a:off x="4453072" y="4150585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1997960" y="4767728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기압센서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1867" y="6254606"/>
            <a:ext cx="16292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&lt;</a:t>
            </a:r>
            <a:r>
              <a:rPr lang="ko-KR" altLang="en-US" sz="1100" dirty="0" smtClean="0"/>
              <a:t>피에조 저항 방식</a:t>
            </a:r>
            <a:r>
              <a:rPr lang="en-US" altLang="ko-KR" sz="1100" dirty="0" smtClean="0"/>
              <a:t>&gt;</a:t>
            </a:r>
            <a:endParaRPr lang="ko-KR" altLang="en-US" sz="1100" dirty="0"/>
          </a:p>
        </p:txBody>
      </p:sp>
      <p:pic>
        <p:nvPicPr>
          <p:cNvPr id="11" name="Picture 4" descr="pressure sensor dron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97960" y="5055760"/>
            <a:ext cx="1022578" cy="884392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20538" y="5104463"/>
            <a:ext cx="1173190" cy="113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직선 연결선 16"/>
          <p:cNvCxnSpPr/>
          <p:nvPr/>
        </p:nvCxnSpPr>
        <p:spPr>
          <a:xfrm rot="10800000" flipV="1">
            <a:off x="4579418" y="6020037"/>
            <a:ext cx="1785950" cy="2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rot="10800000">
            <a:off x="4436542" y="7948863"/>
            <a:ext cx="2000264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49"/>
          <p:cNvGrpSpPr/>
          <p:nvPr/>
        </p:nvGrpSpPr>
        <p:grpSpPr>
          <a:xfrm>
            <a:off x="4365104" y="7663323"/>
            <a:ext cx="1571844" cy="293053"/>
            <a:chOff x="6514871" y="5569216"/>
            <a:chExt cx="1972186" cy="788742"/>
          </a:xfrm>
          <a:noFill/>
        </p:grpSpPr>
        <p:pic>
          <p:nvPicPr>
            <p:cNvPr id="23" name="Picture 9" descr="Green grass vector ClipArt Icon free vector">
              <a:hlinkClick r:id="rId5" tooltip="Green grass vector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8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5" name="Picture 9" descr="Green grass vector ClipArt Icon free vector">
                <a:hlinkClick r:id="rId5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6" name="Picture 9" descr="Green grass vector ClipArt Icon free vector">
                <a:hlinkClick r:id="rId5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1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12003" y="5932752"/>
            <a:ext cx="189789" cy="117222"/>
          </a:xfrm>
          <a:prstGeom prst="rect">
            <a:avLst/>
          </a:prstGeom>
          <a:noFill/>
        </p:spPr>
      </p:pic>
      <p:sp>
        <p:nvSpPr>
          <p:cNvPr id="3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(3)-</a:t>
            </a:r>
            <a:r>
              <a:rPr lang="ko-KR" altLang="en-US" dirty="0" smtClean="0"/>
              <a:t>기압 센서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54795" y="1643042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 </a:t>
            </a: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CC3399"/>
                </a:solidFill>
              </a:rPr>
              <a:t>드론에서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기압센서에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64426" y="2058540"/>
            <a:ext cx="55008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기압은 단위 면적</a:t>
            </a:r>
            <a:r>
              <a:rPr lang="en-US" altLang="ko-KR" sz="1100" dirty="0" smtClean="0"/>
              <a:t>(1m</a:t>
            </a:r>
            <a:r>
              <a:rPr lang="en-US" altLang="ko-KR" sz="1100" baseline="30000" dirty="0" smtClean="0"/>
              <a:t>2</a:t>
            </a:r>
            <a:r>
              <a:rPr lang="en-US" altLang="ko-KR" sz="1100" dirty="0"/>
              <a:t>)</a:t>
            </a:r>
            <a:r>
              <a:rPr lang="ko-KR" altLang="en-US" sz="1100" dirty="0" smtClean="0"/>
              <a:t>에 작용하는 공기의 무게에 의한 압력을 말한다</a:t>
            </a:r>
            <a:r>
              <a:rPr lang="en-US" altLang="ko-KR" sz="1100" dirty="0" smtClean="0"/>
              <a:t>. </a:t>
            </a:r>
            <a:r>
              <a:rPr lang="ko-KR" altLang="en-US" sz="1100" dirty="0"/>
              <a:t>대기압은 해수면에서의 높이에 </a:t>
            </a:r>
            <a:r>
              <a:rPr lang="ko-KR" altLang="en-US" sz="1100" dirty="0" smtClean="0"/>
              <a:t>따라 기압이 결정되는데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고도가 높아지면 기압이 낮아지고 고도가 낮아지면 기압이 높아진다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기압은 해수면을 기준으로 고도에 따라 변하므로 기압계는 고도를 측정하는데도 사용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드론은</a:t>
            </a:r>
            <a:r>
              <a:rPr lang="ko-KR" altLang="en-US" sz="1100" dirty="0" smtClean="0"/>
              <a:t> 이와 같은 기압센서를 이용하여 비행 고도에 따라 발생하는 </a:t>
            </a:r>
            <a:r>
              <a:rPr lang="ko-KR" altLang="en-US" sz="1100" dirty="0" err="1" smtClean="0"/>
              <a:t>기압차로</a:t>
            </a:r>
            <a:r>
              <a:rPr lang="ko-KR" altLang="en-US" sz="1100" dirty="0" smtClean="0"/>
              <a:t> 고도를 제어하여 비행의 높이를 일정하게 유지 할 수 있게 도와준다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50395" y="3720191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Box 37"/>
          <p:cNvSpPr txBox="1"/>
          <p:nvPr/>
        </p:nvSpPr>
        <p:spPr>
          <a:xfrm>
            <a:off x="764704" y="3500430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36" name="위로 굽은 화살표 35"/>
          <p:cNvSpPr/>
          <p:nvPr/>
        </p:nvSpPr>
        <p:spPr>
          <a:xfrm flipH="1">
            <a:off x="1187213" y="4357686"/>
            <a:ext cx="781008" cy="654070"/>
          </a:xfrm>
          <a:prstGeom prst="bentUpArrow">
            <a:avLst>
              <a:gd name="adj1" fmla="val 25000"/>
              <a:gd name="adj2" fmla="val 25000"/>
              <a:gd name="adj3" fmla="val 2686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765253" y="6249724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1</a:t>
            </a:r>
            <a:endParaRPr lang="ko-KR" altLang="en-US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4775886" y="6685807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2</a:t>
            </a:r>
            <a:endParaRPr lang="ko-KR" altLang="en-US" sz="900" dirty="0"/>
          </a:p>
        </p:txBody>
      </p:sp>
      <p:sp>
        <p:nvSpPr>
          <p:cNvPr id="51" name="TextBox 50"/>
          <p:cNvSpPr txBox="1"/>
          <p:nvPr/>
        </p:nvSpPr>
        <p:spPr>
          <a:xfrm>
            <a:off x="4775886" y="7056480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3</a:t>
            </a:r>
            <a:endParaRPr lang="ko-KR" altLang="en-US" sz="900" dirty="0"/>
          </a:p>
        </p:txBody>
      </p:sp>
      <p:sp>
        <p:nvSpPr>
          <p:cNvPr id="52" name="TextBox 51"/>
          <p:cNvSpPr txBox="1"/>
          <p:nvPr/>
        </p:nvSpPr>
        <p:spPr>
          <a:xfrm>
            <a:off x="4775886" y="7427153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4</a:t>
            </a:r>
            <a:endParaRPr lang="ko-KR" altLang="en-US" sz="900" dirty="0"/>
          </a:p>
        </p:txBody>
      </p:sp>
      <p:sp>
        <p:nvSpPr>
          <p:cNvPr id="6" name="타원 5"/>
          <p:cNvSpPr/>
          <p:nvPr/>
        </p:nvSpPr>
        <p:spPr>
          <a:xfrm>
            <a:off x="4900279" y="7287312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52"/>
          <p:cNvSpPr/>
          <p:nvPr/>
        </p:nvSpPr>
        <p:spPr>
          <a:xfrm>
            <a:off x="4890426" y="6876530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4909269" y="6516490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4919902" y="6135184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818257" y="6030673"/>
            <a:ext cx="347047" cy="188005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400" dirty="0" smtClean="0"/>
              <a:t>기압차</a:t>
            </a:r>
            <a:endParaRPr lang="en-US" altLang="ko-KR" sz="1400" dirty="0" smtClean="0"/>
          </a:p>
        </p:txBody>
      </p:sp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902"/>
          <a:stretch/>
        </p:blipFill>
        <p:spPr>
          <a:xfrm>
            <a:off x="4457062" y="5447823"/>
            <a:ext cx="1336816" cy="758437"/>
          </a:xfrm>
          <a:prstGeom prst="rect">
            <a:avLst/>
          </a:prstGeom>
        </p:spPr>
      </p:pic>
      <p:cxnSp>
        <p:nvCxnSpPr>
          <p:cNvPr id="61" name="직선 연결선 60"/>
          <p:cNvCxnSpPr/>
          <p:nvPr/>
        </p:nvCxnSpPr>
        <p:spPr>
          <a:xfrm flipV="1">
            <a:off x="5778470" y="6042921"/>
            <a:ext cx="0" cy="1905942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위로 굽은 화살표 42"/>
          <p:cNvSpPr/>
          <p:nvPr/>
        </p:nvSpPr>
        <p:spPr>
          <a:xfrm flipH="1">
            <a:off x="3452553" y="6490641"/>
            <a:ext cx="1272591" cy="745655"/>
          </a:xfrm>
          <a:prstGeom prst="bentUpArrow">
            <a:avLst>
              <a:gd name="adj1" fmla="val 20908"/>
              <a:gd name="adj2" fmla="val 25000"/>
              <a:gd name="adj3" fmla="val 1995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010305" y="8215338"/>
            <a:ext cx="2990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/>
              <a:t>&lt;</a:t>
            </a:r>
            <a:r>
              <a:rPr lang="ko-KR" altLang="en-US" sz="1600" b="1" dirty="0" smtClean="0"/>
              <a:t>기압 센서 거리측정 흐름도</a:t>
            </a:r>
            <a:r>
              <a:rPr lang="en-US" altLang="ko-KR" sz="1600" b="1" dirty="0" smtClean="0"/>
              <a:t>&gt;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60847" y="3783769"/>
            <a:ext cx="251857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기압 센서의 신호를 기반으로 비행 알고리즘에 의해 고도를 인지하고 높이 제어</a:t>
            </a:r>
            <a:endParaRPr lang="en-US" altLang="ko-KR" sz="1100" dirty="0" smtClean="0"/>
          </a:p>
        </p:txBody>
      </p:sp>
      <p:sp>
        <p:nvSpPr>
          <p:cNvPr id="2" name="타원 1"/>
          <p:cNvSpPr/>
          <p:nvPr/>
        </p:nvSpPr>
        <p:spPr>
          <a:xfrm>
            <a:off x="2266239" y="5249548"/>
            <a:ext cx="292592" cy="304383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꺾인 연결선 97"/>
          <p:cNvCxnSpPr/>
          <p:nvPr/>
        </p:nvCxnSpPr>
        <p:spPr>
          <a:xfrm rot="5400000">
            <a:off x="1433169" y="5675777"/>
            <a:ext cx="1114054" cy="824958"/>
          </a:xfrm>
          <a:prstGeom prst="bentConnector3">
            <a:avLst>
              <a:gd name="adj1" fmla="val 62407"/>
            </a:avLst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836712" y="6732240"/>
            <a:ext cx="24834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ko-KR" altLang="en-US" sz="1100" dirty="0" smtClean="0"/>
              <a:t>기압센서는 공기가 흐를 수 있는 구멍이 있으며</a:t>
            </a:r>
            <a:r>
              <a:rPr lang="en-US" altLang="ko-KR" sz="1100" dirty="0" smtClean="0"/>
              <a:t>, </a:t>
            </a:r>
            <a:r>
              <a:rPr lang="ko-KR" altLang="en-US" sz="1100" dirty="0"/>
              <a:t>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제작 시 구멍이 막히지 않도록 주의 해야 한다</a:t>
            </a:r>
            <a:r>
              <a:rPr lang="en-US" altLang="ko-KR" sz="1100" dirty="0"/>
              <a:t>.</a:t>
            </a:r>
            <a:endParaRPr lang="en-US" altLang="ko-KR" sz="1100" dirty="0" smtClean="0"/>
          </a:p>
        </p:txBody>
      </p:sp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고도제어 </a:t>
            </a:r>
            <a:r>
              <a:rPr lang="en-US" altLang="en-US" dirty="0" smtClean="0"/>
              <a:t>- </a:t>
            </a:r>
            <a:r>
              <a:rPr altLang="en-US" dirty="0" smtClean="0"/>
              <a:t>기압센서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53483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40006331"/>
              </p:ext>
            </p:extLst>
          </p:nvPr>
        </p:nvGraphicFramePr>
        <p:xfrm>
          <a:off x="836713" y="2149458"/>
          <a:ext cx="5400599" cy="349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376263"/>
                <a:gridCol w="2376264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 있는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없는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기압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문 개폐에 의해 기압의 변화 발생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하여 </a:t>
                      </a:r>
                      <a:r>
                        <a:rPr lang="ko-KR" altLang="en-US" sz="1100" dirty="0" err="1" smtClean="0"/>
                        <a:t>드론이</a:t>
                      </a:r>
                      <a:r>
                        <a:rPr lang="ko-KR" altLang="en-US" sz="1100" dirty="0" smtClean="0"/>
                        <a:t> 위아래로 출렁임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갑작스런 공기 흐름 변화 없어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안정적으로 고도 유지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>
                          <a:sym typeface="Webdings"/>
                        </a:rPr>
                        <a:t>△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108114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446114"/>
            <a:ext cx="5472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기압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공기의 상태에 따라 기압 센서가 민감하게 움직이므로 공기의 양이 자주 변화되는 환경은 피해야 할 곳이다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8037810"/>
              </p:ext>
            </p:extLst>
          </p:nvPr>
        </p:nvGraphicFramePr>
        <p:xfrm>
          <a:off x="845569" y="6295838"/>
          <a:ext cx="5431852" cy="2062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 센서는 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특성상 고도가 변하면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기압차가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달라지므로 초음파 센서와 같이 특정 비행 환경 제약을 받지 않아서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사용성이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높다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9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특징은 공기의 양에 따라 달라지는 값이다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단위 면적당 존재하는 공기의 양에 의존하는 값이므로 기압이란 수시로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조금씩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변한다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드론은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프로펠러의 바람에 의해 주변 공기압은 다른 곳보다 기압이 낮게 되고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기압센서만으로는 정확한 고도를 측정하는데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한계를 지니고 있으므로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제이디코드의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경우 레이저 센서와 함께 상호 보완하여 정확한 고도를 측정하여 안정적인 비행을 지원한다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581902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1026" name="Picture 2" descr="door icon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640"/>
          <a:stretch/>
        </p:blipFill>
        <p:spPr bwMode="auto">
          <a:xfrm>
            <a:off x="1527317" y="2869537"/>
            <a:ext cx="2289774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그림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998" y="3013554"/>
            <a:ext cx="1159010" cy="864096"/>
          </a:xfrm>
          <a:prstGeom prst="rect">
            <a:avLst/>
          </a:prstGeom>
        </p:spPr>
      </p:pic>
      <p:pic>
        <p:nvPicPr>
          <p:cNvPr id="1028" name="Picture 4" descr="wall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6" r="18299"/>
          <a:stretch/>
        </p:blipFill>
        <p:spPr bwMode="auto">
          <a:xfrm>
            <a:off x="3899575" y="2869537"/>
            <a:ext cx="2284572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그림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168" y="2797530"/>
            <a:ext cx="1159010" cy="864096"/>
          </a:xfrm>
          <a:prstGeom prst="rect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998" y="3517610"/>
            <a:ext cx="1159010" cy="864096"/>
          </a:xfrm>
          <a:prstGeom prst="rect">
            <a:avLst/>
          </a:prstGeom>
        </p:spPr>
      </p:pic>
      <p:cxnSp>
        <p:nvCxnSpPr>
          <p:cNvPr id="3" name="직선 화살표 연결선 2"/>
          <p:cNvCxnSpPr/>
          <p:nvPr/>
        </p:nvCxnSpPr>
        <p:spPr>
          <a:xfrm>
            <a:off x="2672204" y="3557719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/>
          <p:nvPr/>
        </p:nvCxnSpPr>
        <p:spPr>
          <a:xfrm>
            <a:off x="2824604" y="3560142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화살표 연결선 66"/>
          <p:cNvCxnSpPr/>
          <p:nvPr/>
        </p:nvCxnSpPr>
        <p:spPr>
          <a:xfrm>
            <a:off x="2987637" y="3549509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그림 6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734" y="2542081"/>
            <a:ext cx="1159010" cy="864096"/>
          </a:xfrm>
          <a:prstGeom prst="rect">
            <a:avLst/>
          </a:prstGeom>
        </p:spPr>
      </p:pic>
      <p:cxnSp>
        <p:nvCxnSpPr>
          <p:cNvPr id="70" name="직선 화살표 연결선 69"/>
          <p:cNvCxnSpPr/>
          <p:nvPr/>
        </p:nvCxnSpPr>
        <p:spPr>
          <a:xfrm>
            <a:off x="2668811" y="3021764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화살표 연결선 70"/>
          <p:cNvCxnSpPr/>
          <p:nvPr/>
        </p:nvCxnSpPr>
        <p:spPr>
          <a:xfrm>
            <a:off x="2821211" y="3024187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화살표 연결선 72"/>
          <p:cNvCxnSpPr/>
          <p:nvPr/>
        </p:nvCxnSpPr>
        <p:spPr>
          <a:xfrm>
            <a:off x="2984244" y="3013554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제목 1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433709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475656"/>
            <a:ext cx="536627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모든 센서는 기능은 정해져 있으나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용도는 사용자에 맞춰서 개발되어 진화되고 다양한 물품에 적용되어 생활 속 또는 산업용으로 확장 사용되어진다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기압 센서는 용도가 확대됨에 따라 한층 더 고정밀도와 기압 검출과 고도 검출이 요구됨과 동시에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</a:t>
            </a:r>
            <a:r>
              <a:rPr lang="ko-KR" altLang="en-US" sz="1100" dirty="0" smtClean="0">
                <a:solidFill>
                  <a:prstClr val="black"/>
                </a:solidFill>
              </a:rPr>
              <a:t> 및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웨어러블</a:t>
            </a:r>
            <a:r>
              <a:rPr lang="ko-KR" altLang="en-US" sz="1100" dirty="0" smtClean="0">
                <a:solidFill>
                  <a:prstClr val="black"/>
                </a:solidFill>
              </a:rPr>
              <a:t> 기기의 소형화 및 고기능화에 따라 센서의 소형화에 대한 요구도 강해진다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하기의 사진은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소니의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캔슬링이</a:t>
            </a:r>
            <a:r>
              <a:rPr lang="ko-KR" altLang="en-US" sz="1100" dirty="0" smtClean="0">
                <a:solidFill>
                  <a:prstClr val="black"/>
                </a:solidFill>
              </a:rPr>
              <a:t> 장착된 헤드폰으로서 기압센서를 이용하여 산이나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비행기 등에서 기압변화에 의해 발생하는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노이즈를</a:t>
            </a:r>
            <a:r>
              <a:rPr lang="ko-KR" altLang="en-US" sz="1100" dirty="0" smtClean="0">
                <a:solidFill>
                  <a:prstClr val="black"/>
                </a:solidFill>
              </a:rPr>
              <a:t> 제거해주어 보다 깨끗한 음질로 음악을 들을 수 있도록 도와주는 기능을 구현하여 기압센서의 용도를 확장하였다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4795" y="1126281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기압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" name="Picture 4" descr="최호섭 제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412" b="31266"/>
          <a:stretch/>
        </p:blipFill>
        <p:spPr bwMode="auto">
          <a:xfrm>
            <a:off x="908720" y="3355998"/>
            <a:ext cx="5233810" cy="1901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직사각형 54"/>
          <p:cNvSpPr/>
          <p:nvPr/>
        </p:nvSpPr>
        <p:spPr>
          <a:xfrm>
            <a:off x="810258" y="5041738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헤드폰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56" name="Picture 8" descr="smartph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15" y="6286383"/>
            <a:ext cx="3350273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watch phone climbi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247" y="6286383"/>
            <a:ext cx="2246057" cy="22460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88356" y="5458743"/>
            <a:ext cx="5366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err="1" smtClean="0">
                <a:solidFill>
                  <a:prstClr val="black"/>
                </a:solidFill>
              </a:rPr>
              <a:t>스마트폰은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센서의 집합체라 해도 과언이 아니라 할 만큼 다양한 센서로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스마트폰의</a:t>
            </a:r>
            <a:r>
              <a:rPr lang="ko-KR" altLang="en-US" sz="1100" dirty="0" smtClean="0">
                <a:solidFill>
                  <a:prstClr val="black"/>
                </a:solidFill>
              </a:rPr>
              <a:t> 용도를 업그레이드 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그 중 기압센서는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헬시앱에서</a:t>
            </a:r>
            <a:r>
              <a:rPr lang="ko-KR" altLang="en-US" sz="1100" dirty="0" smtClean="0">
                <a:solidFill>
                  <a:prstClr val="black"/>
                </a:solidFill>
              </a:rPr>
              <a:t> 활용도가 높다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산이나 계단을 오를 때의 칼로리 소모량을 계산하거나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운동이나 날씨 변화 예측을 하는 기능은 모드 기압의 차에 따른 변화의 값을 적용한 사례이다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23029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928670" y="150016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기압센서를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기압 센서를 임의로 막아보고 고도 제어를 시연하여 기압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2714620" y="4286248"/>
            <a:ext cx="1000132" cy="1000132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4" name="TextBox 43"/>
          <p:cNvSpPr txBox="1"/>
          <p:nvPr/>
        </p:nvSpPr>
        <p:spPr>
          <a:xfrm>
            <a:off x="2792350" y="2482024"/>
            <a:ext cx="3351294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윗면에 기압센서를 찾아보고 공기의 흐르는 구멍을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기압센서의 구멍을 글루건을 이용하여 공기의 흐름을 막아보도록 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 </a:t>
            </a:r>
            <a:r>
              <a:rPr lang="ko-KR" altLang="en-US" sz="1100" dirty="0" smtClean="0">
                <a:sym typeface="Wingdings 2"/>
              </a:rPr>
              <a:t>레이저 센서도 함께 화장지로 막아</a:t>
            </a:r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 </a:t>
            </a:r>
            <a:r>
              <a:rPr lang="ko-KR" altLang="en-US" sz="1100" dirty="0" smtClean="0">
                <a:sym typeface="Wingdings 2"/>
              </a:rPr>
              <a:t>고도제어센서 사용을 비활성한다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>
                <a:sym typeface="Wingdings 2"/>
              </a:rPr>
              <a:t>                     </a:t>
            </a:r>
            <a:r>
              <a:rPr lang="ko-KR" altLang="en-US" sz="1100" dirty="0" smtClean="0">
                <a:sym typeface="Wingdings 2"/>
              </a:rPr>
              <a:t>높이 잠금 모드로 비행 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1912" y="6102552"/>
            <a:ext cx="491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기압 센서와 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49312"/>
            <a:ext cx="5548220" cy="153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5857884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6926359"/>
            <a:ext cx="564360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센서와 기압센서를 막았을 때의 비행 상태를 확인한다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  </a:t>
            </a:r>
            <a:r>
              <a:rPr lang="ko-KR" altLang="en-US" sz="1100" dirty="0" smtClean="0">
                <a:sym typeface="Wingdings 2"/>
              </a:rPr>
              <a:t>높이가 고정 안된다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센서만 막았을 때 드론 비행 상태를 복습하고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레이저 센서를 막았을 때 일어나는 현상을 기압센서를 이용하여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7407" t="30795" r="11111" b="5941"/>
          <a:stretch>
            <a:fillRect/>
          </a:stretch>
        </p:blipFill>
        <p:spPr bwMode="auto">
          <a:xfrm rot="16200000">
            <a:off x="1379905" y="3055762"/>
            <a:ext cx="954919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 l="11111" t="32073" r="8333"/>
          <a:stretch>
            <a:fillRect/>
          </a:stretch>
        </p:blipFill>
        <p:spPr bwMode="auto">
          <a:xfrm rot="16200000">
            <a:off x="1410573" y="2089833"/>
            <a:ext cx="893580" cy="157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타원 42"/>
          <p:cNvSpPr/>
          <p:nvPr/>
        </p:nvSpPr>
        <p:spPr>
          <a:xfrm>
            <a:off x="1718474" y="2764553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1718474" y="3726805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/>
          <a:srcRect l="15393" t="33152" r="7051"/>
          <a:stretch>
            <a:fillRect/>
          </a:stretch>
        </p:blipFill>
        <p:spPr bwMode="auto">
          <a:xfrm rot="16200000">
            <a:off x="1428736" y="4000496"/>
            <a:ext cx="85725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타원 35"/>
          <p:cNvSpPr/>
          <p:nvPr/>
        </p:nvSpPr>
        <p:spPr>
          <a:xfrm>
            <a:off x="2000240" y="4643438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위치제어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카메라 플로우센서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4795" y="1357290"/>
            <a:ext cx="5786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dist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위치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플로우센서에 대해 이해하고 </a:t>
            </a:r>
            <a:endParaRPr lang="en-US" altLang="ko-KR" sz="1400" b="1" spc="-150" dirty="0" smtClean="0">
              <a:ln w="3175">
                <a:noFill/>
              </a:ln>
              <a:solidFill>
                <a:srgbClr val="CC3399"/>
              </a:solidFill>
            </a:endParaRPr>
          </a:p>
          <a:p>
            <a:pPr marL="342900" indent="-342900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41" name="Picture 2" descr="optical flow sensor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54" y="5342759"/>
            <a:ext cx="1285884" cy="928701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143116" y="5065760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카메라플로우센서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70" y="4291695"/>
            <a:ext cx="1071570" cy="945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TextBox 43"/>
          <p:cNvSpPr txBox="1"/>
          <p:nvPr/>
        </p:nvSpPr>
        <p:spPr>
          <a:xfrm>
            <a:off x="785794" y="4071934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5" name="위로 굽은 화살표 44"/>
          <p:cNvSpPr/>
          <p:nvPr/>
        </p:nvSpPr>
        <p:spPr>
          <a:xfrm flipH="1">
            <a:off x="1214422" y="5214942"/>
            <a:ext cx="1000132" cy="794571"/>
          </a:xfrm>
          <a:prstGeom prst="bentUpArrow">
            <a:avLst>
              <a:gd name="adj1" fmla="val 18683"/>
              <a:gd name="adj2" fmla="val 25838"/>
              <a:gd name="adj3" fmla="val 2188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4061030" y="5280074"/>
            <a:ext cx="2296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카메라 플로우 센서</a:t>
            </a:r>
            <a:endParaRPr lang="en-US" altLang="ko-KR" sz="1200" dirty="0" smtClean="0"/>
          </a:p>
          <a:p>
            <a:r>
              <a:rPr lang="ko-KR" altLang="en-US" sz="1200" dirty="0" smtClean="0"/>
              <a:t>사진 비교 분석 후 좌표화</a:t>
            </a:r>
            <a:endParaRPr lang="en-US" altLang="ko-KR" sz="1200" dirty="0" smtClean="0"/>
          </a:p>
        </p:txBody>
      </p:sp>
      <p:cxnSp>
        <p:nvCxnSpPr>
          <p:cNvPr id="47" name="꺾인 연결선 97"/>
          <p:cNvCxnSpPr/>
          <p:nvPr/>
        </p:nvCxnSpPr>
        <p:spPr>
          <a:xfrm flipV="1">
            <a:off x="3000372" y="5414199"/>
            <a:ext cx="1143008" cy="16668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위로 굽은 화살표 47"/>
          <p:cNvSpPr/>
          <p:nvPr/>
        </p:nvSpPr>
        <p:spPr>
          <a:xfrm flipH="1">
            <a:off x="2714620" y="6351644"/>
            <a:ext cx="928694" cy="729439"/>
          </a:xfrm>
          <a:prstGeom prst="bentUpArrow">
            <a:avLst>
              <a:gd name="adj1" fmla="val 23368"/>
              <a:gd name="adj2" fmla="val 28041"/>
              <a:gd name="adj3" fmla="val 1964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9" name="_x150327592" descr="EMB000014bc19c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3314" y="6137330"/>
            <a:ext cx="2786082" cy="1300943"/>
          </a:xfrm>
          <a:prstGeom prst="rect">
            <a:avLst/>
          </a:prstGeom>
          <a:noFill/>
        </p:spPr>
      </p:pic>
      <p:sp>
        <p:nvSpPr>
          <p:cNvPr id="50" name="직사각형 49"/>
          <p:cNvSpPr/>
          <p:nvPr/>
        </p:nvSpPr>
        <p:spPr>
          <a:xfrm>
            <a:off x="664425" y="1987102"/>
            <a:ext cx="567684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앞서 학습한 초음파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레이저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기압센서를 이용하여 고도를 제어한다</a:t>
            </a:r>
            <a:r>
              <a:rPr lang="en-US" altLang="ko-KR" sz="1100" dirty="0" smtClean="0"/>
              <a:t>. </a:t>
            </a:r>
          </a:p>
          <a:p>
            <a:r>
              <a:rPr lang="ko-KR" altLang="en-US" sz="1100" dirty="0" smtClean="0"/>
              <a:t>고도 제어라하면 높이가 유지 되는 것을 말하는 것이며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뒤로 쏠리거나 흐르는 움직임을 제어 할 수는 없다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카메라 플로우 센서는 이런 비행의 흐름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쏠림을 보정 하고 정확한 위치제어를 위해서 고도 제어 센서와 함께 적용되어 드론의 정확한 자동 호버링을 지원한다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카메라 플로우 센서는 연속적으로 사진을 촬영하여 각 사진의 특징을 인식하고 비교하여 드론의 움직임을 인지하여 위치를 보정하는 원리이다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드론이 흐르거나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쏠렸을 때의 이전의 사진과 움직임 후의 사진을 비교하여 해당 특징 포인트 위치로 돌아가게 하는 것이다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2203921" y="4493157"/>
            <a:ext cx="2796715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카메라플로우 센서의 신호를 기반으로 </a:t>
            </a:r>
            <a:endParaRPr lang="en-US" altLang="ko-KR" sz="1100" dirty="0" smtClean="0"/>
          </a:p>
          <a:p>
            <a:pPr algn="dist"/>
            <a:r>
              <a:rPr lang="ko-KR" altLang="en-US" sz="1100" dirty="0" smtClean="0"/>
              <a:t>드론의 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 쏠림 보정 및 위치 제어</a:t>
            </a:r>
            <a:endParaRPr lang="en-US" altLang="ko-KR" sz="1100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2143116" y="7866901"/>
            <a:ext cx="30100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카메라 플로우센서 위치제어 흐름도</a:t>
            </a:r>
            <a:r>
              <a:rPr lang="en-US" altLang="ko-KR" sz="1200" b="1" dirty="0" smtClean="0"/>
              <a:t>&gt;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214818" y="7396483"/>
            <a:ext cx="1868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연속적인 사진 촬영</a:t>
            </a:r>
            <a:endParaRPr lang="en-US" altLang="ko-KR" sz="1200" dirty="0" smtClean="0"/>
          </a:p>
        </p:txBody>
      </p:sp>
      <p:pic>
        <p:nvPicPr>
          <p:cNvPr id="71" name="그림 7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8" y="5572132"/>
            <a:ext cx="1071570" cy="798905"/>
          </a:xfrm>
          <a:prstGeom prst="rect">
            <a:avLst/>
          </a:prstGeom>
        </p:spPr>
      </p:pic>
      <p:sp>
        <p:nvSpPr>
          <p:cNvPr id="20" name="제목 40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위치제어 </a:t>
            </a:r>
            <a:r>
              <a:rPr lang="en-US" altLang="en-US" sz="3600" dirty="0" smtClean="0"/>
              <a:t>– </a:t>
            </a:r>
            <a:r>
              <a:rPr altLang="en-US" sz="3600" dirty="0" smtClean="0"/>
              <a:t>카메라 센서</a:t>
            </a:r>
            <a:endParaRPr lang="ko-KR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17925667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54795" y="134059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 플로우센서를 이용한 최적의 위치제어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705566"/>
            <a:ext cx="5472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카메라 플로우 센서가 인지하는 바닥면이다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대개의 모든 표면은 인식하지만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흰색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유광 바닥 타일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또는 민무늬 바닥은 정확한 위치 제어가 다소 어렵다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54406291"/>
              </p:ext>
            </p:extLst>
          </p:nvPr>
        </p:nvGraphicFramePr>
        <p:xfrm>
          <a:off x="845569" y="6873854"/>
          <a:ext cx="5431852" cy="184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60928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309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실외에서의 위치 제어는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GPS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를 이용하여 정확한게 포지셔닝하지만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실내에서는 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GPS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이용이 불가 하므로 카메라 플로우센서를 이용하여 드론이 움직일 때 실시간으로 영상을 비교 분석하여 드론의 움직임을 보정하고 포지셔닝한다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영상 비교는 거의 모든 환경에서 지원가능하므로 드론 위치제어에 적합하다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96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카메라 플로우센서는 전후 영상을 비교하여 좌표 보정을 하는 시스템이므로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드론은 움직이더라도 바닥면이  완전 민무늬와 같은 특별한 경우에는 영상 비교가 불가하므로 드론의 움직임 보정이 불가하다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39704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플로우센서를 이용한 위치제어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60" y="2143108"/>
            <a:ext cx="4500594" cy="412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5126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드론 디자인</a:t>
            </a:r>
            <a:endParaRPr lang="ko-KR" altLang="en-US" sz="36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96" y="3492450"/>
            <a:ext cx="5470264" cy="6152840"/>
          </a:xfrm>
          <a:prstGeom prst="rect">
            <a:avLst/>
          </a:prstGeom>
        </p:spPr>
      </p:pic>
      <p:pic>
        <p:nvPicPr>
          <p:cNvPr id="32" name="그림 31" descr="3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8604" y="2563756"/>
            <a:ext cx="3000396" cy="1875248"/>
          </a:xfrm>
          <a:prstGeom prst="rect">
            <a:avLst/>
          </a:prstGeom>
        </p:spPr>
      </p:pic>
      <p:pic>
        <p:nvPicPr>
          <p:cNvPr id="33" name="그림 32" descr="JDKit 랜더링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95755" y="2563756"/>
            <a:ext cx="2885573" cy="1857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80" y="1943398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현재의 드론 디자인을 살표보자</a:t>
            </a:r>
            <a:endParaRPr lang="en-US" altLang="ko-KR" sz="14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optical flow sensor mous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32" y="2643174"/>
            <a:ext cx="5069348" cy="2143140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554795" y="1269157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카메라 플로우센서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714356" y="4572000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마우스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5794" y="5143504"/>
            <a:ext cx="53662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자율자동차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자율비행등과 같이 스스로 인지하고 판단하여 움직인다는 건 사람과 같은 감각기관 센서를 적용 모든 역할을 수행 할 수 있도록 개발이 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사람이 직접 운전하던 진공청소기의 경우는 먼지 흡입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모터 제어 등과 같이 기계적 동작이 우선시 되었다면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청소기는 앞서 언급한 바와 같이 초음파 센서는 물론이고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카메라 플로우 센서를 탑재하여 청소기의 움직임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방향을 판단하여 청소를 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14"/>
          <p:cNvGrpSpPr/>
          <p:nvPr/>
        </p:nvGrpSpPr>
        <p:grpSpPr>
          <a:xfrm>
            <a:off x="854670" y="6215074"/>
            <a:ext cx="5116442" cy="2357454"/>
            <a:chOff x="928671" y="6357950"/>
            <a:chExt cx="4821358" cy="2221491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28671" y="6357950"/>
              <a:ext cx="2571768" cy="2221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00438" y="6357950"/>
              <a:ext cx="2249591" cy="2214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764704" y="1761408"/>
            <a:ext cx="536627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카메라 플로우 센서는 영상 신호 처리 기법으로 움직임을 정교하게 제어하고자 할 경우에 많이 활용된다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가장 많이 이용되는 곳이 광마우스로서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이전의 롤링 볼을 이용하여 마우스의 움직임을 제어 할 때의 하드웨어 동작 오류등의 문제점을 개선하게 되어 현재 거의 모든 마우스가 카메라 플로우 센서를 사용하여 정교하게 움직임을 제어한다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230296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928670" y="185735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카메라플로우센서를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카메라플로우 센서를  사용</a:t>
            </a:r>
            <a:r>
              <a:rPr lang="en-US" altLang="ko-KR" sz="1200" b="1" dirty="0" smtClean="0"/>
              <a:t>/</a:t>
            </a:r>
            <a:r>
              <a:rPr lang="ko-KR" altLang="en-US" sz="1200" b="1" dirty="0" smtClean="0"/>
              <a:t>비사용하면서 비행을 해보고 비행의 차이점을 확인 해본다</a:t>
            </a:r>
            <a:r>
              <a:rPr lang="en-US" altLang="ko-KR" sz="1200" b="1" dirty="0" smtClean="0"/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429000" y="3214678"/>
            <a:ext cx="2928958" cy="24288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부착된 카메라플로우 센서를 확인한다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앱에서 높이잠금을 기본으로 설정하고</a:t>
            </a:r>
            <a:r>
              <a:rPr lang="en-US" altLang="ko-KR" sz="1100" dirty="0" smtClean="0">
                <a:sym typeface="Wingdings 2"/>
              </a:rPr>
              <a:t>, </a:t>
            </a:r>
          </a:p>
          <a:p>
            <a:r>
              <a:rPr lang="en-US" altLang="ko-KR" sz="1100" dirty="0" smtClean="0">
                <a:sym typeface="Wingdings 2"/>
              </a:rPr>
              <a:t>     </a:t>
            </a:r>
            <a:r>
              <a:rPr lang="ko-KR" altLang="en-US" sz="1100" dirty="0" smtClean="0">
                <a:sym typeface="Wingdings 2"/>
              </a:rPr>
              <a:t>버튼을 이용하여 카메라 플로우센서 사용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좌우앞뒤잠금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할 때와 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사용하지 않을 때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잠금해제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를 각각 비행해보고 비행변화를 확인한다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1281912" y="6245428"/>
            <a:ext cx="491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카메라 플로우 센서를 </a:t>
            </a:r>
            <a:r>
              <a:rPr lang="en-US" altLang="ko-KR" sz="1200" b="1" spc="-150" dirty="0" smtClean="0">
                <a:ln w="3175">
                  <a:noFill/>
                </a:ln>
              </a:rPr>
              <a:t> On/Off </a:t>
            </a:r>
            <a:r>
              <a:rPr lang="ko-KR" altLang="en-US" sz="1200" b="1" spc="-150" dirty="0" smtClean="0">
                <a:ln w="3175">
                  <a:noFill/>
                </a:ln>
              </a:rPr>
              <a:t>했을 때의 비행 차이를 확인 해보고 카메라플로우 센서에 대해 학습한 내용을 토대로  차이점을 설명한다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742180" y="6892188"/>
            <a:ext cx="5548220" cy="153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85"/>
          <p:cNvGrpSpPr/>
          <p:nvPr/>
        </p:nvGrpSpPr>
        <p:grpSpPr>
          <a:xfrm>
            <a:off x="642918" y="6000760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3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14152" t="15130" r="12264" b="4898"/>
          <a:stretch>
            <a:fillRect/>
          </a:stretch>
        </p:blipFill>
        <p:spPr bwMode="auto">
          <a:xfrm rot="16200000">
            <a:off x="1603362" y="2611424"/>
            <a:ext cx="1143008" cy="234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그림 5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8" y="4572000"/>
            <a:ext cx="2357454" cy="132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그림 5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7906" y="4714876"/>
            <a:ext cx="214314" cy="216593"/>
          </a:xfrm>
          <a:prstGeom prst="rect">
            <a:avLst/>
          </a:prstGeom>
          <a:noFill/>
        </p:spPr>
      </p:pic>
      <p:pic>
        <p:nvPicPr>
          <p:cNvPr id="54" name="그림 53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96625" y="4778674"/>
            <a:ext cx="928694" cy="90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그림 54" descr="C:\Users\이미선\AppData\Local\Microsoft\Windows\INetCache\Content.Word\오른쪽드론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11283" y="5103965"/>
            <a:ext cx="286603" cy="25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자율비행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기본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 2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8" name="제목 55"/>
          <p:cNvSpPr txBox="1">
            <a:spLocks/>
          </p:cNvSpPr>
          <p:nvPr/>
        </p:nvSpPr>
        <p:spPr>
          <a:xfrm>
            <a:off x="2691494" y="3571868"/>
            <a:ext cx="414338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자율비행 드론은 무선 조종기없이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SW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코딩으로 제어한다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본 장에서는 제이씨블록을 이용하여 기본적인 자율 비행 방법을 이해하고 실내에서 간단하게 코딩</a:t>
            </a:r>
            <a:r>
              <a:rPr kumimoji="0" lang="ko-KR" alt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비행하도록 한다</a:t>
            </a:r>
            <a:r>
              <a:rPr kumimoji="0" lang="en-US" altLang="ko-KR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블루투스 연결</a:t>
            </a:r>
            <a:endParaRPr lang="ko-KR" altLang="en-US" sz="3600" dirty="0"/>
          </a:p>
        </p:txBody>
      </p:sp>
      <p:sp>
        <p:nvSpPr>
          <p:cNvPr id="90" name="제목 55"/>
          <p:cNvSpPr txBox="1">
            <a:spLocks/>
          </p:cNvSpPr>
          <p:nvPr/>
        </p:nvSpPr>
        <p:spPr>
          <a:xfrm>
            <a:off x="642918" y="1428728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앱  설치하기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aphicFrame>
        <p:nvGraphicFramePr>
          <p:cNvPr id="91" name="표 90"/>
          <p:cNvGraphicFramePr>
            <a:graphicFrameLocks noGrp="1"/>
          </p:cNvGraphicFramePr>
          <p:nvPr/>
        </p:nvGraphicFramePr>
        <p:xfrm>
          <a:off x="428604" y="1904730"/>
          <a:ext cx="6000792" cy="1005840"/>
        </p:xfrm>
        <a:graphic>
          <a:graphicData uri="http://schemas.openxmlformats.org/drawingml/2006/table">
            <a:tbl>
              <a:tblPr/>
              <a:tblGrid>
                <a:gridCol w="6000792"/>
              </a:tblGrid>
              <a:tr h="507725">
                <a:tc>
                  <a:txBody>
                    <a:bodyPr/>
                    <a:lstStyle/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Char char="j"/>
                      </a:pP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Play Store 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또는 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App Store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에서 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“JCBlock”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을 검색한다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 순서</a:t>
                      </a:r>
                      <a:r>
                        <a:rPr lang="ko-KR" altLang="en-US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에 따라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앱을 설치한다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 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Char char="l"/>
                      </a:pP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바탕화면에 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JCBlock</a:t>
                      </a:r>
                      <a:r>
                        <a:rPr lang="en-US" altLang="ko-KR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</a:t>
                      </a:r>
                      <a:r>
                        <a:rPr lang="ko-KR" altLang="en-US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아이콘이 생성된다</a:t>
                      </a:r>
                      <a:r>
                        <a:rPr lang="en-US" altLang="ko-KR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  <a:endParaRPr lang="en-US" altLang="ko-KR" sz="1100" kern="100" dirty="0" smtClean="0">
                        <a:latin typeface="+mn-lt"/>
                        <a:ea typeface="+mn-ea"/>
                        <a:cs typeface="Times New Roman"/>
                        <a:sym typeface="Wingdings 2"/>
                      </a:endParaRP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 </a:t>
                      </a:r>
                      <a:r>
                        <a:rPr lang="ko-KR" altLang="en-US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아이콘을 실행하여 프로그램 정상 동작을 확인한다</a:t>
                      </a:r>
                      <a:r>
                        <a:rPr lang="en-US" altLang="ko-KR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    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92" name="Picture 7" descr="C:\Users\이미선\Dropbox\창업지원자료\기획\디자인\JBlock\20190905_image_4\app_icon_2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8" y="1928794"/>
            <a:ext cx="952909" cy="952909"/>
          </a:xfrm>
          <a:prstGeom prst="rect">
            <a:avLst/>
          </a:prstGeom>
          <a:noFill/>
        </p:spPr>
      </p:pic>
      <p:pic>
        <p:nvPicPr>
          <p:cNvPr id="94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511444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6" name="제목 55"/>
          <p:cNvSpPr txBox="1">
            <a:spLocks/>
          </p:cNvSpPr>
          <p:nvPr/>
        </p:nvSpPr>
        <p:spPr>
          <a:xfrm>
            <a:off x="642918" y="3214678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블루투스 연결하기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aphicFrame>
        <p:nvGraphicFramePr>
          <p:cNvPr id="97" name="표 96"/>
          <p:cNvGraphicFramePr>
            <a:graphicFrameLocks noGrp="1"/>
          </p:cNvGraphicFramePr>
          <p:nvPr/>
        </p:nvGraphicFramePr>
        <p:xfrm>
          <a:off x="428604" y="3729038"/>
          <a:ext cx="3357586" cy="1005840"/>
        </p:xfrm>
        <a:graphic>
          <a:graphicData uri="http://schemas.openxmlformats.org/drawingml/2006/table">
            <a:tbl>
              <a:tblPr/>
              <a:tblGrid>
                <a:gridCol w="3357586"/>
              </a:tblGrid>
              <a:tr h="507725">
                <a:tc>
                  <a:txBody>
                    <a:bodyPr/>
                    <a:lstStyle/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Char char="j"/>
                      </a:pP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 </a:t>
                      </a:r>
                      <a:r>
                        <a:rPr lang="ko-KR" altLang="en-US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블루투스 장치 전원을 공급하고 켜도록 한다</a:t>
                      </a: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  <a:p>
                      <a:pPr marL="107950" indent="-12700" algn="l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/>
                        <a:buChar char="k"/>
                      </a:pPr>
                      <a:r>
                        <a:rPr lang="ko-KR" altLang="en-US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 블루투스 아이콘을 클릭하여 연결 시도한다</a:t>
                      </a: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Char char="l"/>
                      </a:pPr>
                      <a:r>
                        <a:rPr lang="ko-KR" altLang="en-US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 연결하고자 하는 장치를 선택한다</a:t>
                      </a: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</a:t>
                      </a:r>
                      <a:r>
                        <a:rPr lang="en-US" altLang="ko-KR" sz="1100" kern="100" baseline="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 </a:t>
                      </a:r>
                      <a:r>
                        <a:rPr lang="ko-KR" altLang="en-US" sz="1100" kern="100" baseline="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연결 성공시         아이콘으로 변경된다</a:t>
                      </a:r>
                      <a:r>
                        <a:rPr lang="en-US" altLang="ko-KR" sz="1100" kern="100" baseline="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  <a:endParaRPr lang="en-US" altLang="ko-KR" sz="1100" kern="100" dirty="0" smtClean="0">
                        <a:latin typeface="+mn-ea"/>
                        <a:ea typeface="+mn-ea"/>
                        <a:cs typeface="Times New Roman"/>
                        <a:sym typeface="Wingdings 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8" name="제목 55"/>
          <p:cNvSpPr txBox="1">
            <a:spLocks/>
          </p:cNvSpPr>
          <p:nvPr/>
        </p:nvSpPr>
        <p:spPr>
          <a:xfrm>
            <a:off x="642918" y="7748907"/>
            <a:ext cx="171451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블루투스 해제하기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aphicFrame>
        <p:nvGraphicFramePr>
          <p:cNvPr id="99" name="표 98"/>
          <p:cNvGraphicFramePr>
            <a:graphicFrameLocks noGrp="1"/>
          </p:cNvGraphicFramePr>
          <p:nvPr/>
        </p:nvGraphicFramePr>
        <p:xfrm>
          <a:off x="440667" y="8136241"/>
          <a:ext cx="4131341" cy="364849"/>
        </p:xfrm>
        <a:graphic>
          <a:graphicData uri="http://schemas.openxmlformats.org/drawingml/2006/table">
            <a:tbl>
              <a:tblPr/>
              <a:tblGrid>
                <a:gridCol w="4131341"/>
              </a:tblGrid>
              <a:tr h="364849">
                <a:tc>
                  <a:txBody>
                    <a:bodyPr/>
                    <a:lstStyle/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 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블루투스 장치 전원을 차단하면 자동으로 연결 해제 된다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0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7853425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3297394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2" name="그룹 101"/>
          <p:cNvGrpSpPr/>
          <p:nvPr/>
        </p:nvGrpSpPr>
        <p:grpSpPr>
          <a:xfrm>
            <a:off x="3571876" y="3738054"/>
            <a:ext cx="2857520" cy="333880"/>
            <a:chOff x="2357430" y="3500430"/>
            <a:chExt cx="4033500" cy="428628"/>
          </a:xfrm>
        </p:grpSpPr>
        <p:pic>
          <p:nvPicPr>
            <p:cNvPr id="103" name="Picture 2" descr="C:\Users\이미선\Dropbox\창업지원자료\기획\디자인\JBlock\image_2\top_bg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57430" y="3500430"/>
              <a:ext cx="4033500" cy="428628"/>
            </a:xfrm>
            <a:prstGeom prst="rect">
              <a:avLst/>
            </a:prstGeom>
            <a:noFill/>
          </p:spPr>
        </p:pic>
        <p:pic>
          <p:nvPicPr>
            <p:cNvPr id="104" name="Picture 3" descr="C:\Users\이미선\Dropbox\창업지원자료\기획\디자인\JBlock\image_2\icon_play_p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928312" y="3536526"/>
              <a:ext cx="1237409" cy="357190"/>
            </a:xfrm>
            <a:prstGeom prst="rect">
              <a:avLst/>
            </a:prstGeom>
            <a:noFill/>
          </p:spPr>
        </p:pic>
        <p:pic>
          <p:nvPicPr>
            <p:cNvPr id="105" name="Picture 4" descr="C:\Users\이미선\Dropbox\창업지원자료\기획\디자인\JBlock\image_2\icon_close_n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000768" y="3547804"/>
              <a:ext cx="358890" cy="358890"/>
            </a:xfrm>
            <a:prstGeom prst="rect">
              <a:avLst/>
            </a:prstGeom>
            <a:noFill/>
          </p:spPr>
        </p:pic>
        <p:pic>
          <p:nvPicPr>
            <p:cNvPr id="106" name="Picture 5" descr="C:\Users\이미선\Dropbox\창업지원자료\기획\디자인\JBlock\image_2\icon_bt_d.png"/>
            <p:cNvPicPr>
              <a:picLocks noChangeAspect="1" noChangeArrowheads="1"/>
            </p:cNvPicPr>
            <p:nvPr/>
          </p:nvPicPr>
          <p:blipFill>
            <a:blip r:embed="rId8">
              <a:lum bright="40000"/>
            </a:blip>
            <a:srcRect/>
            <a:stretch>
              <a:fillRect/>
            </a:stretch>
          </p:blipFill>
          <p:spPr bwMode="auto">
            <a:xfrm>
              <a:off x="5608990" y="3547804"/>
              <a:ext cx="358890" cy="358890"/>
            </a:xfrm>
            <a:prstGeom prst="rect">
              <a:avLst/>
            </a:prstGeom>
            <a:noFill/>
          </p:spPr>
        </p:pic>
        <p:pic>
          <p:nvPicPr>
            <p:cNvPr id="107" name="Picture 6" descr="C:\Users\이미선\Dropbox\창업지원자료\기획\디자인\JBlock\image_2\icon_set_n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296456" y="3535772"/>
              <a:ext cx="358890" cy="358890"/>
            </a:xfrm>
            <a:prstGeom prst="rect">
              <a:avLst/>
            </a:prstGeom>
            <a:noFill/>
          </p:spPr>
        </p:pic>
        <p:pic>
          <p:nvPicPr>
            <p:cNvPr id="108" name="Picture 7" descr="C:\Users\이미선\Dropbox\창업지원자료\기획\디자인\JBlock\image_2\icon_new_n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462510" y="3547804"/>
              <a:ext cx="358890" cy="358890"/>
            </a:xfrm>
            <a:prstGeom prst="rect">
              <a:avLst/>
            </a:prstGeom>
            <a:noFill/>
          </p:spPr>
        </p:pic>
        <p:pic>
          <p:nvPicPr>
            <p:cNvPr id="109" name="Picture 8" descr="C:\Users\이미선\Dropbox\창업지원자료\기획\디자인\JBlock\image_2\icon_save_n.pn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879860" y="3535772"/>
              <a:ext cx="358890" cy="358890"/>
            </a:xfrm>
            <a:prstGeom prst="rect">
              <a:avLst/>
            </a:prstGeom>
            <a:noFill/>
          </p:spPr>
        </p:pic>
      </p:grpSp>
      <p:sp>
        <p:nvSpPr>
          <p:cNvPr id="110" name="타원 109"/>
          <p:cNvSpPr/>
          <p:nvPr/>
        </p:nvSpPr>
        <p:spPr>
          <a:xfrm>
            <a:off x="5853804" y="3750840"/>
            <a:ext cx="297784" cy="2977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1" name="Shape 110"/>
          <p:cNvCxnSpPr>
            <a:stCxn id="110" idx="0"/>
          </p:cNvCxnSpPr>
          <p:nvPr/>
        </p:nvCxnSpPr>
        <p:spPr>
          <a:xfrm rot="16200000" flipV="1">
            <a:off x="5659415" y="3407559"/>
            <a:ext cx="227100" cy="459462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4487784" y="3428992"/>
            <a:ext cx="10326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smtClean="0"/>
              <a:t>블루투스 아이콘</a:t>
            </a:r>
            <a:endParaRPr lang="ko-KR" altLang="en-US" sz="900" dirty="0"/>
          </a:p>
        </p:txBody>
      </p:sp>
      <p:pic>
        <p:nvPicPr>
          <p:cNvPr id="113" name="그림 112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61695" y="4329257"/>
            <a:ext cx="136770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" name="TextBox 113"/>
          <p:cNvSpPr txBox="1"/>
          <p:nvPr/>
        </p:nvSpPr>
        <p:spPr>
          <a:xfrm>
            <a:off x="3857628" y="4745743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/>
              <a:t>블루투스 시리얼번호</a:t>
            </a:r>
            <a:r>
              <a:rPr lang="en-US" altLang="ko-KR" sz="900" dirty="0" smtClean="0"/>
              <a:t> </a:t>
            </a:r>
          </a:p>
          <a:p>
            <a:r>
              <a:rPr lang="en-US" altLang="ko-KR" sz="900" dirty="0" smtClean="0"/>
              <a:t>&amp; </a:t>
            </a:r>
            <a:r>
              <a:rPr lang="ko-KR" altLang="en-US" sz="900" dirty="0" smtClean="0"/>
              <a:t>신호세기</a:t>
            </a:r>
            <a:endParaRPr lang="ko-KR" altLang="en-US" sz="900" dirty="0"/>
          </a:p>
        </p:txBody>
      </p:sp>
      <p:cxnSp>
        <p:nvCxnSpPr>
          <p:cNvPr id="115" name="Shape 46"/>
          <p:cNvCxnSpPr/>
          <p:nvPr/>
        </p:nvCxnSpPr>
        <p:spPr>
          <a:xfrm rot="10800000" flipV="1">
            <a:off x="4252064" y="4543571"/>
            <a:ext cx="857256" cy="14287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" name="Picture 16" descr="C:\Users\이미선\Dropbox\창업지원자료\기획\디자인\JBlock\image_2\icon_bt_n_p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571612" y="4500562"/>
            <a:ext cx="285752" cy="285752"/>
          </a:xfrm>
          <a:prstGeom prst="rect">
            <a:avLst/>
          </a:prstGeom>
          <a:noFill/>
        </p:spPr>
      </p:pic>
      <p:grpSp>
        <p:nvGrpSpPr>
          <p:cNvPr id="117" name="그룹 116"/>
          <p:cNvGrpSpPr/>
          <p:nvPr/>
        </p:nvGrpSpPr>
        <p:grpSpPr>
          <a:xfrm>
            <a:off x="3929066" y="5438781"/>
            <a:ext cx="1356024" cy="828681"/>
            <a:chOff x="5054322" y="5529269"/>
            <a:chExt cx="1356024" cy="828681"/>
          </a:xfrm>
        </p:grpSpPr>
        <p:pic>
          <p:nvPicPr>
            <p:cNvPr id="118" name="Picture 13" descr="C:\Users\이미선\Dropbox\창업지원자료\기획\디자인\JBlock\image3\popup_info_bg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054322" y="5529269"/>
              <a:ext cx="1356024" cy="828681"/>
            </a:xfrm>
            <a:prstGeom prst="rect">
              <a:avLst/>
            </a:prstGeom>
            <a:noFill/>
          </p:spPr>
        </p:pic>
        <p:pic>
          <p:nvPicPr>
            <p:cNvPr id="119" name="Picture 14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253050" y="5619757"/>
              <a:ext cx="1030940" cy="657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20" name="Shape 46"/>
          <p:cNvCxnSpPr/>
          <p:nvPr/>
        </p:nvCxnSpPr>
        <p:spPr>
          <a:xfrm flipV="1">
            <a:off x="5000636" y="5624520"/>
            <a:ext cx="714380" cy="2143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1" name="표 120"/>
          <p:cNvGraphicFramePr>
            <a:graphicFrameLocks noGrp="1"/>
          </p:cNvGraphicFramePr>
          <p:nvPr/>
        </p:nvGraphicFramePr>
        <p:xfrm>
          <a:off x="500042" y="5000628"/>
          <a:ext cx="3357586" cy="1179000"/>
        </p:xfrm>
        <a:graphic>
          <a:graphicData uri="http://schemas.openxmlformats.org/drawingml/2006/table">
            <a:tbl>
              <a:tblPr/>
              <a:tblGrid>
                <a:gridCol w="3357586"/>
              </a:tblGrid>
              <a:tr h="1138170">
                <a:tc>
                  <a:txBody>
                    <a:bodyPr/>
                    <a:lstStyle/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한번 연결된 블루투스 정보는 저장되므로 두번째 연결 부터는 자동으로 검색후 연결된다</a:t>
                      </a:r>
                      <a:r>
                        <a:rPr lang="en-US" altLang="ko-KR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.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ko-KR" sz="1000" kern="100" baseline="0" dirty="0" smtClean="0"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만약</a:t>
                      </a:r>
                      <a:r>
                        <a:rPr lang="en-US" altLang="ko-KR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새로운 블루투스 장치와 연결할 경우에는 기존 장치정보를 삭제 후 다시 연결 시도한다</a:t>
                      </a:r>
                      <a:r>
                        <a:rPr lang="en-US" altLang="ko-KR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.</a:t>
                      </a:r>
                    </a:p>
                  </a:txBody>
                  <a:tcPr marL="0" marR="72000" marT="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122" name="TextBox 121"/>
          <p:cNvSpPr txBox="1"/>
          <p:nvPr/>
        </p:nvSpPr>
        <p:spPr>
          <a:xfrm>
            <a:off x="5500702" y="569595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/>
              <a:t>블루투스 정보 </a:t>
            </a:r>
            <a:endParaRPr lang="en-US" altLang="ko-KR" sz="900" dirty="0" smtClean="0"/>
          </a:p>
          <a:p>
            <a:r>
              <a:rPr lang="ko-KR" altLang="en-US" sz="900" dirty="0" smtClean="0"/>
              <a:t>삭제버튼</a:t>
            </a:r>
            <a:endParaRPr lang="ko-KR" altLang="en-US" sz="900" dirty="0"/>
          </a:p>
        </p:txBody>
      </p:sp>
      <p:sp>
        <p:nvSpPr>
          <p:cNvPr id="34" name="TextBox 33"/>
          <p:cNvSpPr txBox="1"/>
          <p:nvPr/>
        </p:nvSpPr>
        <p:spPr>
          <a:xfrm>
            <a:off x="785794" y="7072330"/>
            <a:ext cx="5357850" cy="346249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제이디코드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- JCBlock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 정상 연결되면 제이디코드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점멸을 멈추고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sp>
        <p:nvSpPr>
          <p:cNvPr id="35" name="제목 55"/>
          <p:cNvSpPr txBox="1">
            <a:spLocks/>
          </p:cNvSpPr>
          <p:nvPr/>
        </p:nvSpPr>
        <p:spPr>
          <a:xfrm>
            <a:off x="630886" y="6572264"/>
            <a:ext cx="3155304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제이디코드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- JCBlock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연결 성공 확인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04" y="6654980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상태 확인</a:t>
            </a:r>
            <a:endParaRPr lang="ko-KR" altLang="en-US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b="19355"/>
          <a:stretch>
            <a:fillRect/>
          </a:stretch>
        </p:blipFill>
        <p:spPr bwMode="auto">
          <a:xfrm>
            <a:off x="680227" y="1847864"/>
            <a:ext cx="2154584" cy="3571868"/>
          </a:xfrm>
          <a:prstGeom prst="rect">
            <a:avLst/>
          </a:prstGeom>
          <a:noFill/>
          <a:ln w="254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0" name="타원 19"/>
          <p:cNvSpPr/>
          <p:nvPr/>
        </p:nvSpPr>
        <p:spPr>
          <a:xfrm>
            <a:off x="2238215" y="1772270"/>
            <a:ext cx="428628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14356" y="1357290"/>
            <a:ext cx="580925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</a:rPr>
              <a:t>제이디코드 자율 비행 준비를 위해 제이씨블록에서 드론 상태정보를 확인하도록 한다</a:t>
            </a:r>
            <a:r>
              <a:rPr lang="en-US" altLang="ko-KR" sz="1100" b="1" dirty="0" smtClean="0">
                <a:ln w="3175">
                  <a:noFill/>
                </a:ln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071810" y="220502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/>
              <a:t>블루투스 연결상태를 </a:t>
            </a:r>
            <a:endParaRPr lang="en-US" altLang="ko-KR" sz="900" dirty="0" smtClean="0"/>
          </a:p>
          <a:p>
            <a:r>
              <a:rPr lang="ko-KR" altLang="en-US" sz="900" dirty="0" smtClean="0"/>
              <a:t>확인한다</a:t>
            </a:r>
            <a:r>
              <a:rPr lang="en-US" altLang="ko-KR" sz="900" dirty="0" smtClean="0"/>
              <a:t>.</a:t>
            </a:r>
            <a:endParaRPr lang="ko-KR" altLang="en-US" sz="900" dirty="0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/>
          <a:srcRect t="61075"/>
          <a:stretch>
            <a:fillRect/>
          </a:stretch>
        </p:blipFill>
        <p:spPr bwMode="auto">
          <a:xfrm>
            <a:off x="689264" y="3705220"/>
            <a:ext cx="2154584" cy="1724036"/>
          </a:xfrm>
          <a:prstGeom prst="rect">
            <a:avLst/>
          </a:prstGeom>
          <a:noFill/>
          <a:ln w="2540">
            <a:noFill/>
            <a:miter lim="800000"/>
            <a:headEnd/>
            <a:tailEnd/>
          </a:ln>
          <a:effectLst/>
        </p:spPr>
      </p:pic>
      <p:pic>
        <p:nvPicPr>
          <p:cNvPr id="16" name="그림 15" descr="finger touch icon png에 대한 이미지 검색결과"/>
          <p:cNvPicPr/>
          <p:nvPr/>
        </p:nvPicPr>
        <p:blipFill>
          <a:blip r:embed="rId4"/>
          <a:srcRect l="26250" r="45624" b="77500"/>
          <a:stretch>
            <a:fillRect/>
          </a:stretch>
        </p:blipFill>
        <p:spPr bwMode="auto">
          <a:xfrm rot="16200000" flipH="1">
            <a:off x="1664410" y="4876351"/>
            <a:ext cx="180754" cy="148856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/>
          <a:srcRect t="74603"/>
          <a:stretch>
            <a:fillRect/>
          </a:stretch>
        </p:blipFill>
        <p:spPr bwMode="auto">
          <a:xfrm>
            <a:off x="3680623" y="3133716"/>
            <a:ext cx="2463021" cy="1285884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2" name="타원 21"/>
          <p:cNvSpPr/>
          <p:nvPr/>
        </p:nvSpPr>
        <p:spPr>
          <a:xfrm>
            <a:off x="1214422" y="4788932"/>
            <a:ext cx="1071570" cy="442276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 descr="finger touch icon png에 대한 이미지 검색결과"/>
          <p:cNvPicPr/>
          <p:nvPr/>
        </p:nvPicPr>
        <p:blipFill>
          <a:blip r:embed="rId6" cstate="print"/>
          <a:srcRect t="22223"/>
          <a:stretch>
            <a:fillRect/>
          </a:stretch>
        </p:blipFill>
        <p:spPr bwMode="auto">
          <a:xfrm>
            <a:off x="1751797" y="5003278"/>
            <a:ext cx="435935" cy="340242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1142984" y="434816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/>
              <a:t>상태바를 위로 드래그 한다</a:t>
            </a:r>
            <a:r>
              <a:rPr lang="en-US" altLang="ko-KR" sz="900" dirty="0" smtClean="0"/>
              <a:t>.</a:t>
            </a:r>
            <a:endParaRPr lang="ko-KR" altLang="en-US" sz="900" dirty="0"/>
          </a:p>
        </p:txBody>
      </p:sp>
      <p:cxnSp>
        <p:nvCxnSpPr>
          <p:cNvPr id="25" name="Shape 46"/>
          <p:cNvCxnSpPr>
            <a:stCxn id="22" idx="7"/>
            <a:endCxn id="14" idx="1"/>
          </p:cNvCxnSpPr>
          <p:nvPr/>
        </p:nvCxnSpPr>
        <p:spPr>
          <a:xfrm rot="5400000" flipH="1" flipV="1">
            <a:off x="2366321" y="3539401"/>
            <a:ext cx="1077044" cy="1551559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hape 46"/>
          <p:cNvCxnSpPr/>
          <p:nvPr/>
        </p:nvCxnSpPr>
        <p:spPr>
          <a:xfrm rot="16200000" flipH="1">
            <a:off x="2597238" y="2016202"/>
            <a:ext cx="258424" cy="54784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표 42"/>
          <p:cNvGraphicFramePr>
            <a:graphicFrameLocks noGrp="1"/>
          </p:cNvGraphicFramePr>
          <p:nvPr/>
        </p:nvGraphicFramePr>
        <p:xfrm>
          <a:off x="670214" y="5500694"/>
          <a:ext cx="5572164" cy="3307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4572032"/>
              </a:tblGrid>
              <a:tr h="421508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연결 상태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드론과 제이씨블록의 페어링 여부를 표시한다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OK :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정상 연결              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FAIL :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블루투스 연결 안됨</a:t>
                      </a:r>
                      <a:endParaRPr lang="ko-KR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92699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준비상태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드론의 수평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블루투스 연결정상 준비 여부를 표시한다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연결상태가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“OK”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이고 준비상태가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“0”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일 경우에는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센서보정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한다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OK :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비행준비 완료         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FAIL :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비행준비 안됨</a:t>
                      </a:r>
                      <a:endParaRPr lang="ko-KR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5912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드론높이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드론의 높이를 표시한다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메인보드 기준의 지면에서부터의 드론 높이이다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812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배터리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(%)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배터리 잔량을 표시한다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잔량이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20%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미만일 경우에는 방전률이 약해 이륙시 흔들림이 나타날 수 있다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1508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앞뒤기울기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좌우 기울기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드론이 수평일 때는 앞뒤좌우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“0“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으로 표시된다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만약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평평한 지면에 두었을 때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“0”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으로 표시되지 않을 때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센서 보정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하도록 한다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1508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앞뒤이동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b="1" baseline="0" dirty="0" smtClean="0">
                          <a:solidFill>
                            <a:schemeClr val="tx1"/>
                          </a:solidFill>
                        </a:rPr>
                        <a:t>좌우이동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드론의 위치 기준으로 이동 거리만큼 합해져서 값을 표시하낟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단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드론 앞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전면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기준이다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4" name="타원 43"/>
          <p:cNvSpPr/>
          <p:nvPr/>
        </p:nvSpPr>
        <p:spPr>
          <a:xfrm>
            <a:off x="3667127" y="3243253"/>
            <a:ext cx="2500330" cy="2994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5" name="Shape 46"/>
          <p:cNvCxnSpPr>
            <a:endCxn id="50" idx="1"/>
          </p:cNvCxnSpPr>
          <p:nvPr/>
        </p:nvCxnSpPr>
        <p:spPr>
          <a:xfrm rot="5400000" flipH="1" flipV="1">
            <a:off x="3735647" y="2878383"/>
            <a:ext cx="529714" cy="428628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214818" y="264317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>
                <a:solidFill>
                  <a:srgbClr val="0070C0"/>
                </a:solidFill>
              </a:rPr>
              <a:t>연결상태와 준비상태는 반드시 </a:t>
            </a:r>
            <a:r>
              <a:rPr lang="en-US" altLang="ko-KR" sz="900" dirty="0" smtClean="0">
                <a:solidFill>
                  <a:srgbClr val="0070C0"/>
                </a:solidFill>
              </a:rPr>
              <a:t>“OK”</a:t>
            </a:r>
            <a:r>
              <a:rPr lang="ko-KR" altLang="en-US" sz="900" dirty="0" smtClean="0">
                <a:solidFill>
                  <a:srgbClr val="0070C0"/>
                </a:solidFill>
              </a:rPr>
              <a:t>로 표시되어야 비행 가능하다</a:t>
            </a:r>
            <a:r>
              <a:rPr lang="en-US" altLang="ko-KR" sz="900" dirty="0" smtClean="0">
                <a:solidFill>
                  <a:srgbClr val="0070C0"/>
                </a:solidFill>
              </a:rPr>
              <a:t>.</a:t>
            </a:r>
            <a:endParaRPr lang="ko-KR" altLang="en-US" sz="900" dirty="0">
              <a:solidFill>
                <a:srgbClr val="0070C0"/>
              </a:solidFill>
            </a:endParaRPr>
          </a:p>
        </p:txBody>
      </p:sp>
      <p:pic>
        <p:nvPicPr>
          <p:cNvPr id="56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0636" y="1429065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준비상태 점검</a:t>
            </a:r>
            <a:endParaRPr lang="ko-KR" altLang="en-US" sz="3600" dirty="0"/>
          </a:p>
        </p:txBody>
      </p:sp>
      <p:sp>
        <p:nvSpPr>
          <p:cNvPr id="64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b="1" dirty="0" smtClean="0">
                <a:latin typeface="+mn-ea"/>
                <a:cs typeface="+mj-cs"/>
              </a:rPr>
              <a:t>제이디코드의 자율비행</a:t>
            </a:r>
            <a:r>
              <a:rPr kumimoji="0" lang="ko-KR" altLang="en-US" sz="11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 준비 상태 점검을 </a:t>
            </a:r>
            <a:r>
              <a:rPr lang="en-US" altLang="ko-KR" sz="1100" b="1" dirty="0" smtClean="0">
                <a:latin typeface="+mn-ea"/>
                <a:cs typeface="+mj-cs"/>
              </a:rPr>
              <a:t>LED</a:t>
            </a:r>
            <a:r>
              <a:rPr lang="ko-KR" altLang="en-US" sz="1100" b="1" dirty="0" smtClean="0">
                <a:latin typeface="+mn-ea"/>
                <a:cs typeface="+mj-cs"/>
              </a:rPr>
              <a:t>로 구현한다</a:t>
            </a:r>
            <a:r>
              <a:rPr lang="en-US" altLang="ko-KR" sz="1100" b="1" dirty="0" smtClean="0">
                <a:latin typeface="+mn-ea"/>
                <a:cs typeface="+mj-cs"/>
              </a:rPr>
              <a:t>.</a:t>
            </a: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j-cs"/>
            </a:endParaRPr>
          </a:p>
        </p:txBody>
      </p:sp>
      <p:pic>
        <p:nvPicPr>
          <p:cNvPr id="11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" name="제목 55"/>
          <p:cNvSpPr txBox="1">
            <a:spLocks/>
          </p:cNvSpPr>
          <p:nvPr/>
        </p:nvSpPr>
        <p:spPr>
          <a:xfrm>
            <a:off x="4429132" y="1643042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87" name="제목 55"/>
          <p:cNvSpPr txBox="1">
            <a:spLocks/>
          </p:cNvSpPr>
          <p:nvPr/>
        </p:nvSpPr>
        <p:spPr>
          <a:xfrm>
            <a:off x="4517416" y="1985944"/>
            <a:ext cx="1714512" cy="581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endParaRPr kumimoji="0" lang="en-US" altLang="ko-KR" sz="9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6424" t="10938" r="16488" b="57031"/>
          <a:stretch>
            <a:fillRect/>
          </a:stretch>
        </p:blipFill>
        <p:spPr bwMode="auto">
          <a:xfrm>
            <a:off x="785795" y="1785918"/>
            <a:ext cx="209086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8" y="4929190"/>
            <a:ext cx="1501683" cy="1726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/>
          <a:srcRect b="5357"/>
          <a:stretch>
            <a:fillRect/>
          </a:stretch>
        </p:blipFill>
        <p:spPr bwMode="auto">
          <a:xfrm>
            <a:off x="2285992" y="4929190"/>
            <a:ext cx="194609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/>
          <a:srcRect b="5357"/>
          <a:stretch>
            <a:fillRect/>
          </a:stretch>
        </p:blipFill>
        <p:spPr bwMode="auto">
          <a:xfrm>
            <a:off x="4357694" y="4929190"/>
            <a:ext cx="194609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모서리가 둥근 직사각형 45"/>
          <p:cNvSpPr/>
          <p:nvPr/>
        </p:nvSpPr>
        <p:spPr>
          <a:xfrm>
            <a:off x="568272" y="414018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7" name="그룹 157"/>
          <p:cNvGrpSpPr/>
          <p:nvPr/>
        </p:nvGrpSpPr>
        <p:grpSpPr>
          <a:xfrm flipH="1">
            <a:off x="675392" y="388210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385762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9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활용하기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53" name="모서리가 둥근 직사각형 52"/>
          <p:cNvSpPr/>
          <p:nvPr/>
        </p:nvSpPr>
        <p:spPr>
          <a:xfrm>
            <a:off x="5072074" y="3947331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준비하기</a:t>
            </a:r>
          </a:p>
        </p:txBody>
      </p:sp>
      <p:sp>
        <p:nvSpPr>
          <p:cNvPr id="54" name="제목 55"/>
          <p:cNvSpPr txBox="1">
            <a:spLocks/>
          </p:cNvSpPr>
          <p:nvPr/>
        </p:nvSpPr>
        <p:spPr>
          <a:xfrm>
            <a:off x="571480" y="4286248"/>
            <a:ext cx="5786478" cy="4286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kumimoji="0" lang="ko-KR" altLang="en-US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제이디코드를 앞뒤로 기울여서  준비 상태 값과 </a:t>
            </a:r>
            <a:r>
              <a:rPr kumimoji="0" lang="en-US" altLang="ko-KR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LED </a:t>
            </a:r>
            <a:r>
              <a:rPr kumimoji="0" lang="ko-KR" altLang="en-US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변화를 확인하도록 한다</a:t>
            </a:r>
            <a:r>
              <a:rPr kumimoji="0" lang="en-US" altLang="ko-KR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. </a:t>
            </a:r>
            <a:r>
              <a:rPr lang="ko-KR" altLang="en-US" sz="1100" dirty="0" smtClean="0">
                <a:latin typeface="+mn-ea"/>
                <a:cs typeface="+mj-cs"/>
              </a:rPr>
              <a:t>자율비행을 위해서는 반드시 준비상태가 </a:t>
            </a:r>
            <a:r>
              <a:rPr lang="en-US" altLang="ko-KR" sz="1100" dirty="0" smtClean="0">
                <a:latin typeface="+mn-ea"/>
                <a:cs typeface="+mj-cs"/>
              </a:rPr>
              <a:t>“OK”</a:t>
            </a:r>
            <a:r>
              <a:rPr lang="ko-KR" altLang="en-US" sz="1100" dirty="0" smtClean="0">
                <a:latin typeface="+mn-ea"/>
                <a:cs typeface="+mj-cs"/>
              </a:rPr>
              <a:t>가 되어야 한다</a:t>
            </a:r>
            <a:r>
              <a:rPr lang="en-US" altLang="ko-KR" sz="1100" dirty="0" smtClean="0">
                <a:latin typeface="+mn-ea"/>
                <a:cs typeface="+mj-cs"/>
              </a:rPr>
              <a:t>.</a:t>
            </a:r>
            <a:endParaRPr kumimoji="0" lang="ko-KR" alt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j-cs"/>
            </a:endParaRPr>
          </a:p>
        </p:txBody>
      </p:sp>
      <p:sp>
        <p:nvSpPr>
          <p:cNvPr id="72" name="타원 71"/>
          <p:cNvSpPr/>
          <p:nvPr/>
        </p:nvSpPr>
        <p:spPr>
          <a:xfrm>
            <a:off x="3214686" y="7929586"/>
            <a:ext cx="1071570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타원 72"/>
          <p:cNvSpPr/>
          <p:nvPr/>
        </p:nvSpPr>
        <p:spPr>
          <a:xfrm>
            <a:off x="5286388" y="7929586"/>
            <a:ext cx="1071570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타원 73"/>
          <p:cNvSpPr/>
          <p:nvPr/>
        </p:nvSpPr>
        <p:spPr>
          <a:xfrm>
            <a:off x="5060199" y="6572264"/>
            <a:ext cx="571504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타원 76"/>
          <p:cNvSpPr/>
          <p:nvPr/>
        </p:nvSpPr>
        <p:spPr>
          <a:xfrm>
            <a:off x="2964747" y="6572264"/>
            <a:ext cx="571504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제목 55"/>
          <p:cNvSpPr txBox="1">
            <a:spLocks/>
          </p:cNvSpPr>
          <p:nvPr/>
        </p:nvSpPr>
        <p:spPr>
          <a:xfrm>
            <a:off x="3000372" y="2071671"/>
            <a:ext cx="3214710" cy="8572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1100" dirty="0" smtClean="0">
                <a:latin typeface="+mn-ea"/>
                <a:cs typeface="+mj-cs"/>
              </a:rPr>
              <a:t>패드에 </a:t>
            </a:r>
            <a:r>
              <a:rPr lang="en-US" altLang="ko-KR" sz="1100" dirty="0" smtClean="0">
                <a:latin typeface="+mn-ea"/>
                <a:cs typeface="+mj-cs"/>
              </a:rPr>
              <a:t>LED</a:t>
            </a:r>
            <a:r>
              <a:rPr lang="ko-KR" altLang="en-US" sz="1100" dirty="0" smtClean="0">
                <a:latin typeface="+mn-ea"/>
                <a:cs typeface="+mj-cs"/>
              </a:rPr>
              <a:t>를 배치하여 하기 조건으로 코딩한다</a:t>
            </a:r>
            <a:r>
              <a:rPr lang="en-US" altLang="ko-KR" sz="1100" dirty="0" smtClean="0">
                <a:latin typeface="+mn-ea"/>
                <a:cs typeface="+mj-cs"/>
              </a:rPr>
              <a:t>.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ko-KR" altLang="en-US" sz="1100" dirty="0" smtClean="0">
                <a:latin typeface="+mn-ea"/>
              </a:rPr>
              <a:t>준비상태가 참</a:t>
            </a:r>
            <a:r>
              <a:rPr lang="en-US" altLang="ko-KR" sz="1100" dirty="0" smtClean="0">
                <a:latin typeface="+mn-ea"/>
              </a:rPr>
              <a:t>(OK =“1”)</a:t>
            </a:r>
            <a:r>
              <a:rPr lang="ko-KR" altLang="en-US" sz="1100" dirty="0" smtClean="0">
                <a:latin typeface="+mn-ea"/>
              </a:rPr>
              <a:t>이면  초록 </a:t>
            </a:r>
            <a:r>
              <a:rPr lang="en-US" altLang="ko-KR" sz="1100" dirty="0" smtClean="0">
                <a:latin typeface="+mn-ea"/>
              </a:rPr>
              <a:t>LED  </a:t>
            </a:r>
            <a:r>
              <a:rPr lang="ko-KR" altLang="en-US" sz="1100" dirty="0" smtClean="0">
                <a:latin typeface="+mn-ea"/>
              </a:rPr>
              <a:t>켜짐</a:t>
            </a:r>
            <a:endParaRPr lang="en-US" altLang="ko-KR" sz="1100" dirty="0" smtClean="0">
              <a:latin typeface="+mn-ea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ko-KR" sz="1100" dirty="0" smtClean="0">
                <a:latin typeface="+mn-ea"/>
              </a:rPr>
              <a:t>-</a:t>
            </a:r>
            <a:r>
              <a:rPr lang="ko-KR" altLang="en-US" sz="1100" dirty="0" smtClean="0">
                <a:latin typeface="+mn-ea"/>
              </a:rPr>
              <a:t>준비상태가 거짓</a:t>
            </a:r>
            <a:r>
              <a:rPr lang="en-US" altLang="ko-KR" sz="1100" dirty="0" smtClean="0">
                <a:latin typeface="+mn-ea"/>
              </a:rPr>
              <a:t>(FAIL =“0”)</a:t>
            </a:r>
            <a:r>
              <a:rPr lang="ko-KR" altLang="en-US" sz="1100" dirty="0" smtClean="0">
                <a:latin typeface="+mn-ea"/>
              </a:rPr>
              <a:t>이면 초록 </a:t>
            </a:r>
            <a:r>
              <a:rPr lang="en-US" altLang="ko-KR" sz="1100" dirty="0" smtClean="0">
                <a:latin typeface="+mn-ea"/>
              </a:rPr>
              <a:t>LED </a:t>
            </a:r>
            <a:r>
              <a:rPr lang="ko-KR" altLang="en-US" sz="1100" dirty="0" smtClean="0">
                <a:latin typeface="+mn-ea"/>
              </a:rPr>
              <a:t>꺼짐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이착륙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70" name="제목 55"/>
          <p:cNvSpPr txBox="1">
            <a:spLocks/>
          </p:cNvSpPr>
          <p:nvPr/>
        </p:nvSpPr>
        <p:spPr>
          <a:xfrm>
            <a:off x="4429132" y="2071670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4500570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 descr="C:\Users\이미선\Dropbox\창업지원자료\기획\디자인\JDCode\앱디자인\jdcode\PNG파일\왼쪽조종\왼쪽드론_호버링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2297" y="2201324"/>
            <a:ext cx="1643074" cy="727602"/>
          </a:xfrm>
          <a:prstGeom prst="rect">
            <a:avLst/>
          </a:prstGeom>
          <a:noFill/>
        </p:spPr>
      </p:pic>
      <p:cxnSp>
        <p:nvCxnSpPr>
          <p:cNvPr id="28" name="직선 화살표 연결선 27"/>
          <p:cNvCxnSpPr/>
          <p:nvPr/>
        </p:nvCxnSpPr>
        <p:spPr>
          <a:xfrm rot="5400000" flipH="1" flipV="1">
            <a:off x="4583435" y="3656932"/>
            <a:ext cx="142876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4585634" y="4356098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19660" y="3500430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endParaRPr lang="ko-KR" altLang="en-US" sz="1100" dirty="0"/>
          </a:p>
        </p:txBody>
      </p:sp>
      <p:sp>
        <p:nvSpPr>
          <p:cNvPr id="31" name="타원 30"/>
          <p:cNvSpPr/>
          <p:nvPr/>
        </p:nvSpPr>
        <p:spPr>
          <a:xfrm>
            <a:off x="739808" y="2081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7232" y="2016609"/>
            <a:ext cx="20152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 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34" name="타원 33"/>
          <p:cNvSpPr/>
          <p:nvPr/>
        </p:nvSpPr>
        <p:spPr>
          <a:xfrm>
            <a:off x="739808" y="259993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714356" y="6407137"/>
            <a:ext cx="5643602" cy="107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드론이 이륙하기 시작하면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높이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데이터값이 빠르게 변화되는 모습을 확인할 수 있다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드론은 이륙 후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전후까지의 높이까지 올라간 후 제자리에 멈춘다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이 때 드론은 외항에 따른 변화에 높이를 고정 하기위해 조금씩 움직이면서 자율적으로 움직임을 조정한다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변화 값은 상태 메시지로 확인가능하다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50" y="2016609"/>
            <a:ext cx="928693" cy="290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94" y="5192691"/>
            <a:ext cx="1428760" cy="60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86" y="5121253"/>
            <a:ext cx="2786082" cy="108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드론 이륙하기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이착륙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39808" y="2081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7232" y="2016609"/>
            <a:ext cx="20152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 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34" name="타원 33"/>
          <p:cNvSpPr/>
          <p:nvPr/>
        </p:nvSpPr>
        <p:spPr>
          <a:xfrm>
            <a:off x="739808" y="259993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50" y="2002961"/>
            <a:ext cx="90695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타원 31"/>
          <p:cNvSpPr/>
          <p:nvPr/>
        </p:nvSpPr>
        <p:spPr>
          <a:xfrm>
            <a:off x="4529476" y="1728128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6" name="그림 35" descr="C:\Users\이미선\Dropbox\창업지원자료\기획\디자인\JDCode\앱디자인\jdcode\PNG파일\왼쪽조종\왼쪽드론_호버링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70" y="2181015"/>
            <a:ext cx="1643074" cy="727602"/>
          </a:xfrm>
          <a:prstGeom prst="rect">
            <a:avLst/>
          </a:prstGeom>
          <a:noFill/>
        </p:spPr>
      </p:pic>
      <p:cxnSp>
        <p:nvCxnSpPr>
          <p:cNvPr id="37" name="직선 화살표 연결선 36"/>
          <p:cNvCxnSpPr/>
          <p:nvPr/>
        </p:nvCxnSpPr>
        <p:spPr>
          <a:xfrm rot="5400000" flipH="1" flipV="1">
            <a:off x="4612341" y="3670580"/>
            <a:ext cx="1428760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4614540" y="4371334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348566" y="3514078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8" y="4906939"/>
            <a:ext cx="149254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32" y="5214942"/>
            <a:ext cx="1357322" cy="78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TextBox 39"/>
          <p:cNvSpPr txBox="1"/>
          <p:nvPr/>
        </p:nvSpPr>
        <p:spPr>
          <a:xfrm>
            <a:off x="785794" y="6000760"/>
            <a:ext cx="2786082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ko-KR" altLang="en-US" sz="1100" dirty="0" smtClean="0"/>
              <a:t>착륙하기는 먼저 이륙을 한 후 착륙할 수 있도록 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위의 같이 코딩하면 드론이 비행하지 않고 멈춘 상태로 있을 것이다</a:t>
            </a:r>
            <a:r>
              <a:rPr lang="en-US" altLang="ko-KR" sz="1100" dirty="0" smtClean="0">
                <a:sym typeface="Wingdings 2"/>
              </a:rPr>
              <a:t>. </a:t>
            </a:r>
            <a:r>
              <a:rPr lang="ko-KR" altLang="en-US" sz="1100" dirty="0" smtClean="0">
                <a:sym typeface="Wingdings 2"/>
              </a:rPr>
              <a:t>이는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이륙하기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와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착륙하기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 블록이 밀리세컨단위로 실행되기 때문에 드론 이륙 명령 코드를 실행 후 드론 착륙하기가 실행되어 비행하지 못하는 것 처럼 보이지만 코딩은 정상적으로 실행 되는 것을 인지하고 코딩하도록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1" name="TextBox 40"/>
          <p:cNvSpPr txBox="1"/>
          <p:nvPr/>
        </p:nvSpPr>
        <p:spPr>
          <a:xfrm>
            <a:off x="3786190" y="5978509"/>
            <a:ext cx="250033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이륙하기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후 드론이 이륙 할 수 있도록 잠깐의 시간 동안 기다리게 할 수 있도록한다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정상적으로 비행 확인 한 후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삽입하여 드론을 착륙하도록 한다</a:t>
            </a:r>
            <a:r>
              <a:rPr lang="en-US" altLang="ko-KR" sz="1100" dirty="0" smtClean="0"/>
              <a:t>. </a:t>
            </a:r>
          </a:p>
        </p:txBody>
      </p:sp>
      <p:sp>
        <p:nvSpPr>
          <p:cNvPr id="23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드론 착륙하기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높이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4643446" y="1643042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6" name="직선 연결선 25"/>
          <p:cNvCxnSpPr/>
          <p:nvPr/>
        </p:nvCxnSpPr>
        <p:spPr>
          <a:xfrm>
            <a:off x="4728510" y="442753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그림 26" descr="C:\Users\이미선\Dropbox\창업지원자료\기획\디자인\JDCode\앱디자인\jdcode\PNG파일\왼쪽조종\왼쪽드론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9937" y="2141520"/>
            <a:ext cx="1149104" cy="245022"/>
          </a:xfrm>
          <a:prstGeom prst="rect">
            <a:avLst/>
          </a:prstGeom>
          <a:noFill/>
        </p:spPr>
      </p:pic>
      <p:cxnSp>
        <p:nvCxnSpPr>
          <p:cNvPr id="28" name="직선 화살표 연결선 27"/>
          <p:cNvCxnSpPr/>
          <p:nvPr/>
        </p:nvCxnSpPr>
        <p:spPr>
          <a:xfrm rot="5400000" flipH="1" flipV="1">
            <a:off x="4468151" y="3454203"/>
            <a:ext cx="1934446" cy="1222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500702" y="2713024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150Cm</a:t>
            </a:r>
            <a:endParaRPr lang="ko-KR" altLang="en-US" sz="1100" dirty="0"/>
          </a:p>
        </p:txBody>
      </p:sp>
      <p:sp>
        <p:nvSpPr>
          <p:cNvPr id="30" name="타원 29"/>
          <p:cNvSpPr/>
          <p:nvPr/>
        </p:nvSpPr>
        <p:spPr>
          <a:xfrm>
            <a:off x="714356" y="207383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831780" y="2008843"/>
            <a:ext cx="2709396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높이제어 구간</a:t>
            </a:r>
            <a:r>
              <a:rPr lang="en-US" altLang="ko-KR" sz="1100" dirty="0" smtClean="0"/>
              <a:t>: 50~150cm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높이로  지정한다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2" name="타원 41"/>
          <p:cNvSpPr/>
          <p:nvPr/>
        </p:nvSpPr>
        <p:spPr>
          <a:xfrm>
            <a:off x="714356" y="2592173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731436" y="308459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50" y="2016461"/>
            <a:ext cx="1285884" cy="30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TextBox 44"/>
          <p:cNvSpPr txBox="1"/>
          <p:nvPr/>
        </p:nvSpPr>
        <p:spPr>
          <a:xfrm>
            <a:off x="2786058" y="5214942"/>
            <a:ext cx="357190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제이디코드의 기본 이륙하기 값은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로 정의된다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사용자가 임의로 고도 제어를 위해 사용되는 블록이다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예제와 같이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비행 준비 상태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블록을 삽입하여 드론 상태 점검 후 이륙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높이지정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착륙으로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코딩 하여 실행 해 보자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7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높이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5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모서리가 둥근 직사각형 53"/>
          <p:cNvSpPr/>
          <p:nvPr/>
        </p:nvSpPr>
        <p:spPr>
          <a:xfrm>
            <a:off x="5072074" y="4799962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높이제어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56" y="5214942"/>
            <a:ext cx="203012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높이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고도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반복 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타원 40"/>
          <p:cNvSpPr/>
          <p:nvPr/>
        </p:nvSpPr>
        <p:spPr>
          <a:xfrm>
            <a:off x="4558382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그림 42" descr="C:\Users\이미선\Dropbox\창업지원자료\기획\디자인\JDCode\앱디자인\jdcode\PNG파일\왼쪽조종\왼쪽드론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2696" y="3612598"/>
            <a:ext cx="1149104" cy="245022"/>
          </a:xfrm>
          <a:prstGeom prst="rect">
            <a:avLst/>
          </a:prstGeom>
          <a:noFill/>
        </p:spPr>
      </p:pic>
      <p:cxnSp>
        <p:nvCxnSpPr>
          <p:cNvPr id="47" name="직선 화살표 연결선 46"/>
          <p:cNvCxnSpPr/>
          <p:nvPr/>
        </p:nvCxnSpPr>
        <p:spPr>
          <a:xfrm rot="5400000" flipH="1" flipV="1">
            <a:off x="5121627" y="4122892"/>
            <a:ext cx="468000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4643446" y="435768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그림 53" descr="C:\Users\이미선\Dropbox\창업지원자료\기획\디자인\JDCode\앱디자인\jdcode\PNG파일\왼쪽조종\왼쪽드론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4873" y="2071670"/>
            <a:ext cx="1149104" cy="245022"/>
          </a:xfrm>
          <a:prstGeom prst="rect">
            <a:avLst/>
          </a:prstGeom>
          <a:noFill/>
        </p:spPr>
      </p:pic>
      <p:cxnSp>
        <p:nvCxnSpPr>
          <p:cNvPr id="55" name="직선 화살표 연결선 54"/>
          <p:cNvCxnSpPr/>
          <p:nvPr/>
        </p:nvCxnSpPr>
        <p:spPr>
          <a:xfrm rot="5400000" flipH="1" flipV="1">
            <a:off x="4815627" y="2962446"/>
            <a:ext cx="1080000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87076" y="4024638"/>
            <a:ext cx="5517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50Cm</a:t>
            </a:r>
            <a:endParaRPr lang="ko-KR" altLang="en-US" sz="1100" dirty="0"/>
          </a:p>
        </p:txBody>
      </p:sp>
      <p:sp>
        <p:nvSpPr>
          <p:cNvPr id="57" name="TextBox 56"/>
          <p:cNvSpPr txBox="1"/>
          <p:nvPr/>
        </p:nvSpPr>
        <p:spPr>
          <a:xfrm>
            <a:off x="5415638" y="2643174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150Cm</a:t>
            </a:r>
            <a:endParaRPr lang="ko-KR" altLang="en-US" sz="1100" dirty="0"/>
          </a:p>
        </p:txBody>
      </p:sp>
      <p:sp>
        <p:nvSpPr>
          <p:cNvPr id="58" name="TextBox 57"/>
          <p:cNvSpPr txBox="1"/>
          <p:nvPr/>
        </p:nvSpPr>
        <p:spPr>
          <a:xfrm>
            <a:off x="500042" y="2071670"/>
            <a:ext cx="3536546" cy="567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제어 블록을 이용하여 제이디코드의 높이를 반복하여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위아래 움직여 보도록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59" name="모서리가 둥근 직사각형 58"/>
          <p:cNvSpPr/>
          <p:nvPr/>
        </p:nvSpPr>
        <p:spPr>
          <a:xfrm>
            <a:off x="4929198" y="478631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3.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고도반복제어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786058" y="5143504"/>
            <a:ext cx="35004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제이디코드는 높이를 </a:t>
            </a:r>
            <a:r>
              <a:rPr lang="en-US" altLang="ko-KR" sz="1100" dirty="0" smtClean="0"/>
              <a:t>50~150cm</a:t>
            </a:r>
            <a:r>
              <a:rPr lang="ko-KR" altLang="en-US" sz="1100" dirty="0" smtClean="0"/>
              <a:t>까지 제어 가능 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예제 코드와 같이 최소 최대 값을 넣어 높이의 변화를 코딩을 통해 구현 하고 높이 구간을 확인 해보도록 하자</a:t>
            </a:r>
            <a:r>
              <a:rPr lang="en-US" altLang="ko-KR" sz="1100" dirty="0" smtClean="0"/>
              <a:t>. 50Cm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150cm</a:t>
            </a:r>
            <a:r>
              <a:rPr lang="ko-KR" altLang="en-US" sz="1100" dirty="0" smtClean="0"/>
              <a:t>를 위아래로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번 반복하기를 실행 후 착륙한다</a:t>
            </a:r>
            <a:r>
              <a:rPr lang="en-US" altLang="ko-KR" sz="1100" dirty="0" smtClean="0"/>
              <a:t>.</a:t>
            </a:r>
          </a:p>
          <a:p>
            <a:pPr algn="dist">
              <a:lnSpc>
                <a:spcPct val="150000"/>
              </a:lnSpc>
            </a:pPr>
            <a:endParaRPr lang="en-US" altLang="ko-KR" sz="1100" dirty="0" smtClean="0"/>
          </a:p>
          <a:p>
            <a:pPr algn="dist"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만약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 착륙하기를 코딩을 넣지 않을 경우에는 마지막 명령어를 수행하므로 </a:t>
            </a:r>
            <a:r>
              <a:rPr lang="en-US" altLang="ko-KR" sz="1100" dirty="0" smtClean="0"/>
              <a:t>150cm </a:t>
            </a:r>
            <a:r>
              <a:rPr lang="ko-KR" altLang="en-US" sz="1100" dirty="0" smtClean="0"/>
              <a:t>높이로 기다리기가 계속 실행되어 착륙하지 않는다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코딩 할때는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반드시 삽입하여 안정적으로 드론을 착륙 하도록 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6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6758" y="5176859"/>
            <a:ext cx="20193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future drone concepts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414938" y="1914535"/>
            <a:ext cx="2991786" cy="1929956"/>
          </a:xfrm>
          <a:prstGeom prst="rect">
            <a:avLst/>
          </a:prstGeom>
          <a:noFill/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/>
        </p:blipFill>
        <p:spPr bwMode="auto">
          <a:xfrm>
            <a:off x="414938" y="3939308"/>
            <a:ext cx="2991786" cy="190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4" name="Picture 4" descr="future drone designs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523" y="1914534"/>
            <a:ext cx="3024821" cy="194193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54795" y="128585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미래에 도래할 컨셉 드론과 용도를 살펴보자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14938" y="3629046"/>
            <a:ext cx="299178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마이드론 시대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500523" y="3641026"/>
            <a:ext cx="302482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개인 교통 수단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14937" y="5629310"/>
            <a:ext cx="2991787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택배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" name="그룹 2"/>
          <p:cNvGrpSpPr/>
          <p:nvPr/>
        </p:nvGrpSpPr>
        <p:grpSpPr>
          <a:xfrm>
            <a:off x="3510662" y="3934116"/>
            <a:ext cx="3014682" cy="1910638"/>
            <a:chOff x="3415769" y="4893611"/>
            <a:chExt cx="3014682" cy="1910638"/>
          </a:xfrm>
        </p:grpSpPr>
        <p:pic>
          <p:nvPicPr>
            <p:cNvPr id="98321" name="Picture 17"/>
            <p:cNvPicPr>
              <a:picLocks noChangeAspect="1" noChangeArrowheads="1"/>
            </p:cNvPicPr>
            <p:nvPr/>
          </p:nvPicPr>
          <p:blipFill rotWithShape="1">
            <a:blip r:embed="rId7" cstate="email"/>
            <a:srcRect l="-441" r="-75"/>
            <a:stretch/>
          </p:blipFill>
          <p:spPr bwMode="auto">
            <a:xfrm>
              <a:off x="3415770" y="5867450"/>
              <a:ext cx="3014681" cy="93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322" name="Picture 18"/>
            <p:cNvPicPr>
              <a:picLocks noChangeAspect="1" noChangeArrowheads="1"/>
            </p:cNvPicPr>
            <p:nvPr/>
          </p:nvPicPr>
          <p:blipFill rotWithShape="1">
            <a:blip r:embed="rId8" cstate="email"/>
            <a:srcRect r="-518"/>
            <a:stretch/>
          </p:blipFill>
          <p:spPr bwMode="auto">
            <a:xfrm>
              <a:off x="3415769" y="4893611"/>
              <a:ext cx="3014682" cy="996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직사각형 22"/>
            <p:cNvSpPr/>
            <p:nvPr/>
          </p:nvSpPr>
          <p:spPr>
            <a:xfrm>
              <a:off x="3438636" y="6588805"/>
              <a:ext cx="2991815" cy="215444"/>
            </a:xfrm>
            <a:prstGeom prst="rect">
              <a:avLst/>
            </a:prstGeom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택배용 드론 </a:t>
              </a:r>
              <a:r>
                <a:rPr lang="en-US" altLang="ko-KR" sz="800" b="1" smtClean="0">
                  <a:solidFill>
                    <a:schemeClr val="bg1">
                      <a:lumMod val="75000"/>
                    </a:schemeClr>
                  </a:solidFill>
                </a:rPr>
                <a:t>&amp; </a:t>
              </a:r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트럭</a:t>
              </a:r>
              <a:endParaRPr lang="ko-KR" altLang="en-US" sz="800" b="1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99988" y="5916192"/>
            <a:ext cx="3029011" cy="206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9"/>
          <p:cNvPicPr preferRelativeResize="0">
            <a:picLocks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500438" y="5916192"/>
            <a:ext cx="3024000" cy="208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399989" y="7765850"/>
            <a:ext cx="2730059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경찰 보조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489156" y="7765850"/>
            <a:ext cx="3011678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에어택시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제목 2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속도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직진 후진하기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478631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직진후진속도</a:t>
            </a:r>
          </a:p>
        </p:txBody>
      </p:sp>
      <p:sp>
        <p:nvSpPr>
          <p:cNvPr id="24" name="타원 23"/>
          <p:cNvSpPr/>
          <p:nvPr/>
        </p:nvSpPr>
        <p:spPr>
          <a:xfrm>
            <a:off x="4572008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연결선 24"/>
          <p:cNvCxnSpPr/>
          <p:nvPr/>
        </p:nvCxnSpPr>
        <p:spPr>
          <a:xfrm>
            <a:off x="4657072" y="435768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>
            <a:stCxn id="28" idx="2"/>
          </p:cNvCxnSpPr>
          <p:nvPr/>
        </p:nvCxnSpPr>
        <p:spPr>
          <a:xfrm rot="5400000" flipH="1" flipV="1">
            <a:off x="4717417" y="3062115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9264" y="2857488"/>
            <a:ext cx="11192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70cm/s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en-US" altLang="ko-KR" sz="1100" dirty="0" smtClean="0"/>
              <a:t>10</a:t>
            </a:r>
            <a:r>
              <a:rPr lang="ko-KR" altLang="en-US" sz="1100" dirty="0" smtClean="0"/>
              <a:t>초동안 직진</a:t>
            </a:r>
            <a:endParaRPr lang="ko-KR" altLang="en-US" sz="1100" dirty="0"/>
          </a:p>
        </p:txBody>
      </p:sp>
      <p:pic>
        <p:nvPicPr>
          <p:cNvPr id="28" name="그림 27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000636" y="371474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82437" y="184065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타원 29"/>
          <p:cNvSpPr/>
          <p:nvPr/>
        </p:nvSpPr>
        <p:spPr>
          <a:xfrm>
            <a:off x="733067" y="207585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850491" y="2010865"/>
            <a:ext cx="3292889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직진 또는 후진한다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2" name="타원 31"/>
          <p:cNvSpPr/>
          <p:nvPr/>
        </p:nvSpPr>
        <p:spPr>
          <a:xfrm>
            <a:off x="733067" y="259419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750147" y="308662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14" y="5143504"/>
            <a:ext cx="209948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TextBox 35"/>
          <p:cNvSpPr txBox="1"/>
          <p:nvPr/>
        </p:nvSpPr>
        <p:spPr>
          <a:xfrm>
            <a:off x="785794" y="6858016"/>
            <a:ext cx="550072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b="1" dirty="0" smtClean="0"/>
              <a:t>위의 </a:t>
            </a:r>
            <a:r>
              <a:rPr lang="en-US" altLang="ko-KR" sz="1100" b="1" dirty="0" smtClean="0"/>
              <a:t>2</a:t>
            </a:r>
            <a:r>
              <a:rPr lang="ko-KR" altLang="en-US" sz="1100" b="1" dirty="0" smtClean="0"/>
              <a:t>개의 코딩의 차이점은 무엇일가</a:t>
            </a:r>
            <a:r>
              <a:rPr lang="en-US" altLang="ko-KR" sz="1100" b="1" dirty="0" smtClean="0"/>
              <a:t>? </a:t>
            </a:r>
            <a:r>
              <a:rPr lang="ko-KR" altLang="en-US" sz="1100" dirty="0" smtClean="0"/>
              <a:t>결론은 </a:t>
            </a:r>
            <a:r>
              <a:rPr lang="en-US" altLang="ko-KR" sz="1100" dirty="0" smtClean="0"/>
              <a:t>“10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이다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왼쪽의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초 기다리기를 하지 않을 경우에는 마지막 코딩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앞으로 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속도로 비행</a:t>
            </a:r>
            <a:r>
              <a:rPr lang="en-US" altLang="ko-KR" sz="1100" dirty="0" smtClean="0"/>
              <a:t>) </a:t>
            </a:r>
            <a:r>
              <a:rPr lang="ko-KR" altLang="en-US" sz="1100" dirty="0" smtClean="0"/>
              <a:t>한줄을 실행 후 바로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넣어 직진하고자 하는 거리만큼을 속도와 기다리는 시간을 가늠하여 코드값을 입력한다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endParaRPr lang="en-US" altLang="ko-KR" sz="1100" u="sng" dirty="0" smtClean="0">
              <a:solidFill>
                <a:srgbClr val="1555A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</a:rPr>
              <a:t>70cm/s X 10s(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700cm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70cm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700cm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94" y="5214942"/>
            <a:ext cx="2000264" cy="1367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51" y="2000232"/>
            <a:ext cx="2143140" cy="30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속도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오른쪽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/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왼쪽으로 비행하기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좌우속도</a:t>
            </a:r>
          </a:p>
        </p:txBody>
      </p:sp>
      <p:sp>
        <p:nvSpPr>
          <p:cNvPr id="35" name="타원 34"/>
          <p:cNvSpPr/>
          <p:nvPr/>
        </p:nvSpPr>
        <p:spPr>
          <a:xfrm rot="5400000">
            <a:off x="4393413" y="1535885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785794" y="2134877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903218" y="2019714"/>
            <a:ext cx="231986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</a:t>
            </a:r>
            <a:r>
              <a:rPr lang="ko-KR" altLang="en-US" sz="1100" dirty="0" smtClean="0"/>
              <a:t>오른쪽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왼쪽으로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1" name="타원 40"/>
          <p:cNvSpPr/>
          <p:nvPr/>
        </p:nvSpPr>
        <p:spPr>
          <a:xfrm>
            <a:off x="785794" y="328552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802874" y="377795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그림 42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500438" y="264317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그림 43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572140" y="2571736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4286256" y="2357422"/>
            <a:ext cx="14287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30cm/s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ko-KR" altLang="en-US" sz="1100" dirty="0" smtClean="0"/>
              <a:t>왼쪽으로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비행</a:t>
            </a:r>
            <a:endParaRPr lang="ko-KR" altLang="en-US" sz="1100" dirty="0"/>
          </a:p>
        </p:txBody>
      </p:sp>
      <p:cxnSp>
        <p:nvCxnSpPr>
          <p:cNvPr id="53" name="직선 화살표 연결선 52"/>
          <p:cNvCxnSpPr/>
          <p:nvPr/>
        </p:nvCxnSpPr>
        <p:spPr>
          <a:xfrm flipV="1">
            <a:off x="4357694" y="3000364"/>
            <a:ext cx="1215983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화살표 연결선 53"/>
          <p:cNvCxnSpPr/>
          <p:nvPr/>
        </p:nvCxnSpPr>
        <p:spPr>
          <a:xfrm flipV="1">
            <a:off x="4286256" y="2786050"/>
            <a:ext cx="1215983" cy="1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286256" y="3000364"/>
            <a:ext cx="1571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30cm/s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ko-KR" altLang="en-US" sz="1100" dirty="0" smtClean="0"/>
              <a:t>오른쪽으로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비행</a:t>
            </a:r>
            <a:endParaRPr lang="ko-KR" altLang="en-US" sz="11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6383" y="2305466"/>
            <a:ext cx="2000264" cy="79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TextBox 55"/>
          <p:cNvSpPr txBox="1"/>
          <p:nvPr/>
        </p:nvSpPr>
        <p:spPr>
          <a:xfrm>
            <a:off x="2928934" y="5143504"/>
            <a:ext cx="32147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왼쪽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오른쪽 비행은 비행 회전 없이 꽃게와 같이 옆으로 비행하는 모습이다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 코딩과 같이 하면 왼쪽으로 </a:t>
            </a:r>
            <a:r>
              <a:rPr lang="en-US" altLang="ko-KR" sz="1100" dirty="0" smtClean="0"/>
              <a:t>30cm/s</a:t>
            </a:r>
            <a:r>
              <a:rPr lang="ko-KR" altLang="en-US" sz="1100" dirty="0" smtClean="0"/>
              <a:t>를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초동안 비행하고 오른쪽으로 같은 속도로 같은 시간만큼 이동 하므로  제자리 위치로 컴백하게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하지만 외항과 오차범위를 내에서 착륙한다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</a:rPr>
              <a:t>30cm/s X 5s(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150cm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30cm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150cm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8" y="5143504"/>
            <a:ext cx="2287585" cy="221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타원 44"/>
          <p:cNvSpPr/>
          <p:nvPr/>
        </p:nvSpPr>
        <p:spPr>
          <a:xfrm>
            <a:off x="4524361" y="157160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거리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거리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585648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거리제어</a:t>
            </a:r>
          </a:p>
        </p:txBody>
      </p:sp>
      <p:cxnSp>
        <p:nvCxnSpPr>
          <p:cNvPr id="27" name="직선 화살표 연결선 26"/>
          <p:cNvCxnSpPr>
            <a:stCxn id="29" idx="2"/>
          </p:cNvCxnSpPr>
          <p:nvPr/>
        </p:nvCxnSpPr>
        <p:spPr>
          <a:xfrm rot="5400000" flipH="1" flipV="1">
            <a:off x="4669770" y="2935945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81617" y="2731318"/>
            <a:ext cx="8883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r>
              <a:rPr lang="ko-KR" altLang="en-US" sz="1100" dirty="0" smtClean="0"/>
              <a:t>까지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52989" y="358857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34790" y="171448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타원 30"/>
          <p:cNvSpPr/>
          <p:nvPr/>
        </p:nvSpPr>
        <p:spPr>
          <a:xfrm>
            <a:off x="714356" y="210964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831780" y="2036420"/>
            <a:ext cx="37679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거리제어 구간 </a:t>
            </a:r>
            <a:r>
              <a:rPr lang="en-US" altLang="ko-KR" sz="1100" dirty="0" smtClean="0"/>
              <a:t>: 0~1,000cm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지정한 거리만큼 </a:t>
            </a:r>
            <a:r>
              <a:rPr lang="en-US" altLang="ko-KR" sz="1100" dirty="0" smtClean="0"/>
              <a:t>100cm/s</a:t>
            </a:r>
            <a:r>
              <a:rPr lang="ko-KR" altLang="en-US" sz="1100" dirty="0" smtClean="0"/>
              <a:t>속도로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3" name="타원 32"/>
          <p:cNvSpPr/>
          <p:nvPr/>
        </p:nvSpPr>
        <p:spPr>
          <a:xfrm>
            <a:off x="714356" y="264317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31436" y="3135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50" y="2044374"/>
            <a:ext cx="1928826" cy="27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8" y="5000628"/>
            <a:ext cx="2428892" cy="246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TextBox 24"/>
          <p:cNvSpPr txBox="1"/>
          <p:nvPr/>
        </p:nvSpPr>
        <p:spPr>
          <a:xfrm>
            <a:off x="3000372" y="4929190"/>
            <a:ext cx="3571900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거리 제어는 지정한 거리 만큼 </a:t>
            </a:r>
            <a:r>
              <a:rPr lang="en-US" altLang="ko-KR" sz="1100" dirty="0" smtClean="0"/>
              <a:t>100cm/s </a:t>
            </a:r>
            <a:r>
              <a:rPr lang="ko-KR" altLang="en-US" sz="1100" dirty="0" smtClean="0"/>
              <a:t>속도로 비행 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속도 </a:t>
            </a:r>
            <a:r>
              <a:rPr lang="en-US" altLang="ko-KR" sz="1100" dirty="0" smtClean="0"/>
              <a:t>100cm/s</a:t>
            </a:r>
            <a:r>
              <a:rPr lang="ko-KR" altLang="en-US" sz="1100" dirty="0" smtClean="0"/>
              <a:t>는 내부적으로 정의되어 있으며 사용자가 변경할 수 없다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 코드를 살펴보면</a:t>
            </a:r>
            <a:r>
              <a:rPr lang="en-US" altLang="ko-KR" sz="1100" dirty="0" smtClean="0"/>
              <a:t> 100cm/s </a:t>
            </a:r>
            <a:r>
              <a:rPr lang="ko-KR" altLang="en-US" sz="1100" dirty="0" smtClean="0"/>
              <a:t>속도로 </a:t>
            </a:r>
            <a:r>
              <a:rPr lang="en-US" altLang="ko-KR" sz="1100" dirty="0" smtClean="0"/>
              <a:t>100cm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초만에 지정 거리에 도달하고 </a:t>
            </a:r>
            <a:r>
              <a:rPr lang="en-US" altLang="ko-KR" sz="1100" dirty="0" smtClean="0"/>
              <a:t>9</a:t>
            </a:r>
            <a:r>
              <a:rPr lang="ko-KR" altLang="en-US" sz="1100" dirty="0" smtClean="0"/>
              <a:t>초는 제자리 비행한 후 착륙하게 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100cm/s X 1s(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100cm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100cm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100cm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100cm/s X 3s(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300cm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100cm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100cm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단</a:t>
            </a:r>
            <a:r>
              <a:rPr lang="en-US" altLang="ko-KR" sz="1100" dirty="0" smtClean="0"/>
              <a:t>, 3</a:t>
            </a:r>
            <a:r>
              <a:rPr lang="ko-KR" altLang="en-US" sz="1100" dirty="0" smtClean="0"/>
              <a:t>초보다 작은 값으로 기다리기 할 경우에 지정 거리만큼 비행하지 못한다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타원 44"/>
          <p:cNvSpPr/>
          <p:nvPr/>
        </p:nvSpPr>
        <p:spPr>
          <a:xfrm>
            <a:off x="4524361" y="157160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거리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49737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23929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21481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거리 제어</a:t>
            </a:r>
            <a:r>
              <a:rPr kumimoji="0" lang="ko-KR" altLang="en-US" sz="1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en-US" altLang="ko-KR" sz="14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 속도 제어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29989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</a:t>
            </a:r>
            <a:r>
              <a:rPr lang="en-US" altLang="ko-KR" sz="900" b="1" dirty="0" err="1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속도</a:t>
            </a:r>
          </a:p>
        </p:txBody>
      </p:sp>
      <p:cxnSp>
        <p:nvCxnSpPr>
          <p:cNvPr id="27" name="직선 화살표 연결선 26"/>
          <p:cNvCxnSpPr/>
          <p:nvPr/>
        </p:nvCxnSpPr>
        <p:spPr>
          <a:xfrm rot="5400000" flipH="1" flipV="1">
            <a:off x="4669770" y="2847800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81617" y="2731318"/>
            <a:ext cx="8883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200cm</a:t>
            </a:r>
            <a:r>
              <a:rPr lang="ko-KR" altLang="en-US" sz="1100" dirty="0" smtClean="0"/>
              <a:t>까지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52989" y="348372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34790" y="171448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571480" y="2000232"/>
            <a:ext cx="3353803" cy="8213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거리제어와 속도 제어 블록의 미세한 차이점을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비교하고 학습하여 자율 비행 시 보다 스마트하게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코딩 해보도록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1028" name="AutoShape 4" descr="https://mail.naver.com/read/image/original/?mimeSN=1571891089.241926.49330.50944&amp;offset=424521&amp;size=419434&amp;u=leche2222&amp;cid=d94ae79145984b36aa312af7a9850ce@cmweb05.nm.nfra.io&amp;contentType=image/jpeg&amp;filename=Screenshot_20191024-132431_JCBlock.jpg&amp;org=1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30" name="AutoShape 6" descr="https://mail.naver.com/read/image/original/?mimeSN=1571891089.241926.49330.50944&amp;offset=424521&amp;size=419434&amp;u=leche2222&amp;cid=d94ae79145984b36aa312af7a9850ce@cmweb05.nm.nfra.io&amp;contentType=image/jpeg&amp;filename=Screenshot_20191024-132431_JCBlock.jpg&amp;org=1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8" y="4572000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TextBox 34"/>
          <p:cNvSpPr txBox="1"/>
          <p:nvPr/>
        </p:nvSpPr>
        <p:spPr>
          <a:xfrm>
            <a:off x="642918" y="6643702"/>
            <a:ext cx="57864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위 코드는 거리와 속도를 기준으로 데이터를 계산하면 동일한 결과를 예상 할 수 있다</a:t>
            </a:r>
            <a:r>
              <a:rPr lang="en-US" altLang="ko-KR" sz="1100" dirty="0" smtClean="0">
                <a:latin typeface="+mn-ea"/>
              </a:rPr>
              <a:t>.  </a:t>
            </a:r>
            <a:r>
              <a:rPr lang="ko-KR" altLang="en-US" sz="1100" dirty="0" smtClean="0">
                <a:latin typeface="+mn-ea"/>
              </a:rPr>
              <a:t>하지만 코딩 처리 과정은 서로 다르다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[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속도 기준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] 50cm/s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로 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4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초동안 직진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즉 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50cm/s * 4s = 200cm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까지 비행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                     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[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거리 기준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] 200cm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까지 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100cm/s 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속도로 비행 즉 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100cm/s * 2s = 200cm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까지 비행</a:t>
            </a:r>
            <a:endParaRPr lang="en-US" altLang="ko-KR" sz="1100" dirty="0" smtClean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거리 기준 코딩은 약</a:t>
            </a:r>
            <a:r>
              <a:rPr lang="en-US" altLang="ko-KR" sz="1100" dirty="0" smtClean="0">
                <a:latin typeface="+mn-ea"/>
              </a:rPr>
              <a:t>200cm </a:t>
            </a:r>
            <a:r>
              <a:rPr lang="ko-KR" altLang="en-US" sz="1100" dirty="0" smtClean="0">
                <a:latin typeface="+mn-ea"/>
              </a:rPr>
              <a:t>까지 도달 하기 위해 </a:t>
            </a:r>
            <a:r>
              <a:rPr lang="en-US" altLang="ko-KR" sz="1100" dirty="0" smtClean="0">
                <a:latin typeface="+mn-ea"/>
              </a:rPr>
              <a:t>100cm/s</a:t>
            </a:r>
            <a:r>
              <a:rPr lang="ko-KR" altLang="en-US" sz="1100" dirty="0" smtClean="0">
                <a:latin typeface="+mn-ea"/>
              </a:rPr>
              <a:t>로 비행하지만 가속과 거리와의 관계를 고려해 자동으로 속도를 줄여서 지정 거리에서 멈추게 되고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속도 기준은 </a:t>
            </a:r>
            <a:r>
              <a:rPr lang="en-US" altLang="ko-KR" sz="1100" dirty="0" smtClean="0">
                <a:latin typeface="+mn-ea"/>
              </a:rPr>
              <a:t>50cm/s</a:t>
            </a:r>
            <a:r>
              <a:rPr lang="ko-KR" altLang="en-US" sz="1100" dirty="0" smtClean="0">
                <a:latin typeface="+mn-ea"/>
              </a:rPr>
              <a:t>으로 </a:t>
            </a:r>
            <a:r>
              <a:rPr lang="en-US" altLang="ko-KR" sz="1100" dirty="0" smtClean="0">
                <a:latin typeface="+mn-ea"/>
              </a:rPr>
              <a:t>4</a:t>
            </a:r>
            <a:r>
              <a:rPr lang="ko-KR" altLang="en-US" sz="1100" dirty="0" smtClean="0">
                <a:latin typeface="+mn-ea"/>
              </a:rPr>
              <a:t>초동안 비행을 하고 </a:t>
            </a: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</a:rPr>
              <a:t>드론착륙하기</a:t>
            </a:r>
            <a:r>
              <a:rPr lang="en-US" altLang="ko-KR" sz="1100" dirty="0" smtClean="0">
                <a:latin typeface="+mn-ea"/>
              </a:rPr>
              <a:t>” </a:t>
            </a:r>
            <a:r>
              <a:rPr lang="ko-KR" altLang="en-US" sz="1100" dirty="0" smtClean="0">
                <a:latin typeface="+mn-ea"/>
              </a:rPr>
              <a:t>가 실행되면 서서히 속도를 줄여가기 때문에 </a:t>
            </a:r>
            <a:r>
              <a:rPr lang="en-US" altLang="ko-KR" sz="1100" dirty="0" smtClean="0">
                <a:latin typeface="+mn-ea"/>
              </a:rPr>
              <a:t>200cm </a:t>
            </a:r>
            <a:r>
              <a:rPr lang="ko-KR" altLang="en-US" sz="1100" dirty="0" smtClean="0">
                <a:latin typeface="+mn-ea"/>
              </a:rPr>
              <a:t>넘어 착륙하게 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70" y="4572000"/>
            <a:ext cx="2143140" cy="205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90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도 회전 제어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799962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8.90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도회전</a:t>
            </a:r>
          </a:p>
        </p:txBody>
      </p:sp>
      <p:sp>
        <p:nvSpPr>
          <p:cNvPr id="27" name="타원 26"/>
          <p:cNvSpPr/>
          <p:nvPr/>
        </p:nvSpPr>
        <p:spPr>
          <a:xfrm>
            <a:off x="3885341" y="2196273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714356" y="1931787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831780" y="1858565"/>
            <a:ext cx="2624933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회전 각도 제어 구간 </a:t>
            </a:r>
            <a:r>
              <a:rPr lang="en-US" altLang="ko-KR" sz="1100" dirty="0" smtClean="0"/>
              <a:t>: -180~180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 앞면 기준으로 지정한 각도 만큼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0" name="타원 29"/>
          <p:cNvSpPr/>
          <p:nvPr/>
        </p:nvSpPr>
        <p:spPr>
          <a:xfrm>
            <a:off x="714356" y="262490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>
            <a:off x="731436" y="327083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그림 32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073311" y="3082791"/>
            <a:ext cx="1005727" cy="9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4742343" y="4077803"/>
            <a:ext cx="114326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시계방향으로 </a:t>
            </a:r>
            <a:endParaRPr lang="en-US" altLang="ko-KR" sz="1100" dirty="0" smtClean="0"/>
          </a:p>
          <a:p>
            <a:r>
              <a:rPr lang="ko-KR" altLang="en-US" sz="1100" dirty="0" smtClean="0"/>
              <a:t>각속도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으로 </a:t>
            </a:r>
            <a:endParaRPr lang="en-US" altLang="ko-KR" sz="1100" dirty="0" smtClean="0"/>
          </a:p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 동체 회전</a:t>
            </a:r>
            <a:endParaRPr lang="en-US" altLang="ko-KR" sz="1100" dirty="0" smtClean="0"/>
          </a:p>
        </p:txBody>
      </p:sp>
      <p:grpSp>
        <p:nvGrpSpPr>
          <p:cNvPr id="36" name="그룹 35"/>
          <p:cNvGrpSpPr/>
          <p:nvPr/>
        </p:nvGrpSpPr>
        <p:grpSpPr>
          <a:xfrm>
            <a:off x="3473050" y="2292647"/>
            <a:ext cx="2500330" cy="2500330"/>
            <a:chOff x="3873965" y="2286778"/>
            <a:chExt cx="2500330" cy="2500330"/>
          </a:xfrm>
        </p:grpSpPr>
        <p:cxnSp>
          <p:nvCxnSpPr>
            <p:cNvPr id="45" name="직선 연결선 44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3087596">
            <a:off x="4376917" y="2831018"/>
            <a:ext cx="1380235" cy="382370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4599721" y="2291853"/>
            <a:ext cx="3161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0°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671291" y="3316127"/>
            <a:ext cx="393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099655" y="4667580"/>
            <a:ext cx="1186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-180°/180°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85275" y="3316127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-90°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12" y="1857356"/>
            <a:ext cx="1928826" cy="30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94" y="5286380"/>
            <a:ext cx="1785950" cy="158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" name="TextBox 64"/>
          <p:cNvSpPr txBox="1"/>
          <p:nvPr/>
        </p:nvSpPr>
        <p:spPr>
          <a:xfrm>
            <a:off x="3143248" y="5357818"/>
            <a:ext cx="3071834" cy="132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회전 방향과 회전 각도를 설정 하면 지정한 값으로로  동체가 회전하다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방향은 전면 기준으로 오른쪽으로 </a:t>
            </a:r>
            <a:r>
              <a:rPr lang="en-US" altLang="ko-KR" sz="1100" dirty="0" smtClean="0"/>
              <a:t>0~180</a:t>
            </a:r>
            <a:r>
              <a:rPr lang="ko-KR" altLang="en-US" sz="1100" dirty="0" smtClean="0"/>
              <a:t>도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왼쪽으로 </a:t>
            </a:r>
            <a:r>
              <a:rPr lang="en-US" altLang="ko-KR" sz="1100" dirty="0" smtClean="0"/>
              <a:t>0</a:t>
            </a:r>
            <a:r>
              <a:rPr lang="ko-KR" altLang="en-US" sz="1100" dirty="0" smtClean="0"/>
              <a:t>도</a:t>
            </a:r>
            <a:r>
              <a:rPr lang="en-US" altLang="ko-KR" sz="1100" dirty="0" smtClean="0"/>
              <a:t>~-180</a:t>
            </a:r>
            <a:r>
              <a:rPr lang="ko-KR" altLang="en-US" sz="1100" dirty="0" smtClean="0"/>
              <a:t>도로 지정하도록 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360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도 반복 회전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반복회전</a:t>
            </a:r>
          </a:p>
        </p:txBody>
      </p:sp>
      <p:sp>
        <p:nvSpPr>
          <p:cNvPr id="32" name="타원 31"/>
          <p:cNvSpPr/>
          <p:nvPr/>
        </p:nvSpPr>
        <p:spPr>
          <a:xfrm>
            <a:off x="4141816" y="1643042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329786" y="2529560"/>
            <a:ext cx="1005727" cy="9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5141948" y="4000496"/>
            <a:ext cx="10807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시계방향으로 </a:t>
            </a:r>
            <a:endParaRPr lang="en-US" altLang="ko-KR" sz="1100" dirty="0" smtClean="0"/>
          </a:p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회 회전</a:t>
            </a:r>
            <a:endParaRPr lang="en-US" altLang="ko-KR" sz="1100" dirty="0" smtClean="0"/>
          </a:p>
        </p:txBody>
      </p:sp>
      <p:sp>
        <p:nvSpPr>
          <p:cNvPr id="37" name="TextBox 36"/>
          <p:cNvSpPr txBox="1"/>
          <p:nvPr/>
        </p:nvSpPr>
        <p:spPr>
          <a:xfrm>
            <a:off x="4856196" y="1738622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0°/360°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927766" y="2762896"/>
            <a:ext cx="393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427568" y="4024638"/>
            <a:ext cx="470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180°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500438" y="2762896"/>
            <a:ext cx="470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270°</a:t>
            </a:r>
          </a:p>
        </p:txBody>
      </p:sp>
      <p:pic>
        <p:nvPicPr>
          <p:cNvPr id="43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3087596">
            <a:off x="4658122" y="2253645"/>
            <a:ext cx="1380235" cy="382370"/>
          </a:xfrm>
          <a:prstGeom prst="rect">
            <a:avLst/>
          </a:prstGeom>
          <a:noFill/>
        </p:spPr>
      </p:pic>
      <p:pic>
        <p:nvPicPr>
          <p:cNvPr id="44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19229079" flipH="1" flipV="1">
            <a:off x="4737115" y="3365585"/>
            <a:ext cx="1380235" cy="382370"/>
          </a:xfrm>
          <a:prstGeom prst="rect">
            <a:avLst/>
          </a:prstGeom>
          <a:noFill/>
        </p:spPr>
      </p:pic>
      <p:pic>
        <p:nvPicPr>
          <p:cNvPr id="47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8406263" flipH="1" flipV="1">
            <a:off x="3533851" y="2326924"/>
            <a:ext cx="1380235" cy="382370"/>
          </a:xfrm>
          <a:prstGeom prst="rect">
            <a:avLst/>
          </a:prstGeom>
          <a:noFill/>
        </p:spPr>
      </p:pic>
      <p:pic>
        <p:nvPicPr>
          <p:cNvPr id="53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13688644">
            <a:off x="3625958" y="3453476"/>
            <a:ext cx="1380235" cy="382370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714356" y="1828696"/>
            <a:ext cx="250033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도씩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반복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회전해보도록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가속력과 반작용에 의해 오차가 발생하며 제자리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55" name="그룹 75"/>
          <p:cNvGrpSpPr/>
          <p:nvPr/>
        </p:nvGrpSpPr>
        <p:grpSpPr>
          <a:xfrm>
            <a:off x="3542970" y="1739416"/>
            <a:ext cx="2729417" cy="2500330"/>
            <a:chOff x="3687410" y="2286778"/>
            <a:chExt cx="2729417" cy="2500330"/>
          </a:xfrm>
        </p:grpSpPr>
        <p:cxnSp>
          <p:nvCxnSpPr>
            <p:cNvPr id="56" name="직선 연결선 55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 flipV="1">
              <a:off x="3687410" y="3536943"/>
              <a:ext cx="2729417" cy="10783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32" y="5000628"/>
            <a:ext cx="2214578" cy="2222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8" y="5000628"/>
            <a:ext cx="2054282" cy="1771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TextBox 66"/>
          <p:cNvSpPr txBox="1"/>
          <p:nvPr/>
        </p:nvSpPr>
        <p:spPr>
          <a:xfrm>
            <a:off x="857232" y="7215206"/>
            <a:ext cx="5500726" cy="132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위의 두 예제를 비교하여 코딩 시연해 보도록 하자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결과는 동일하나 과정은 서로 상이하다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왼쪽 예제는 </a:t>
            </a:r>
            <a:r>
              <a:rPr lang="en-US" altLang="ko-KR" sz="1100" dirty="0" smtClean="0"/>
              <a:t>90</a:t>
            </a:r>
            <a:r>
              <a:rPr lang="ko-KR" altLang="en-US" sz="1100" dirty="0" smtClean="0"/>
              <a:t>도씨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도를 회전하고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오른쪽 예제는 회전 없이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지점에 고정 호버링 하고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회전 제어 블록에서 </a:t>
            </a:r>
            <a:r>
              <a:rPr lang="en-US" altLang="ko-KR" sz="1100" dirty="0" smtClean="0"/>
              <a:t>-180~180</a:t>
            </a:r>
            <a:r>
              <a:rPr lang="ko-KR" altLang="en-US" sz="1100" dirty="0" smtClean="0"/>
              <a:t>도로 구간을 지정한 이유도 </a:t>
            </a:r>
            <a:r>
              <a:rPr lang="en-US" altLang="ko-KR" sz="1100" dirty="0" smtClean="0"/>
              <a:t>270</a:t>
            </a:r>
            <a:r>
              <a:rPr lang="ko-KR" altLang="en-US" sz="1100" dirty="0" smtClean="0"/>
              <a:t>도 시계방향 회전은 반시계방향 </a:t>
            </a:r>
            <a:r>
              <a:rPr lang="en-US" altLang="ko-KR" sz="1100" dirty="0" smtClean="0"/>
              <a:t>-90</a:t>
            </a:r>
            <a:r>
              <a:rPr lang="ko-KR" altLang="en-US" sz="1100" dirty="0" smtClean="0"/>
              <a:t>도랑 동일한 결과를 나타내기 때문이다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>
          <a:xfrm>
            <a:off x="2428868" y="2801561"/>
            <a:ext cx="4500594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드론조립</a:t>
            </a:r>
            <a:r>
              <a:rPr lang="en-US" altLang="ko-KR" b="1" dirty="0" smtClean="0"/>
              <a:t>&amp;</a:t>
            </a:r>
            <a:r>
              <a:rPr lang="ko-KR" altLang="en-US" b="1" dirty="0" smtClean="0"/>
              <a:t>미션비행</a:t>
            </a:r>
            <a:endParaRPr lang="ko-KR" altLang="en-US" b="1" dirty="0"/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8" name="제목 55"/>
          <p:cNvSpPr txBox="1">
            <a:spLocks/>
          </p:cNvSpPr>
          <p:nvPr/>
        </p:nvSpPr>
        <p:spPr>
          <a:xfrm>
            <a:off x="2500306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제이디코드 자율비행기본과 응용편을 통해서 코딩을 통한 비행 방법을 익혔다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학습한 코딩 방법을 기반으로 자율 비행 미니레이싱을 펼쳐본다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</a:t>
            </a:r>
            <a:r>
              <a:rPr kumimoji="0" lang="en-US" altLang="ko-KR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.</a:t>
            </a:r>
            <a:r>
              <a:rPr kumimoji="0" lang="en-US" altLang="ko-KR" sz="5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 </a:t>
            </a:r>
            <a:r>
              <a:rPr kumimoji="0" lang="en-US" altLang="ko-KR" sz="5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3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재조립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04" y="1357290"/>
            <a:ext cx="5786486" cy="345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04" y="5000628"/>
            <a:ext cx="600656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재조립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14"/>
            <a:ext cx="5929362" cy="329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그룹 9"/>
          <p:cNvGrpSpPr/>
          <p:nvPr/>
        </p:nvGrpSpPr>
        <p:grpSpPr>
          <a:xfrm>
            <a:off x="285728" y="4500562"/>
            <a:ext cx="6257190" cy="4357686"/>
            <a:chOff x="285728" y="3286116"/>
            <a:chExt cx="8001056" cy="557216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/>
            <a:srcRect t="2148" r="50893" b="30749"/>
            <a:stretch>
              <a:fillRect/>
            </a:stretch>
          </p:blipFill>
          <p:spPr bwMode="auto">
            <a:xfrm>
              <a:off x="285728" y="3286116"/>
              <a:ext cx="3929090" cy="4143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/>
            <a:srcRect l="51786" t="2148" r="-1786" b="22650"/>
            <a:stretch>
              <a:fillRect/>
            </a:stretch>
          </p:blipFill>
          <p:spPr bwMode="auto">
            <a:xfrm>
              <a:off x="4286256" y="3286116"/>
              <a:ext cx="4000528" cy="4643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/>
            <a:srcRect t="74882" r="50893" b="3137"/>
            <a:stretch>
              <a:fillRect/>
            </a:stretch>
          </p:blipFill>
          <p:spPr bwMode="auto">
            <a:xfrm>
              <a:off x="714356" y="7643834"/>
              <a:ext cx="2786082" cy="96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/>
            <a:srcRect l="51786" t="80667" r="-1786" b="4294"/>
            <a:stretch>
              <a:fillRect/>
            </a:stretch>
          </p:blipFill>
          <p:spPr bwMode="auto">
            <a:xfrm>
              <a:off x="4286256" y="7929586"/>
              <a:ext cx="4000528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트라이앵글 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428728"/>
            <a:ext cx="45688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방향과 속도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거리를 사용자 정의하여 트라이앵글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6" name="타원 85"/>
          <p:cNvSpPr/>
          <p:nvPr/>
        </p:nvSpPr>
        <p:spPr>
          <a:xfrm>
            <a:off x="1848786" y="1928794"/>
            <a:ext cx="3000396" cy="2473987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31"/>
          <p:cNvGrpSpPr/>
          <p:nvPr/>
        </p:nvGrpSpPr>
        <p:grpSpPr>
          <a:xfrm rot="10800000" flipV="1">
            <a:off x="1512863" y="3418359"/>
            <a:ext cx="839754" cy="781261"/>
            <a:chOff x="3643314" y="3000366"/>
            <a:chExt cx="785818" cy="731083"/>
          </a:xfrm>
        </p:grpSpPr>
        <p:pic>
          <p:nvPicPr>
            <p:cNvPr id="88" name="그림 87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9" name="그림 88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0" name="TextBox 89"/>
          <p:cNvSpPr txBox="1"/>
          <p:nvPr/>
        </p:nvSpPr>
        <p:spPr>
          <a:xfrm>
            <a:off x="5267177" y="3714744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grpSp>
        <p:nvGrpSpPr>
          <p:cNvPr id="3" name="그룹 31"/>
          <p:cNvGrpSpPr/>
          <p:nvPr/>
        </p:nvGrpSpPr>
        <p:grpSpPr>
          <a:xfrm>
            <a:off x="2891110" y="1719037"/>
            <a:ext cx="839754" cy="781261"/>
            <a:chOff x="3643314" y="3000366"/>
            <a:chExt cx="785818" cy="731083"/>
          </a:xfrm>
        </p:grpSpPr>
        <p:pic>
          <p:nvPicPr>
            <p:cNvPr id="92" name="그림 91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3" name="그림 92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4362491" y="3414019"/>
            <a:ext cx="839754" cy="781261"/>
            <a:chOff x="3643314" y="3000366"/>
            <a:chExt cx="785818" cy="731083"/>
          </a:xfrm>
        </p:grpSpPr>
        <p:pic>
          <p:nvPicPr>
            <p:cNvPr id="95" name="그림 94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6" name="그림 95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7" name="직선 화살표 연결선 96"/>
          <p:cNvCxnSpPr/>
          <p:nvPr/>
        </p:nvCxnSpPr>
        <p:spPr>
          <a:xfrm rot="10800000">
            <a:off x="1920224" y="3857620"/>
            <a:ext cx="2857520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직선 화살표 연결선 97"/>
          <p:cNvCxnSpPr/>
          <p:nvPr/>
        </p:nvCxnSpPr>
        <p:spPr>
          <a:xfrm rot="16200000" flipH="1">
            <a:off x="3232115" y="2259981"/>
            <a:ext cx="1674970" cy="144122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>
          <a:xfrm rot="5400000">
            <a:off x="1741630" y="2321704"/>
            <a:ext cx="1714512" cy="1357320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99"/>
          <p:cNvGrpSpPr/>
          <p:nvPr/>
        </p:nvGrpSpPr>
        <p:grpSpPr>
          <a:xfrm>
            <a:off x="4277678" y="3232951"/>
            <a:ext cx="1189510" cy="1189510"/>
            <a:chOff x="3873965" y="2286778"/>
            <a:chExt cx="2500330" cy="2500330"/>
          </a:xfrm>
        </p:grpSpPr>
        <p:cxnSp>
          <p:nvCxnSpPr>
            <p:cNvPr id="101" name="직선 연결선 100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연결선 101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그룹 102"/>
          <p:cNvGrpSpPr/>
          <p:nvPr/>
        </p:nvGrpSpPr>
        <p:grpSpPr>
          <a:xfrm>
            <a:off x="1395899" y="3239614"/>
            <a:ext cx="1189510" cy="1189510"/>
            <a:chOff x="3873965" y="2286778"/>
            <a:chExt cx="2500330" cy="2500330"/>
          </a:xfrm>
        </p:grpSpPr>
        <p:cxnSp>
          <p:nvCxnSpPr>
            <p:cNvPr id="104" name="직선 연결선 103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모서리가 둥근 직사각형 105"/>
          <p:cNvSpPr/>
          <p:nvPr/>
        </p:nvSpPr>
        <p:spPr>
          <a:xfrm>
            <a:off x="568272" y="493771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7" name="그룹 157"/>
          <p:cNvGrpSpPr/>
          <p:nvPr/>
        </p:nvGrpSpPr>
        <p:grpSpPr>
          <a:xfrm flipH="1">
            <a:off x="675392" y="4679639"/>
            <a:ext cx="250534" cy="334430"/>
            <a:chOff x="8004773" y="4661601"/>
            <a:chExt cx="703673" cy="939312"/>
          </a:xfrm>
        </p:grpSpPr>
        <p:sp>
          <p:nvSpPr>
            <p:cNvPr id="10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112" name="제목 55"/>
          <p:cNvSpPr txBox="1">
            <a:spLocks/>
          </p:cNvSpPr>
          <p:nvPr/>
        </p:nvSpPr>
        <p:spPr>
          <a:xfrm>
            <a:off x="872998" y="465515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13" name="모서리가 둥근 직사각형 112"/>
          <p:cNvSpPr/>
          <p:nvPr/>
        </p:nvSpPr>
        <p:spPr>
          <a:xfrm>
            <a:off x="4929198" y="4726592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(1)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786190" y="5226658"/>
            <a:ext cx="257176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코딩은 스퀘어 비행처럼 다양한 방법으로 동일한 결과를 표현할 수 있다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본 트라이앵글 비행은 방향과 속도를 이용하여 드론의 쏠림을 유도하여 원하는 동선으로 비행 하도록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예제와 같이 동일 거리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속도로 왼쪽과 앞쪽으로 비행을 동시에 명령하면  힘의 균형에 의해 대각선으로 비행 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32" y="5143504"/>
            <a:ext cx="2857520" cy="3475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665807" y="8289224"/>
            <a:ext cx="147278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000" b="1" smtClean="0">
                <a:latin typeface="+mn-ea"/>
                <a:cs typeface="Times New Roman"/>
              </a:rPr>
              <a:t>고무발 </a:t>
            </a:r>
            <a:r>
              <a:rPr lang="en-US" altLang="ko-KR" sz="1000" b="1" smtClean="0">
                <a:latin typeface="+mn-ea"/>
                <a:cs typeface="Times New Roman"/>
              </a:rPr>
              <a:t>(</a:t>
            </a:r>
            <a:r>
              <a:rPr lang="en-US" sz="1000" b="1" smtClean="0">
                <a:latin typeface="+mn-ea"/>
                <a:cs typeface="Times New Roman"/>
              </a:rPr>
              <a:t>1</a:t>
            </a:r>
            <a:r>
              <a:rPr lang="ko-KR" altLang="en-US" sz="1000" b="1" smtClean="0">
                <a:latin typeface="+mn-ea"/>
                <a:cs typeface="Times New Roman"/>
              </a:rPr>
              <a:t>세트</a:t>
            </a:r>
            <a:r>
              <a:rPr lang="en-US" altLang="ko-KR" sz="1000" b="1" smtClean="0">
                <a:latin typeface="+mn-ea"/>
                <a:cs typeface="Times New Roman"/>
              </a:rPr>
              <a:t>)</a:t>
            </a:r>
            <a:endParaRPr lang="ko-KR" altLang="en-US" sz="1000" b="1">
              <a:latin typeface="+mn-ea"/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드론 디자인 및 조립</a:t>
            </a:r>
            <a:endParaRPr lang="ko-KR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898" y="1428728"/>
            <a:ext cx="597309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b="1239"/>
          <a:stretch>
            <a:fillRect/>
          </a:stretch>
        </p:blipFill>
        <p:spPr bwMode="auto">
          <a:xfrm>
            <a:off x="601919" y="4857752"/>
            <a:ext cx="561316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트라이앵글 비행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5688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방향과 속도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거리를 사용자 정의하여 트라이앵글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35" name="타원 34"/>
          <p:cNvSpPr/>
          <p:nvPr/>
        </p:nvSpPr>
        <p:spPr>
          <a:xfrm>
            <a:off x="785794" y="2345780"/>
            <a:ext cx="2073285" cy="1709535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31"/>
          <p:cNvGrpSpPr/>
          <p:nvPr/>
        </p:nvGrpSpPr>
        <p:grpSpPr>
          <a:xfrm rot="10800000" flipV="1">
            <a:off x="787377" y="3375075"/>
            <a:ext cx="580273" cy="539855"/>
            <a:chOff x="3643314" y="3000366"/>
            <a:chExt cx="785818" cy="731083"/>
          </a:xfrm>
        </p:grpSpPr>
        <p:pic>
          <p:nvPicPr>
            <p:cNvPr id="37" name="그림 36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8" name="그림 37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그룹 31"/>
          <p:cNvGrpSpPr/>
          <p:nvPr/>
        </p:nvGrpSpPr>
        <p:grpSpPr>
          <a:xfrm>
            <a:off x="1415397" y="2126282"/>
            <a:ext cx="657863" cy="539855"/>
            <a:chOff x="3643314" y="3000366"/>
            <a:chExt cx="890892" cy="731083"/>
          </a:xfrm>
        </p:grpSpPr>
        <p:pic>
          <p:nvPicPr>
            <p:cNvPr id="41" name="그림 40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822894" y="3071801"/>
              <a:ext cx="711312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2167166" y="3372076"/>
            <a:ext cx="580273" cy="539855"/>
            <a:chOff x="3643314" y="3000366"/>
            <a:chExt cx="785818" cy="731083"/>
          </a:xfrm>
        </p:grpSpPr>
        <p:pic>
          <p:nvPicPr>
            <p:cNvPr id="44" name="그림 43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5" name="그림 44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46" name="직선 화살표 연결선 45"/>
          <p:cNvCxnSpPr/>
          <p:nvPr/>
        </p:nvCxnSpPr>
        <p:spPr>
          <a:xfrm rot="10800000">
            <a:off x="1104520" y="3663911"/>
            <a:ext cx="1332825" cy="1097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화살표 연결선 46"/>
          <p:cNvCxnSpPr/>
          <p:nvPr/>
        </p:nvCxnSpPr>
        <p:spPr>
          <a:xfrm rot="16200000" flipH="1">
            <a:off x="1573194" y="2714613"/>
            <a:ext cx="1214448" cy="642942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24"/>
          <p:cNvGrpSpPr/>
          <p:nvPr/>
        </p:nvGrpSpPr>
        <p:grpSpPr>
          <a:xfrm>
            <a:off x="2108560" y="3246958"/>
            <a:ext cx="821956" cy="821956"/>
            <a:chOff x="3873965" y="2286778"/>
            <a:chExt cx="2500330" cy="2500330"/>
          </a:xfrm>
        </p:grpSpPr>
        <p:cxnSp>
          <p:nvCxnSpPr>
            <p:cNvPr id="49" name="직선 연결선 48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그룹 27"/>
          <p:cNvGrpSpPr/>
          <p:nvPr/>
        </p:nvGrpSpPr>
        <p:grpSpPr>
          <a:xfrm>
            <a:off x="1465619" y="2000232"/>
            <a:ext cx="821956" cy="821956"/>
            <a:chOff x="3873965" y="2286778"/>
            <a:chExt cx="2500330" cy="2500330"/>
          </a:xfrm>
        </p:grpSpPr>
        <p:cxnSp>
          <p:nvCxnSpPr>
            <p:cNvPr id="52" name="직선 연결선 51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그룹 39"/>
          <p:cNvGrpSpPr/>
          <p:nvPr/>
        </p:nvGrpSpPr>
        <p:grpSpPr>
          <a:xfrm>
            <a:off x="965553" y="3251562"/>
            <a:ext cx="821956" cy="821956"/>
            <a:chOff x="3873965" y="2286778"/>
            <a:chExt cx="2500330" cy="2500330"/>
          </a:xfrm>
        </p:grpSpPr>
        <p:cxnSp>
          <p:nvCxnSpPr>
            <p:cNvPr id="55" name="직선 연결선 54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직선 화살표 연결선 56"/>
          <p:cNvCxnSpPr/>
          <p:nvPr/>
        </p:nvCxnSpPr>
        <p:spPr>
          <a:xfrm rot="5400000">
            <a:off x="946311" y="2785077"/>
            <a:ext cx="1276233" cy="496367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57"/>
          <p:cNvGrpSpPr/>
          <p:nvPr/>
        </p:nvGrpSpPr>
        <p:grpSpPr>
          <a:xfrm>
            <a:off x="2643182" y="1712896"/>
            <a:ext cx="3714776" cy="1707101"/>
            <a:chOff x="3000372" y="3129602"/>
            <a:chExt cx="3714776" cy="1707101"/>
          </a:xfrm>
        </p:grpSpPr>
        <p:sp>
          <p:nvSpPr>
            <p:cNvPr id="59" name="타원 58"/>
            <p:cNvSpPr/>
            <p:nvPr/>
          </p:nvSpPr>
          <p:spPr>
            <a:xfrm>
              <a:off x="3950115" y="3306421"/>
              <a:ext cx="1836339" cy="151416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" name="그룹 31"/>
            <p:cNvGrpSpPr/>
            <p:nvPr/>
          </p:nvGrpSpPr>
          <p:grpSpPr>
            <a:xfrm rot="10800000" flipV="1">
              <a:off x="3072670" y="4218086"/>
              <a:ext cx="513956" cy="478158"/>
              <a:chOff x="3643314" y="3000366"/>
              <a:chExt cx="785818" cy="731083"/>
            </a:xfrm>
          </p:grpSpPr>
          <p:pic>
            <p:nvPicPr>
              <p:cNvPr id="79" name="그림 7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80" name="그림 79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" name="그룹 31"/>
            <p:cNvGrpSpPr/>
            <p:nvPr/>
          </p:nvGrpSpPr>
          <p:grpSpPr>
            <a:xfrm>
              <a:off x="4507848" y="3241250"/>
              <a:ext cx="513956" cy="478158"/>
              <a:chOff x="3643314" y="3000366"/>
              <a:chExt cx="785818" cy="731083"/>
            </a:xfrm>
          </p:grpSpPr>
          <p:pic>
            <p:nvPicPr>
              <p:cNvPr id="77" name="그림 7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8" name="그림 77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" name="그룹 61"/>
            <p:cNvGrpSpPr/>
            <p:nvPr/>
          </p:nvGrpSpPr>
          <p:grpSpPr>
            <a:xfrm>
              <a:off x="6040210" y="4215430"/>
              <a:ext cx="513956" cy="478158"/>
              <a:chOff x="3643314" y="3000366"/>
              <a:chExt cx="785818" cy="731083"/>
            </a:xfrm>
          </p:grpSpPr>
          <p:pic>
            <p:nvPicPr>
              <p:cNvPr id="75" name="그림 7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6" name="그림 75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63" name="직선 화살표 연결선 62"/>
            <p:cNvCxnSpPr/>
            <p:nvPr/>
          </p:nvCxnSpPr>
          <p:spPr>
            <a:xfrm rot="10800000">
              <a:off x="3325663" y="4500562"/>
              <a:ext cx="3000396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화살표 연결선 63"/>
            <p:cNvCxnSpPr/>
            <p:nvPr/>
          </p:nvCxnSpPr>
          <p:spPr>
            <a:xfrm>
              <a:off x="4786322" y="3500430"/>
              <a:ext cx="1500198" cy="10001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그룹 24"/>
            <p:cNvGrpSpPr/>
            <p:nvPr/>
          </p:nvGrpSpPr>
          <p:grpSpPr>
            <a:xfrm>
              <a:off x="5987383" y="4104607"/>
              <a:ext cx="727426" cy="728018"/>
              <a:chOff x="3873965" y="2286778"/>
              <a:chExt cx="2500330" cy="2500330"/>
            </a:xfrm>
          </p:grpSpPr>
          <p:cxnSp>
            <p:nvCxnSpPr>
              <p:cNvPr id="73" name="직선 연결선 72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그룹 27"/>
            <p:cNvGrpSpPr/>
            <p:nvPr/>
          </p:nvGrpSpPr>
          <p:grpSpPr>
            <a:xfrm>
              <a:off x="4450192" y="3129602"/>
              <a:ext cx="727426" cy="728018"/>
              <a:chOff x="3873965" y="2286778"/>
              <a:chExt cx="2500330" cy="2500330"/>
            </a:xfrm>
          </p:grpSpPr>
          <p:cxnSp>
            <p:nvCxnSpPr>
              <p:cNvPr id="71" name="직선 연결선 70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직선 연결선 71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그룹 39"/>
            <p:cNvGrpSpPr/>
            <p:nvPr/>
          </p:nvGrpSpPr>
          <p:grpSpPr>
            <a:xfrm>
              <a:off x="3000166" y="4108685"/>
              <a:ext cx="727426" cy="728018"/>
              <a:chOff x="3873965" y="2286778"/>
              <a:chExt cx="2500330" cy="2500330"/>
            </a:xfrm>
          </p:grpSpPr>
          <p:cxnSp>
            <p:nvCxnSpPr>
              <p:cNvPr id="69" name="직선 연결선 68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69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8" name="직선 화살표 연결선 67"/>
            <p:cNvCxnSpPr/>
            <p:nvPr/>
          </p:nvCxnSpPr>
          <p:spPr>
            <a:xfrm rot="10800000" flipV="1">
              <a:off x="3357564" y="3500430"/>
              <a:ext cx="1428758" cy="1000134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모서리가 둥근 직사각형 80"/>
          <p:cNvSpPr/>
          <p:nvPr/>
        </p:nvSpPr>
        <p:spPr>
          <a:xfrm>
            <a:off x="568272" y="442593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5" name="그룹 157"/>
          <p:cNvGrpSpPr/>
          <p:nvPr/>
        </p:nvGrpSpPr>
        <p:grpSpPr>
          <a:xfrm flipH="1">
            <a:off x="675392" y="4167857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2998" y="414337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29198" y="4214810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(2)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7" y="5857884"/>
            <a:ext cx="219023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14" y="5857884"/>
            <a:ext cx="218509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" name="직사각형 102"/>
          <p:cNvSpPr/>
          <p:nvPr/>
        </p:nvSpPr>
        <p:spPr>
          <a:xfrm>
            <a:off x="571480" y="4500562"/>
            <a:ext cx="585789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제이디코드에서 트라이앵글 비행을 하고자 할 때 방향과 속도를 이용하여 삼각형 각도의 </a:t>
            </a: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크기를 조절하여 원하는 모양으로 비행한다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위의 그림과 같이 각도에 따라 쏠림의 방향이 달라지고 삼각형 모양이 변하게 된다</a:t>
            </a:r>
            <a:r>
              <a:rPr lang="en-US" altLang="ko-KR" sz="1100" dirty="0" smtClean="0"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위와 같이 코딩하고자 할 경우 트라이앵글</a:t>
            </a:r>
            <a:r>
              <a:rPr lang="en-US" altLang="ko-KR" sz="1100" dirty="0" smtClean="0">
                <a:latin typeface="+mn-ea"/>
              </a:rPr>
              <a:t>(1)</a:t>
            </a:r>
            <a:r>
              <a:rPr lang="ko-KR" altLang="en-US" sz="1100" dirty="0" smtClean="0">
                <a:latin typeface="+mn-ea"/>
              </a:rPr>
              <a:t>을 </a:t>
            </a:r>
            <a:r>
              <a:rPr lang="en-US" altLang="ko-KR" sz="1100" dirty="0" smtClean="0">
                <a:latin typeface="+mn-ea"/>
              </a:rPr>
              <a:t>45</a:t>
            </a:r>
            <a:r>
              <a:rPr lang="ko-KR" altLang="en-US" sz="1100" dirty="0" smtClean="0">
                <a:latin typeface="+mn-ea"/>
              </a:rPr>
              <a:t>도 기준으로 생각하고 가고자 하는 방향의 거리와 속도 비율을 조정해 보도록 한다</a:t>
            </a:r>
            <a:r>
              <a:rPr lang="en-US" altLang="ko-KR" sz="1100" dirty="0" smtClean="0">
                <a:latin typeface="+mn-ea"/>
              </a:rPr>
              <a:t>.</a:t>
            </a:r>
            <a:endParaRPr lang="ko-KR" altLang="en-US" sz="1100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요철</a:t>
            </a:r>
            <a:r>
              <a:rPr lang="en-US" altLang="ko-KR" sz="3600" dirty="0" smtClean="0"/>
              <a:t>(</a:t>
            </a:r>
            <a:r>
              <a:rPr sz="3600" dirty="0" smtClean="0"/>
              <a:t>凹</a:t>
            </a:r>
            <a:r>
              <a:rPr lang="en-US" altLang="ko-KR" sz="3600" dirty="0" smtClean="0"/>
              <a:t>) </a:t>
            </a:r>
            <a:r>
              <a:rPr altLang="en-US" sz="3600" dirty="0" smtClean="0"/>
              <a:t>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3412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고도와 속도를 이용하여 웨이브와 같은 형상으로 비행하도록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68272" y="442593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167857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2998" y="414337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29198" y="4214810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요철비행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3500438" y="4608652"/>
            <a:ext cx="2857520" cy="3106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본 코딩은 고도를 급격하게 제어를 하면서 요철을 만들어 본다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동체가 급격히 낙하 할 때 가속에 의해 지면에 부딪히면 비정상적인 움직임으로 간주하고 자동을 멈추게 된다</a:t>
            </a:r>
            <a:r>
              <a:rPr lang="en-US" altLang="ko-KR" sz="1100" dirty="0" smtClean="0">
                <a:latin typeface="+mn-ea"/>
              </a:rPr>
              <a:t>. </a:t>
            </a:r>
            <a:r>
              <a:rPr lang="ko-KR" altLang="en-US" sz="1100" dirty="0" smtClean="0">
                <a:latin typeface="+mn-ea"/>
              </a:rPr>
              <a:t>또한 거리와 속도를 계산해서 비행거리만큼 도달 할 수 있도록 </a:t>
            </a: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  <a:sym typeface="Wingdings 2"/>
              </a:rPr>
              <a:t></a:t>
            </a:r>
            <a:r>
              <a:rPr lang="ko-KR" altLang="en-US" sz="1100" dirty="0" smtClean="0">
                <a:latin typeface="+mn-ea"/>
              </a:rPr>
              <a:t>초 기다리기</a:t>
            </a:r>
            <a:r>
              <a:rPr lang="en-US" altLang="ko-KR" sz="1100" dirty="0" smtClean="0">
                <a:latin typeface="+mn-ea"/>
              </a:rPr>
              <a:t>”</a:t>
            </a:r>
            <a:r>
              <a:rPr lang="ko-KR" altLang="en-US" sz="1100" dirty="0" smtClean="0">
                <a:latin typeface="+mn-ea"/>
              </a:rPr>
              <a:t>를 삽입하도록 주의 한다</a:t>
            </a:r>
            <a:r>
              <a:rPr lang="en-US" altLang="ko-KR" sz="1100" dirty="0" smtClean="0"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다양한 형태로 드론 비행을 해보면서 자율비행코딩의 주의점을 익히도록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cxnSp>
        <p:nvCxnSpPr>
          <p:cNvPr id="61" name="직선 연결선 60"/>
          <p:cNvCxnSpPr/>
          <p:nvPr/>
        </p:nvCxnSpPr>
        <p:spPr>
          <a:xfrm rot="5400000">
            <a:off x="1432551" y="2723435"/>
            <a:ext cx="988815" cy="2140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연결선 61"/>
          <p:cNvCxnSpPr/>
          <p:nvPr/>
        </p:nvCxnSpPr>
        <p:spPr>
          <a:xfrm>
            <a:off x="1928029" y="2230097"/>
            <a:ext cx="1154871" cy="1832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 rot="5400000">
            <a:off x="2589562" y="2723435"/>
            <a:ext cx="988815" cy="2140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>
            <a:off x="3082900" y="3218912"/>
            <a:ext cx="1154871" cy="1832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rot="5400000">
            <a:off x="3742293" y="2723435"/>
            <a:ext cx="988815" cy="2140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직선 연결선 81"/>
          <p:cNvCxnSpPr/>
          <p:nvPr/>
        </p:nvCxnSpPr>
        <p:spPr>
          <a:xfrm>
            <a:off x="4237770" y="2230097"/>
            <a:ext cx="1154871" cy="1832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연결선 85"/>
          <p:cNvCxnSpPr>
            <a:endCxn id="90" idx="0"/>
          </p:cNvCxnSpPr>
          <p:nvPr/>
        </p:nvCxnSpPr>
        <p:spPr>
          <a:xfrm rot="16200000" flipH="1">
            <a:off x="4594549" y="3031369"/>
            <a:ext cx="1613069" cy="10523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8" name="그림 87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2340" y="3109429"/>
            <a:ext cx="839248" cy="371644"/>
          </a:xfrm>
          <a:prstGeom prst="rect">
            <a:avLst/>
          </a:prstGeom>
          <a:noFill/>
        </p:spPr>
      </p:pic>
      <p:pic>
        <p:nvPicPr>
          <p:cNvPr id="89" name="그림 88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3237" y="3084446"/>
            <a:ext cx="839248" cy="371644"/>
          </a:xfrm>
          <a:prstGeom prst="rect">
            <a:avLst/>
          </a:prstGeom>
          <a:noFill/>
        </p:spPr>
      </p:pic>
      <p:pic>
        <p:nvPicPr>
          <p:cNvPr id="90" name="그림 89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6721" y="3843166"/>
            <a:ext cx="839248" cy="371644"/>
          </a:xfrm>
          <a:prstGeom prst="rect">
            <a:avLst/>
          </a:prstGeom>
          <a:noFill/>
        </p:spPr>
      </p:pic>
      <p:pic>
        <p:nvPicPr>
          <p:cNvPr id="92" name="그림 91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8185" y="3084446"/>
            <a:ext cx="839248" cy="371644"/>
          </a:xfrm>
          <a:prstGeom prst="rect">
            <a:avLst/>
          </a:prstGeom>
          <a:noFill/>
        </p:spPr>
      </p:pic>
      <p:pic>
        <p:nvPicPr>
          <p:cNvPr id="93" name="그림 92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3945" y="2134853"/>
            <a:ext cx="839248" cy="371644"/>
          </a:xfrm>
          <a:prstGeom prst="rect">
            <a:avLst/>
          </a:prstGeom>
          <a:noFill/>
        </p:spPr>
      </p:pic>
      <p:pic>
        <p:nvPicPr>
          <p:cNvPr id="95" name="그림 94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9893" y="2118198"/>
            <a:ext cx="839248" cy="371644"/>
          </a:xfrm>
          <a:prstGeom prst="rect">
            <a:avLst/>
          </a:prstGeom>
          <a:noFill/>
        </p:spPr>
      </p:pic>
      <p:pic>
        <p:nvPicPr>
          <p:cNvPr id="96" name="그림 95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7182" y="2143181"/>
            <a:ext cx="839248" cy="371644"/>
          </a:xfrm>
          <a:prstGeom prst="rect">
            <a:avLst/>
          </a:prstGeom>
          <a:noFill/>
        </p:spPr>
      </p:pic>
      <p:pic>
        <p:nvPicPr>
          <p:cNvPr id="97" name="그림 96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8185" y="2118198"/>
            <a:ext cx="839248" cy="371644"/>
          </a:xfrm>
          <a:prstGeom prst="rect">
            <a:avLst/>
          </a:prstGeom>
          <a:noFill/>
        </p:spPr>
      </p:pic>
      <p:cxnSp>
        <p:nvCxnSpPr>
          <p:cNvPr id="98" name="직선 화살표 연결선 97"/>
          <p:cNvCxnSpPr/>
          <p:nvPr/>
        </p:nvCxnSpPr>
        <p:spPr>
          <a:xfrm rot="16200000" flipV="1">
            <a:off x="5031109" y="2929470"/>
            <a:ext cx="1063047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>
          <a:xfrm rot="10800000" flipV="1">
            <a:off x="4275784" y="2006298"/>
            <a:ext cx="1063048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직선 화살표 연결선 99"/>
          <p:cNvCxnSpPr/>
          <p:nvPr/>
        </p:nvCxnSpPr>
        <p:spPr>
          <a:xfrm rot="5400000">
            <a:off x="3796646" y="2725517"/>
            <a:ext cx="557340" cy="6747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직선 화살표 연결선 100"/>
          <p:cNvCxnSpPr/>
          <p:nvPr/>
        </p:nvCxnSpPr>
        <p:spPr>
          <a:xfrm rot="5400000" flipH="1" flipV="1">
            <a:off x="2924452" y="2693160"/>
            <a:ext cx="603504" cy="23036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화살표 연결선 101"/>
          <p:cNvCxnSpPr/>
          <p:nvPr/>
        </p:nvCxnSpPr>
        <p:spPr>
          <a:xfrm rot="10800000" flipV="1">
            <a:off x="1950873" y="2011276"/>
            <a:ext cx="1063048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직선 화살표 연결선 103"/>
          <p:cNvCxnSpPr/>
          <p:nvPr/>
        </p:nvCxnSpPr>
        <p:spPr>
          <a:xfrm rot="16200000" flipH="1">
            <a:off x="1485211" y="2705715"/>
            <a:ext cx="598528" cy="290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직선 화살표 연결선 104"/>
          <p:cNvCxnSpPr/>
          <p:nvPr/>
        </p:nvCxnSpPr>
        <p:spPr>
          <a:xfrm rot="10800000" flipV="1">
            <a:off x="3156786" y="3425122"/>
            <a:ext cx="1063048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5746155" y="3792248"/>
            <a:ext cx="365590" cy="204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endParaRPr lang="ko-KR" altLang="en-US" sz="1100" dirty="0"/>
          </a:p>
        </p:txBody>
      </p:sp>
      <p:cxnSp>
        <p:nvCxnSpPr>
          <p:cNvPr id="107" name="직선 연결선 106"/>
          <p:cNvCxnSpPr/>
          <p:nvPr/>
        </p:nvCxnSpPr>
        <p:spPr>
          <a:xfrm>
            <a:off x="806910" y="3201324"/>
            <a:ext cx="1154871" cy="2483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5500702" y="2646981"/>
            <a:ext cx="6062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180cm</a:t>
            </a:r>
          </a:p>
          <a:p>
            <a:r>
              <a:rPr lang="ko-KR" altLang="en-US" sz="1100" dirty="0" smtClean="0"/>
              <a:t>높이</a:t>
            </a:r>
            <a:endParaRPr lang="en-US" altLang="ko-KR" sz="1100" dirty="0" smtClean="0"/>
          </a:p>
        </p:txBody>
      </p:sp>
      <p:sp>
        <p:nvSpPr>
          <p:cNvPr id="109" name="TextBox 108"/>
          <p:cNvSpPr txBox="1"/>
          <p:nvPr/>
        </p:nvSpPr>
        <p:spPr>
          <a:xfrm>
            <a:off x="4429132" y="1738622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80cm </a:t>
            </a:r>
            <a:r>
              <a:rPr lang="ko-KR" altLang="en-US" sz="1100" dirty="0" smtClean="0"/>
              <a:t>직진</a:t>
            </a:r>
            <a:endParaRPr lang="ko-KR" altLang="en-US" sz="1100" dirty="0"/>
          </a:p>
        </p:txBody>
      </p:sp>
      <p:sp>
        <p:nvSpPr>
          <p:cNvPr id="110" name="TextBox 109"/>
          <p:cNvSpPr txBox="1"/>
          <p:nvPr/>
        </p:nvSpPr>
        <p:spPr>
          <a:xfrm>
            <a:off x="3614068" y="2575543"/>
            <a:ext cx="5293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70cm</a:t>
            </a:r>
          </a:p>
          <a:p>
            <a:r>
              <a:rPr lang="ko-KR" altLang="en-US" sz="1100" dirty="0" smtClean="0"/>
              <a:t>높이</a:t>
            </a:r>
            <a:endParaRPr lang="ko-KR" altLang="en-US" sz="1100" dirty="0"/>
          </a:p>
        </p:txBody>
      </p:sp>
      <p:sp>
        <p:nvSpPr>
          <p:cNvPr id="111" name="TextBox 110"/>
          <p:cNvSpPr txBox="1"/>
          <p:nvPr/>
        </p:nvSpPr>
        <p:spPr>
          <a:xfrm>
            <a:off x="3286124" y="3506496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80cm </a:t>
            </a:r>
            <a:r>
              <a:rPr lang="ko-KR" altLang="en-US" sz="1100" dirty="0" smtClean="0"/>
              <a:t>직진</a:t>
            </a:r>
            <a:endParaRPr lang="ko-KR" altLang="en-US" sz="1100" dirty="0"/>
          </a:p>
        </p:txBody>
      </p:sp>
      <p:cxnSp>
        <p:nvCxnSpPr>
          <p:cNvPr id="114" name="직선 화살표 연결선 113"/>
          <p:cNvCxnSpPr/>
          <p:nvPr/>
        </p:nvCxnSpPr>
        <p:spPr>
          <a:xfrm rot="10800000" flipV="1">
            <a:off x="785794" y="3363620"/>
            <a:ext cx="1063048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915132" y="3444994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80cm </a:t>
            </a:r>
            <a:r>
              <a:rPr lang="ko-KR" altLang="en-US" sz="1100" dirty="0" smtClean="0"/>
              <a:t>직진</a:t>
            </a:r>
            <a:endParaRPr lang="ko-KR" altLang="en-US" sz="11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94" y="4643438"/>
            <a:ext cx="264185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목표점 드론 착지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4278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웨이브 비행으로 목적지에 착지한다</a:t>
            </a:r>
            <a:r>
              <a:rPr lang="en-US" altLang="ko-KR" sz="1100" b="1" dirty="0" smtClean="0"/>
              <a:t>. </a:t>
            </a:r>
          </a:p>
          <a:p>
            <a:r>
              <a:rPr lang="ko-KR" altLang="en-US" sz="1100" b="1" dirty="0" smtClean="0"/>
              <a:t>웨이브 횟수와 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7" name="직선 연결선 46"/>
          <p:cNvCxnSpPr/>
          <p:nvPr/>
        </p:nvCxnSpPr>
        <p:spPr>
          <a:xfrm flipV="1">
            <a:off x="1247869" y="6143636"/>
            <a:ext cx="3109825" cy="1666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직사각형 47"/>
          <p:cNvSpPr/>
          <p:nvPr/>
        </p:nvSpPr>
        <p:spPr>
          <a:xfrm>
            <a:off x="1176431" y="6160301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314898" y="5605204"/>
            <a:ext cx="1071570" cy="996930"/>
            <a:chOff x="3643314" y="3000366"/>
            <a:chExt cx="785818" cy="731083"/>
          </a:xfrm>
        </p:grpSpPr>
        <p:pic>
          <p:nvPicPr>
            <p:cNvPr id="50" name="그림 49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1" name="그림 50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2" name="Picture 10" descr="관련 이미지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 l="26319" r="38308"/>
          <a:stretch>
            <a:fillRect/>
          </a:stretch>
        </p:blipFill>
        <p:spPr bwMode="auto">
          <a:xfrm rot="5400000">
            <a:off x="2326739" y="4209557"/>
            <a:ext cx="1304730" cy="1814854"/>
          </a:xfrm>
          <a:prstGeom prst="rect">
            <a:avLst/>
          </a:prstGeom>
          <a:noFill/>
        </p:spPr>
      </p:pic>
      <p:sp>
        <p:nvSpPr>
          <p:cNvPr id="53" name="Rectangle 6"/>
          <p:cNvSpPr>
            <a:spLocks noChangeArrowheads="1"/>
          </p:cNvSpPr>
          <p:nvPr/>
        </p:nvSpPr>
        <p:spPr bwMode="auto">
          <a:xfrm>
            <a:off x="4214818" y="2355163"/>
            <a:ext cx="183605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</a:t>
            </a:r>
            <a:r>
              <a:rPr lang="ko-KR" altLang="en-US" sz="1100" dirty="0" smtClean="0">
                <a:solidFill>
                  <a:srgbClr val="FF0000"/>
                </a:solidFill>
              </a:rPr>
              <a:t>레이싱 구간 디자인은 </a:t>
            </a:r>
            <a:endParaRPr lang="en-US" altLang="ko-KR" sz="1100" dirty="0" smtClean="0">
              <a:solidFill>
                <a:srgbClr val="FF0000"/>
              </a:solidFill>
            </a:endParaRPr>
          </a:p>
          <a:p>
            <a:r>
              <a:rPr lang="ko-KR" altLang="en-US" sz="1100" dirty="0" smtClean="0">
                <a:solidFill>
                  <a:srgbClr val="FF0000"/>
                </a:solidFill>
              </a:rPr>
              <a:t>사용자 맞춤으로 설계한다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cxnSp>
        <p:nvCxnSpPr>
          <p:cNvPr id="54" name="직선 화살표 연결선 53"/>
          <p:cNvCxnSpPr/>
          <p:nvPr/>
        </p:nvCxnSpPr>
        <p:spPr>
          <a:xfrm rot="5400000" flipH="1" flipV="1">
            <a:off x="1983191" y="3657362"/>
            <a:ext cx="1643074" cy="794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68" y="2214546"/>
            <a:ext cx="73968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smtClean="0"/>
              <a:t>회전 미션 수행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38635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드론 회전을 이용하여 레이싱 할 수 있는 구간을 설정한다</a:t>
            </a:r>
            <a:r>
              <a:rPr lang="en-US" altLang="ko-KR" sz="1100" b="1" dirty="0" smtClean="0"/>
              <a:t>.</a:t>
            </a:r>
          </a:p>
          <a:p>
            <a:r>
              <a:rPr lang="ko-KR" altLang="en-US" sz="1100" b="1" dirty="0" smtClean="0"/>
              <a:t>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8" name="직선 연결선 17"/>
          <p:cNvCxnSpPr/>
          <p:nvPr/>
        </p:nvCxnSpPr>
        <p:spPr>
          <a:xfrm>
            <a:off x="1685236" y="5967783"/>
            <a:ext cx="3681486" cy="138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 rot="10800000">
            <a:off x="2434015" y="3347064"/>
            <a:ext cx="1005619" cy="75976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2434013" y="3035074"/>
            <a:ext cx="2434380" cy="18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 rot="5400000">
            <a:off x="3213989" y="3815050"/>
            <a:ext cx="2246330" cy="1310359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화살표 연결선 21"/>
          <p:cNvCxnSpPr/>
          <p:nvPr/>
        </p:nvCxnSpPr>
        <p:spPr>
          <a:xfrm rot="5400000">
            <a:off x="3045394" y="5127717"/>
            <a:ext cx="915065" cy="16290"/>
          </a:xfrm>
          <a:prstGeom prst="straightConnector1">
            <a:avLst/>
          </a:prstGeom>
          <a:ln w="60325">
            <a:solidFill>
              <a:srgbClr val="A8228D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1622838" y="5967783"/>
            <a:ext cx="686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498042" y="3347065"/>
            <a:ext cx="93597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dirty="0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dirty="0" smtClean="0">
                <a:solidFill>
                  <a:schemeClr val="bg1">
                    <a:lumMod val="50000"/>
                  </a:schemeClr>
                </a:solidFill>
              </a:rPr>
              <a:t>(1)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992334" y="3347065"/>
            <a:ext cx="80226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smtClean="0">
                <a:solidFill>
                  <a:schemeClr val="bg1">
                    <a:lumMod val="50000"/>
                  </a:schemeClr>
                </a:solidFill>
              </a:rPr>
              <a:t>(2)</a:t>
            </a:r>
            <a:endParaRPr lang="ko-KR" altLang="en-US" sz="1050" b="1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939567" y="5392710"/>
            <a:ext cx="1071570" cy="996930"/>
            <a:chOff x="3643314" y="3000366"/>
            <a:chExt cx="785818" cy="731083"/>
          </a:xfrm>
        </p:grpSpPr>
        <p:pic>
          <p:nvPicPr>
            <p:cNvPr id="27" name="그림 26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8" name="그림 27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607"/>
          <a:stretch>
            <a:fillRect/>
          </a:stretch>
        </p:blipFill>
        <p:spPr bwMode="auto">
          <a:xfrm rot="3087596">
            <a:off x="1441219" y="2583093"/>
            <a:ext cx="646805" cy="708952"/>
          </a:xfrm>
          <a:prstGeom prst="rect">
            <a:avLst/>
          </a:prstGeom>
          <a:noFill/>
        </p:spPr>
      </p:pic>
      <p:grpSp>
        <p:nvGrpSpPr>
          <p:cNvPr id="3" name="그룹 31"/>
          <p:cNvGrpSpPr/>
          <p:nvPr/>
        </p:nvGrpSpPr>
        <p:grpSpPr>
          <a:xfrm>
            <a:off x="1542706" y="2688699"/>
            <a:ext cx="537506" cy="500066"/>
            <a:chOff x="3643314" y="3000366"/>
            <a:chExt cx="785818" cy="731083"/>
          </a:xfrm>
        </p:grpSpPr>
        <p:pic>
          <p:nvPicPr>
            <p:cNvPr id="32" name="그림 31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3" name="그림 32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5082707" y="2678066"/>
            <a:ext cx="537506" cy="500066"/>
            <a:chOff x="3643314" y="3000366"/>
            <a:chExt cx="785818" cy="731083"/>
          </a:xfrm>
        </p:grpSpPr>
        <p:pic>
          <p:nvPicPr>
            <p:cNvPr id="35" name="그림 34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6" name="그림 35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607"/>
          <a:stretch>
            <a:fillRect/>
          </a:stretch>
        </p:blipFill>
        <p:spPr bwMode="auto">
          <a:xfrm rot="18512404" flipH="1">
            <a:off x="5090620" y="2572461"/>
            <a:ext cx="646805" cy="708952"/>
          </a:xfrm>
          <a:prstGeom prst="rect">
            <a:avLst/>
          </a:prstGeom>
          <a:noFill/>
        </p:spPr>
      </p:pic>
      <p:pic>
        <p:nvPicPr>
          <p:cNvPr id="38" name="그림 37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759" y="2450126"/>
            <a:ext cx="284607" cy="714380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538" y="2428860"/>
            <a:ext cx="284607" cy="714380"/>
          </a:xfrm>
          <a:prstGeom prst="rect">
            <a:avLst/>
          </a:prstGeom>
        </p:spPr>
      </p:pic>
      <p:pic>
        <p:nvPicPr>
          <p:cNvPr id="41" name="그림 4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805" y="3892512"/>
            <a:ext cx="284607" cy="714380"/>
          </a:xfrm>
          <a:prstGeom prst="rect">
            <a:avLst/>
          </a:prstGeom>
        </p:spPr>
      </p:pic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785794" y="4572000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미션과 코딩난이도는 레이싱에 맞도록 자체 규칙을 </a:t>
            </a:r>
            <a:r>
              <a:rPr lang="ko-KR" altLang="en-US" sz="1100" dirty="0" smtClean="0">
                <a:solidFill>
                  <a:srgbClr val="FF0000"/>
                </a:solidFill>
              </a:rPr>
              <a:t>설계하도록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8" y="2285984"/>
            <a:ext cx="571504" cy="77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장애물 통과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35317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장애물을 통과하여 목적지에 착지한다</a:t>
            </a:r>
            <a:r>
              <a:rPr lang="en-US" altLang="ko-KR" sz="1100" b="1" dirty="0" smtClean="0"/>
              <a:t>. </a:t>
            </a:r>
          </a:p>
          <a:p>
            <a:r>
              <a:rPr lang="ko-KR" altLang="en-US" sz="1100" b="1" dirty="0" smtClean="0"/>
              <a:t>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그룹 33"/>
          <p:cNvGrpSpPr/>
          <p:nvPr/>
        </p:nvGrpSpPr>
        <p:grpSpPr>
          <a:xfrm>
            <a:off x="2214554" y="2808653"/>
            <a:ext cx="3823477" cy="3404519"/>
            <a:chOff x="8463290" y="3209058"/>
            <a:chExt cx="4286280" cy="3816610"/>
          </a:xfrm>
        </p:grpSpPr>
        <p:cxnSp>
          <p:nvCxnSpPr>
            <p:cNvPr id="43" name="직선 연결선 42"/>
            <p:cNvCxnSpPr/>
            <p:nvPr/>
          </p:nvCxnSpPr>
          <p:spPr>
            <a:xfrm>
              <a:off x="8534728" y="6715140"/>
              <a:ext cx="4214842" cy="1588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 rot="5400000">
              <a:off x="9784893" y="5464975"/>
              <a:ext cx="1643074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직사각형 46"/>
            <p:cNvSpPr/>
            <p:nvPr/>
          </p:nvSpPr>
          <p:spPr>
            <a:xfrm>
              <a:off x="8463290" y="6715140"/>
              <a:ext cx="785818" cy="310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200" b="1" smtClean="0">
                  <a:solidFill>
                    <a:srgbClr val="5B9BD5"/>
                  </a:solidFill>
                </a:rPr>
                <a:t>출발선</a:t>
              </a:r>
              <a:endParaRPr lang="ko-KR" altLang="en-US" sz="1200" b="1">
                <a:solidFill>
                  <a:srgbClr val="5B9BD5"/>
                </a:solidFill>
              </a:endParaRPr>
            </a:p>
          </p:txBody>
        </p:sp>
        <p:pic>
          <p:nvPicPr>
            <p:cNvPr id="48" name="Picture 4" descr="desk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77736" y="4500561"/>
              <a:ext cx="1785950" cy="1785951"/>
            </a:xfrm>
            <a:prstGeom prst="rect">
              <a:avLst/>
            </a:prstGeom>
            <a:noFill/>
          </p:spPr>
        </p:pic>
        <p:pic>
          <p:nvPicPr>
            <p:cNvPr id="49" name="Picture 6" descr="chair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0249240" y="3929057"/>
              <a:ext cx="732445" cy="1054236"/>
            </a:xfrm>
            <a:prstGeom prst="rect">
              <a:avLst/>
            </a:prstGeom>
            <a:noFill/>
          </p:spPr>
        </p:pic>
        <p:sp>
          <p:nvSpPr>
            <p:cNvPr id="50" name="직사각형 49"/>
            <p:cNvSpPr/>
            <p:nvPr/>
          </p:nvSpPr>
          <p:spPr>
            <a:xfrm>
              <a:off x="10106364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10892182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2" name="직선 화살표 연결선 51"/>
            <p:cNvCxnSpPr/>
            <p:nvPr/>
          </p:nvCxnSpPr>
          <p:spPr>
            <a:xfrm rot="5400000">
              <a:off x="10247224" y="3568264"/>
              <a:ext cx="720000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31"/>
          <p:cNvGrpSpPr/>
          <p:nvPr/>
        </p:nvGrpSpPr>
        <p:grpSpPr>
          <a:xfrm>
            <a:off x="3584824" y="5361020"/>
            <a:ext cx="1071570" cy="996930"/>
            <a:chOff x="3643314" y="3000366"/>
            <a:chExt cx="785818" cy="731083"/>
          </a:xfrm>
        </p:grpSpPr>
        <p:pic>
          <p:nvPicPr>
            <p:cNvPr id="54" name="그림 53" descr="C:\Users\이미선\Dropbox\창업지원자료\기획\디자인\JDCode\앱디자인\jdcode\PNG파일\왼쪽조종\왼쪽드론_호버링.png"/>
            <p:cNvPicPr/>
            <p:nvPr/>
          </p:nvPicPr>
          <p:blipFill>
            <a:blip r:embed="rId9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5" name="그림 54" descr="C:\Users\이미선\AppData\Local\Microsoft\Windows\INetCache\Content.Word\오른쪽드론.png"/>
            <p:cNvPicPr/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8" name="Rectangle 6"/>
          <p:cNvSpPr>
            <a:spLocks noChangeArrowheads="1"/>
          </p:cNvSpPr>
          <p:nvPr/>
        </p:nvSpPr>
        <p:spPr bwMode="auto">
          <a:xfrm>
            <a:off x="857232" y="3214678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장애물 통과를 위한 고도 제어를 사용하여 레이싱한다</a:t>
            </a:r>
            <a:r>
              <a:rPr lang="en-US" altLang="ko-KR" sz="1100" dirty="0" smtClean="0">
                <a:solidFill>
                  <a:srgbClr val="FF0000"/>
                </a:solidFill>
                <a:sym typeface="Wingdings 2"/>
              </a:rPr>
              <a:t>.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허들 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61927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가장 빠른시간에 </a:t>
            </a:r>
            <a:r>
              <a:rPr lang="en-US" altLang="ko-KR" sz="1100" b="1" smtClean="0"/>
              <a:t>4</a:t>
            </a:r>
            <a:r>
              <a:rPr lang="ko-KR" altLang="en-US" sz="1100" b="1" smtClean="0"/>
              <a:t>개의 </a:t>
            </a:r>
            <a:r>
              <a:rPr lang="ko-KR" altLang="en-US" sz="1100" b="1" dirty="0" smtClean="0"/>
              <a:t>허들을 넘고 가장 빨리 목적지에 도달하는 순서대로 순위를 결정한다</a:t>
            </a:r>
            <a:r>
              <a:rPr lang="en-US" altLang="ko-KR" sz="1100" b="1" dirty="0" smtClean="0"/>
              <a:t>.</a:t>
            </a:r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그룹 31"/>
          <p:cNvGrpSpPr/>
          <p:nvPr/>
        </p:nvGrpSpPr>
        <p:grpSpPr>
          <a:xfrm rot="1004279">
            <a:off x="1142984" y="5299273"/>
            <a:ext cx="1071570" cy="996930"/>
            <a:chOff x="3643314" y="3000366"/>
            <a:chExt cx="785818" cy="731083"/>
          </a:xfrm>
        </p:grpSpPr>
        <p:pic>
          <p:nvPicPr>
            <p:cNvPr id="23" name="그림 22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4" name="그림 23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26" y="2584629"/>
            <a:ext cx="284607" cy="714380"/>
          </a:xfrm>
          <a:prstGeom prst="rect">
            <a:avLst/>
          </a:prstGeom>
        </p:spPr>
      </p:pic>
      <p:pic>
        <p:nvPicPr>
          <p:cNvPr id="26" name="Picture 2" descr="hurdle png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8670" y="3013257"/>
            <a:ext cx="5000660" cy="3039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643174"/>
            <a:ext cx="5572164" cy="4071966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프리스타일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718232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사각형 경기장을 만들어 앞서 배운 비행 기술을 모두 적용하여 가장 빠른 시간에 미션을</a:t>
            </a:r>
            <a:endParaRPr lang="en-US" altLang="ko-KR" sz="1100" b="1" dirty="0" smtClean="0"/>
          </a:p>
          <a:p>
            <a:r>
              <a:rPr lang="ko-KR" altLang="en-US" sz="1100" b="1" dirty="0" smtClean="0"/>
              <a:t>수행하고 돌아오는 순서로 순위를 결정한다</a:t>
            </a:r>
            <a:r>
              <a:rPr lang="en-US" altLang="ko-KR" sz="1100" b="1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sz="1100" dirty="0" smtClean="0"/>
              <a:t>꼭지점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깃발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개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지점에서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동안 제자리 비행하기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후프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통과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웨이브 비행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제자리 회전 비행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</a:p>
          <a:p>
            <a:pPr marL="228600" indent="-228600">
              <a:buFontTx/>
              <a:buAutoNum type="arabicPeriod"/>
            </a:pPr>
            <a:r>
              <a:rPr lang="ko-KR" altLang="en-US" sz="1100" dirty="0" smtClean="0"/>
              <a:t>깃발간 이동할 때 고도 제어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32" y="2786049"/>
            <a:ext cx="284607" cy="71438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78" y="2786049"/>
            <a:ext cx="284607" cy="71438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161" y="5500694"/>
            <a:ext cx="284607" cy="71438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931" r="71363"/>
          <a:stretch>
            <a:fillRect/>
          </a:stretch>
        </p:blipFill>
        <p:spPr>
          <a:xfrm>
            <a:off x="3421360" y="4786314"/>
            <a:ext cx="142876" cy="752254"/>
          </a:xfrm>
          <a:prstGeom prst="rect">
            <a:avLst/>
          </a:prstGeom>
        </p:spPr>
      </p:pic>
      <p:cxnSp>
        <p:nvCxnSpPr>
          <p:cNvPr id="18" name="직선 화살표 연결선 17"/>
          <p:cNvCxnSpPr/>
          <p:nvPr/>
        </p:nvCxnSpPr>
        <p:spPr>
          <a:xfrm rot="5400000" flipH="1" flipV="1">
            <a:off x="-72256" y="4571999"/>
            <a:ext cx="2715438" cy="794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1357298" y="3000363"/>
            <a:ext cx="4214842" cy="1588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 rot="5400000" flipH="1" flipV="1">
            <a:off x="4219833" y="4454611"/>
            <a:ext cx="2520000" cy="794"/>
          </a:xfrm>
          <a:prstGeom prst="straightConnector1">
            <a:avLst/>
          </a:prstGeom>
          <a:ln w="60325">
            <a:solidFill>
              <a:srgbClr val="FF980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0"/>
          <p:cNvGrpSpPr/>
          <p:nvPr/>
        </p:nvGrpSpPr>
        <p:grpSpPr>
          <a:xfrm rot="5400000">
            <a:off x="3143249" y="4000495"/>
            <a:ext cx="428625" cy="4000528"/>
            <a:chOff x="3264858" y="2851562"/>
            <a:chExt cx="1146001" cy="2709937"/>
          </a:xfrm>
        </p:grpSpPr>
        <p:pic>
          <p:nvPicPr>
            <p:cNvPr id="22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0314" r="38308"/>
            <a:stretch>
              <a:fillRect/>
            </a:stretch>
          </p:blipFill>
          <p:spPr bwMode="auto">
            <a:xfrm rot="5400000">
              <a:off x="3163800" y="4314440"/>
              <a:ext cx="1351110" cy="1143008"/>
            </a:xfrm>
            <a:prstGeom prst="rect">
              <a:avLst/>
            </a:prstGeom>
            <a:noFill/>
          </p:spPr>
        </p:pic>
        <p:pic>
          <p:nvPicPr>
            <p:cNvPr id="27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6408" r="31744"/>
            <a:stretch>
              <a:fillRect/>
            </a:stretch>
          </p:blipFill>
          <p:spPr bwMode="auto">
            <a:xfrm rot="5400000">
              <a:off x="3153136" y="2963284"/>
              <a:ext cx="1366452" cy="1143008"/>
            </a:xfrm>
            <a:prstGeom prst="rect">
              <a:avLst/>
            </a:prstGeom>
            <a:noFill/>
          </p:spPr>
        </p:pic>
      </p:grpSp>
      <p:grpSp>
        <p:nvGrpSpPr>
          <p:cNvPr id="3" name="그룹 31"/>
          <p:cNvGrpSpPr/>
          <p:nvPr/>
        </p:nvGrpSpPr>
        <p:grpSpPr>
          <a:xfrm>
            <a:off x="5000636" y="5572132"/>
            <a:ext cx="1071570" cy="996930"/>
            <a:chOff x="3643314" y="3000366"/>
            <a:chExt cx="785818" cy="731083"/>
          </a:xfrm>
        </p:grpSpPr>
        <p:pic>
          <p:nvPicPr>
            <p:cNvPr id="29" name="그림 28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0" name="그림 29" descr="C:\Users\이미선\AppData\Local\Microsoft\Windows\INetCache\Content.Word\오른쪽드론.png"/>
            <p:cNvPicPr/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" name="Picture 2" descr="hoop icon에 대한 이미지 검색결과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96" y="3643306"/>
            <a:ext cx="1174709" cy="1174709"/>
          </a:xfrm>
          <a:prstGeom prst="rect">
            <a:avLst/>
          </a:prstGeom>
          <a:noFill/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8" y="5715007"/>
            <a:ext cx="284607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>
          <a:xfrm>
            <a:off x="2643182" y="2801561"/>
            <a:ext cx="3857652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무선조정기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5719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Appendix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7" name="제목 55"/>
          <p:cNvSpPr txBox="1">
            <a:spLocks/>
          </p:cNvSpPr>
          <p:nvPr/>
        </p:nvSpPr>
        <p:spPr>
          <a:xfrm>
            <a:off x="2691494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본 장에서는 제이씨블록을 이용하여 무선조종기를 제작하여 다양한 방법으로 자율비행 방법을 시도하도록 한다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쓰로틀 높이 제어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2453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디자인을 이용하여 무선 조정기를 제작 하여 드론을 원격 제어 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642918" y="435449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750038" y="4096419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947644" y="407193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5003844" y="4143372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쓰로틀 높이 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3503646" y="4504513"/>
            <a:ext cx="28575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조이스틱 패드를 위치에 놓고 값을 </a:t>
            </a:r>
            <a:r>
              <a:rPr lang="en-US" altLang="ko-KR" sz="1100" dirty="0" smtClean="0">
                <a:latin typeface="+mn-ea"/>
              </a:rPr>
              <a:t>0~200</a:t>
            </a:r>
            <a:r>
              <a:rPr lang="ko-KR" altLang="en-US" sz="1100" dirty="0" smtClean="0">
                <a:latin typeface="+mn-ea"/>
              </a:rPr>
              <a:t> </a:t>
            </a:r>
            <a:r>
              <a:rPr lang="en-US" altLang="ko-KR" sz="1100" dirty="0" smtClean="0">
                <a:latin typeface="+mn-ea"/>
              </a:rPr>
              <a:t>(</a:t>
            </a:r>
            <a:r>
              <a:rPr lang="ko-KR" altLang="en-US" sz="1100" dirty="0" smtClean="0">
                <a:latin typeface="+mn-ea"/>
              </a:rPr>
              <a:t>최저값</a:t>
            </a:r>
            <a:r>
              <a:rPr lang="en-US" altLang="ko-KR" sz="1100" dirty="0" smtClean="0">
                <a:latin typeface="+mn-ea"/>
              </a:rPr>
              <a:t>~</a:t>
            </a:r>
            <a:r>
              <a:rPr lang="ko-KR" altLang="en-US" sz="1100" dirty="0" smtClean="0">
                <a:latin typeface="+mn-ea"/>
              </a:rPr>
              <a:t>최고값</a:t>
            </a:r>
            <a:r>
              <a:rPr lang="en-US" altLang="ko-KR" sz="1100" dirty="0" smtClean="0">
                <a:latin typeface="+mn-ea"/>
              </a:rPr>
              <a:t>)</a:t>
            </a:r>
            <a:r>
              <a:rPr lang="ko-KR" altLang="en-US" sz="1100" dirty="0" smtClean="0">
                <a:latin typeface="+mn-ea"/>
              </a:rPr>
              <a:t>으로 정의 하여 드론의 높이 값으로 이용한다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100" dirty="0" smtClean="0">
                <a:latin typeface="+mn-ea"/>
              </a:rPr>
              <a:t>LED</a:t>
            </a:r>
            <a:r>
              <a:rPr lang="ko-KR" altLang="en-US" sz="1100" dirty="0" smtClean="0">
                <a:latin typeface="+mn-ea"/>
              </a:rPr>
              <a:t>를 패드 위치에 놓는다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     </a:t>
            </a:r>
            <a:r>
              <a:rPr lang="ko-KR" altLang="en-US" sz="1100" dirty="0" smtClean="0">
                <a:latin typeface="+mn-ea"/>
              </a:rPr>
              <a:t>드론의 준비 상태 정보를 </a:t>
            </a:r>
            <a:r>
              <a:rPr lang="en-US" altLang="ko-KR" sz="1100" dirty="0" smtClean="0">
                <a:latin typeface="+mn-ea"/>
              </a:rPr>
              <a:t>LED</a:t>
            </a:r>
            <a:r>
              <a:rPr lang="ko-KR" altLang="en-US" sz="1100" dirty="0" smtClean="0">
                <a:latin typeface="+mn-ea"/>
              </a:rPr>
              <a:t>를 이용하여 확인하도록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     </a:t>
            </a:r>
            <a:r>
              <a:rPr lang="en-US" altLang="ko-KR" sz="1100" dirty="0" smtClean="0">
                <a:latin typeface="+mn-ea"/>
                <a:sym typeface="Wingdings 2"/>
              </a:rPr>
              <a:t> </a:t>
            </a:r>
            <a:r>
              <a:rPr lang="ko-KR" altLang="en-US" sz="1100" dirty="0" smtClean="0">
                <a:latin typeface="+mn-ea"/>
              </a:rPr>
              <a:t>빨강 </a:t>
            </a:r>
            <a:r>
              <a:rPr lang="en-US" altLang="ko-KR" sz="1100" dirty="0" smtClean="0">
                <a:latin typeface="+mn-ea"/>
              </a:rPr>
              <a:t>LED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 “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준비 상태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=0”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" pitchFamily="2" charset="2"/>
              </a:rPr>
              <a:t>     </a:t>
            </a:r>
            <a:r>
              <a:rPr lang="en-US" altLang="ko-KR" sz="1100" dirty="0" smtClean="0">
                <a:latin typeface="+mn-ea"/>
                <a:sym typeface="Wingdings 2"/>
              </a:rPr>
              <a:t>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초록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LED  “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준비 상태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=1”</a:t>
            </a:r>
          </a:p>
          <a:p>
            <a:pPr marL="228600" indent="-228600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3. </a:t>
            </a:r>
            <a:r>
              <a:rPr lang="ko-KR" altLang="en-US" sz="1100" dirty="0" smtClean="0">
                <a:latin typeface="+mn-ea"/>
              </a:rPr>
              <a:t>무한 반복하기 블록 내에 코딩한다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4. </a:t>
            </a:r>
            <a:r>
              <a:rPr lang="ko-KR" altLang="en-US" sz="1100" dirty="0" smtClean="0">
                <a:latin typeface="+mn-ea"/>
              </a:rPr>
              <a:t>실행하기 버튼으로 패드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b="6667"/>
          <a:stretch>
            <a:fillRect/>
          </a:stretch>
        </p:blipFill>
        <p:spPr bwMode="auto">
          <a:xfrm rot="16200000">
            <a:off x="3606957" y="1179333"/>
            <a:ext cx="178722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" name="TextBox 62"/>
          <p:cNvSpPr txBox="1"/>
          <p:nvPr/>
        </p:nvSpPr>
        <p:spPr>
          <a:xfrm>
            <a:off x="642918" y="1956041"/>
            <a:ext cx="235745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쓰로틀 레버의 값을 </a:t>
            </a: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드론 높이 값으로 정의하여</a:t>
            </a: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쓰로틀을 구현한다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LED</a:t>
            </a:r>
            <a:r>
              <a:rPr lang="ko-KR" altLang="en-US" sz="1100" dirty="0" smtClean="0">
                <a:latin typeface="+mn-ea"/>
              </a:rPr>
              <a:t>로 연결 상태를 표시한다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pic>
        <p:nvPicPr>
          <p:cNvPr id="68" name="그림 6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6588" y="7572637"/>
            <a:ext cx="1203008" cy="265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타원 17"/>
          <p:cNvSpPr/>
          <p:nvPr/>
        </p:nvSpPr>
        <p:spPr>
          <a:xfrm>
            <a:off x="3178873" y="2274109"/>
            <a:ext cx="1228499" cy="1240236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 descr="D:\backup\191111_창업지원자료\기획\디자인\JCBlock\image_2\icon_play_p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80" y="8355268"/>
            <a:ext cx="1000132" cy="288698"/>
          </a:xfrm>
          <a:prstGeom prst="rect">
            <a:avLst/>
          </a:prstGeom>
          <a:noFill/>
        </p:spPr>
      </p:pic>
      <p:sp>
        <p:nvSpPr>
          <p:cNvPr id="21" name="타원 20"/>
          <p:cNvSpPr/>
          <p:nvPr/>
        </p:nvSpPr>
        <p:spPr>
          <a:xfrm>
            <a:off x="4286256" y="2095232"/>
            <a:ext cx="357190" cy="360603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440499" y="2023982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쓰로틀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07091" y="2143108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solidFill>
                  <a:schemeClr val="bg1"/>
                </a:solidFill>
              </a:rPr>
              <a:t>LED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4711689"/>
            <a:ext cx="2855129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smtClean="0"/>
              <a:t>응급 정지 버튼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2453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디자인을 이용하여 무선 조정기를 제작 하여 드론을 원격 제어 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71480" y="456881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8600" y="4310733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6206" y="428624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32406" y="4357686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응급정지버튼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3432208" y="4718827"/>
            <a:ext cx="2857520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쓰로틀 높이 제어 예제에 응급 정지 버튼을 추가 코딩하도록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버튼을 위치에 놓고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해당 버튼을 </a:t>
            </a: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</a:rPr>
              <a:t>택트스위치</a:t>
            </a:r>
            <a:r>
              <a:rPr lang="en-US" altLang="ko-KR" sz="1100" dirty="0" smtClean="0">
                <a:latin typeface="+mn-ea"/>
              </a:rPr>
              <a:t>”</a:t>
            </a:r>
            <a:r>
              <a:rPr lang="ko-KR" altLang="en-US" sz="1100" dirty="0" smtClean="0">
                <a:latin typeface="+mn-ea"/>
              </a:rPr>
              <a:t>로 설정한다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만약 조건절을 이용하여 버튼값에 따라 이벤트를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    </a:t>
            </a:r>
            <a:r>
              <a:rPr lang="en-US" altLang="ko-KR" sz="1100" dirty="0" smtClean="0">
                <a:latin typeface="+mn-ea"/>
                <a:sym typeface="Wingdings 2"/>
              </a:rPr>
              <a:t>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ko-KR" altLang="en-US" sz="1100" dirty="0" smtClean="0">
                <a:latin typeface="+mn-ea"/>
              </a:rPr>
              <a:t>버튼을 눌렀을 때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 “0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번버튼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=1”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" pitchFamily="2" charset="2"/>
              </a:rPr>
              <a:t>       “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드론 비행을 즉시 멈춤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”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 실행한다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" pitchFamily="2" charset="2"/>
              </a:rPr>
              <a:t>    </a:t>
            </a:r>
            <a:r>
              <a:rPr lang="en-US" altLang="ko-KR" sz="1100" dirty="0" smtClean="0">
                <a:latin typeface="+mn-ea"/>
                <a:sym typeface="Wingdings 2"/>
              </a:rPr>
              <a:t>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버튼을 안눌렀을 때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  “0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번 버튼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=0”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" pitchFamily="2" charset="2"/>
              </a:rPr>
              <a:t>      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실행 이벤트 없다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4. </a:t>
            </a:r>
            <a:r>
              <a:rPr lang="ko-KR" altLang="en-US" sz="1100" dirty="0" smtClean="0">
                <a:latin typeface="+mn-ea"/>
              </a:rPr>
              <a:t>실행하기 버튼으로 패드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b="6667"/>
          <a:stretch>
            <a:fillRect/>
          </a:stretch>
        </p:blipFill>
        <p:spPr bwMode="auto">
          <a:xfrm rot="16200000">
            <a:off x="3478154" y="1093822"/>
            <a:ext cx="1973396" cy="3786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" name="TextBox 62"/>
          <p:cNvSpPr txBox="1"/>
          <p:nvPr/>
        </p:nvSpPr>
        <p:spPr>
          <a:xfrm>
            <a:off x="571480" y="2000232"/>
            <a:ext cx="200026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드론의 응급정지 버튼을 구현한다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응급 상황 시 버튼을 눌렀을 때 드론을 즉시 멈춤하는 기능이다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94" y="4783127"/>
            <a:ext cx="252015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D:\backup\191111_창업지원자료\기획\디자인\JDCode\앱디자인\jdcode\PNG파일\아래\제어감도버튼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69381" y="3523992"/>
            <a:ext cx="285752" cy="285752"/>
          </a:xfrm>
          <a:prstGeom prst="rect">
            <a:avLst/>
          </a:prstGeom>
          <a:noFill/>
        </p:spPr>
      </p:pic>
      <p:sp>
        <p:nvSpPr>
          <p:cNvPr id="20" name="타원 19"/>
          <p:cNvSpPr/>
          <p:nvPr/>
        </p:nvSpPr>
        <p:spPr>
          <a:xfrm>
            <a:off x="4345819" y="3476680"/>
            <a:ext cx="357190" cy="360603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705572" y="3524572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응급정지버튼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22" name="Picture 2" descr="D:\backup\191111_창업지원자료\기획\디자인\JCBlock\image_2\icon_play_p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56" y="8286776"/>
            <a:ext cx="1000132" cy="288698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821607" y="7274581"/>
            <a:ext cx="2107327" cy="57150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809544" y="5679195"/>
            <a:ext cx="2107327" cy="35719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796300" y="4572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4" y="1771650"/>
            <a:ext cx="5857916" cy="717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970" y="1314430"/>
            <a:ext cx="2152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3" cstate="print"/>
          <a:srcRect b="12162"/>
          <a:stretch>
            <a:fillRect/>
          </a:stretch>
        </p:blipFill>
        <p:spPr bwMode="auto">
          <a:xfrm rot="16200000">
            <a:off x="3543308" y="1114407"/>
            <a:ext cx="20574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42" y="4786314"/>
            <a:ext cx="298019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롤</a:t>
            </a:r>
            <a:r>
              <a:rPr lang="en-US" altLang="en-US" sz="3600" dirty="0" smtClean="0"/>
              <a:t>/</a:t>
            </a:r>
            <a:r>
              <a:rPr altLang="en-US" sz="3600" dirty="0" smtClean="0"/>
              <a:t>피치 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2453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디자인을 이용하여 무선 조정기를 제작 하여 드론을 원격 제어 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71480" y="456881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8600" y="4310733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6206" y="428624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32406" y="4357686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롤피치방향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3500438" y="4718827"/>
            <a:ext cx="28575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응급 정지 버튼 예제에  롤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피칭 기능을 추가 코딩하도록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오른쪽에 조이스틱을 위치하고 값을 설정한다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</a:rPr>
              <a:t>동작</a:t>
            </a:r>
            <a:r>
              <a:rPr lang="en-US" altLang="ko-KR" sz="1100" dirty="0" smtClean="0">
                <a:latin typeface="+mn-ea"/>
              </a:rPr>
              <a:t>”</a:t>
            </a:r>
            <a:r>
              <a:rPr lang="ko-KR" altLang="en-US" sz="1100" dirty="0" smtClean="0">
                <a:latin typeface="+mn-ea"/>
              </a:rPr>
              <a:t>에서 속도블록에 조이스틱 값을 삽입하여 코딩 구현한다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3. </a:t>
            </a:r>
            <a:r>
              <a:rPr lang="ko-KR" altLang="en-US" sz="1100" dirty="0" smtClean="0">
                <a:latin typeface="+mn-ea"/>
              </a:rPr>
              <a:t>실행하기 버튼으로 패드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1480" y="2000232"/>
            <a:ext cx="200026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조이스틱을 이용하여 드론의 방향</a:t>
            </a:r>
            <a:r>
              <a:rPr lang="en-US" altLang="ko-KR" sz="1100" dirty="0" smtClean="0">
                <a:latin typeface="+mn-ea"/>
              </a:rPr>
              <a:t>(</a:t>
            </a:r>
            <a:r>
              <a:rPr lang="ko-KR" altLang="en-US" sz="1100" dirty="0" smtClean="0">
                <a:latin typeface="+mn-ea"/>
              </a:rPr>
              <a:t>롤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피치</a:t>
            </a:r>
            <a:r>
              <a:rPr lang="en-US" altLang="ko-KR" sz="1100" dirty="0" smtClean="0">
                <a:latin typeface="+mn-ea"/>
              </a:rPr>
              <a:t>)</a:t>
            </a:r>
            <a:r>
              <a:rPr lang="ko-KR" altLang="en-US" sz="1100" dirty="0" smtClean="0">
                <a:latin typeface="+mn-ea"/>
              </a:rPr>
              <a:t>를 제어하는 프로그래밍을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조이스틱 값의 좌우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상하 값에 따라 드론 방향 제어한다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sp>
        <p:nvSpPr>
          <p:cNvPr id="20" name="타원 19"/>
          <p:cNvSpPr/>
          <p:nvPr/>
        </p:nvSpPr>
        <p:spPr>
          <a:xfrm>
            <a:off x="4775689" y="2288468"/>
            <a:ext cx="1347856" cy="1360735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Picture 2" descr="D:\backup\191111_창업지원자료\기획\디자인\JCBlock\image_2\icon_play_p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7362" y="7572396"/>
            <a:ext cx="1000132" cy="288698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5072074" y="2000232"/>
            <a:ext cx="6703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롤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/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피치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31940" y="5336552"/>
            <a:ext cx="2325555" cy="30701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8" name="그림 2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4420" y="6858016"/>
            <a:ext cx="2111693" cy="26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직사각형 28"/>
          <p:cNvSpPr/>
          <p:nvPr/>
        </p:nvSpPr>
        <p:spPr>
          <a:xfrm>
            <a:off x="528948" y="7172674"/>
            <a:ext cx="2900052" cy="45237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 b="7094"/>
          <a:stretch>
            <a:fillRect/>
          </a:stretch>
        </p:blipFill>
        <p:spPr bwMode="auto">
          <a:xfrm rot="16200000">
            <a:off x="3436151" y="1135825"/>
            <a:ext cx="205740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요</a:t>
            </a:r>
            <a:r>
              <a:rPr lang="en-US" altLang="en-US" sz="3600" dirty="0" smtClean="0"/>
              <a:t>(YAW)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2453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디자인을 이용하여 무선 조정기를 제작 하여 드론을 원격 제어 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71480" y="456881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8600" y="4310733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6206" y="428624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32406" y="4357686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20.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요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(YAW)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3432208" y="4718827"/>
            <a:ext cx="285752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ko-KR" altLang="en-US" sz="1100" dirty="0" smtClean="0">
                <a:latin typeface="+mn-ea"/>
              </a:rPr>
              <a:t>롤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피치 예제에 요</a:t>
            </a:r>
            <a:r>
              <a:rPr lang="en-US" altLang="ko-KR" sz="1100" dirty="0" smtClean="0">
                <a:latin typeface="+mn-ea"/>
              </a:rPr>
              <a:t>(YAW)</a:t>
            </a:r>
            <a:r>
              <a:rPr lang="ko-KR" altLang="en-US" sz="1100" dirty="0" smtClean="0">
                <a:latin typeface="+mn-ea"/>
              </a:rPr>
              <a:t>기능을 추가 코딩하도록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100" dirty="0" smtClean="0">
                <a:latin typeface="+mn-ea"/>
              </a:rPr>
              <a:t>0</a:t>
            </a:r>
            <a:r>
              <a:rPr lang="ko-KR" altLang="en-US" sz="1100" dirty="0" smtClean="0">
                <a:latin typeface="+mn-ea"/>
              </a:rPr>
              <a:t>번에 가로방향 조이스틱 값을 </a:t>
            </a:r>
            <a:r>
              <a:rPr lang="en-US" altLang="ko-KR" sz="1100" dirty="0" smtClean="0">
                <a:latin typeface="+mn-ea"/>
              </a:rPr>
              <a:t>-100~100</a:t>
            </a:r>
            <a:r>
              <a:rPr lang="ko-KR" altLang="en-US" sz="1100" dirty="0" smtClean="0">
                <a:latin typeface="+mn-ea"/>
              </a:rPr>
              <a:t>까지 설정을 추가한다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조건문 좌회전</a:t>
            </a:r>
            <a:r>
              <a:rPr lang="en-US" altLang="ko-KR" sz="1100" dirty="0" smtClean="0">
                <a:latin typeface="+mn-ea"/>
              </a:rPr>
              <a:t>(-50), </a:t>
            </a:r>
            <a:r>
              <a:rPr lang="ko-KR" altLang="en-US" sz="1100" dirty="0" smtClean="0">
                <a:latin typeface="+mn-ea"/>
              </a:rPr>
              <a:t>우회전</a:t>
            </a:r>
            <a:r>
              <a:rPr lang="en-US" altLang="ko-KR" sz="1100" dirty="0" smtClean="0">
                <a:latin typeface="+mn-ea"/>
              </a:rPr>
              <a:t>(50)</a:t>
            </a:r>
            <a:r>
              <a:rPr lang="ko-KR" altLang="en-US" sz="1100" dirty="0" smtClean="0">
                <a:latin typeface="+mn-ea"/>
              </a:rPr>
              <a:t>기준으로  요변수 값을 증가 시켜 회전하도록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    </a:t>
            </a:r>
            <a:r>
              <a:rPr lang="en-US" altLang="ko-KR" sz="1100" dirty="0" smtClean="0">
                <a:latin typeface="+mn-ea"/>
                <a:sym typeface="Wingdings 2"/>
              </a:rPr>
              <a:t>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ko-KR" altLang="en-US" sz="1100" dirty="0" smtClean="0">
                <a:latin typeface="+mn-ea"/>
              </a:rPr>
              <a:t>좌회전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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요를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“10”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정하기</a:t>
            </a:r>
            <a:endParaRPr lang="en-US" altLang="ko-KR" sz="1100" dirty="0" smtClean="0">
              <a:latin typeface="+mn-ea"/>
              <a:sym typeface="Wingdings" pitchFamily="2" charset="2"/>
            </a:endParaRP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 2"/>
              </a:rPr>
              <a:t>     </a:t>
            </a:r>
            <a:r>
              <a:rPr lang="ko-KR" altLang="en-US" sz="1100" dirty="0" smtClean="0">
                <a:latin typeface="+mn-ea"/>
                <a:sym typeface="Wingdings 2"/>
              </a:rPr>
              <a:t>우회전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 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요를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“-10”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정하기</a:t>
            </a:r>
            <a:endParaRPr lang="en-US" altLang="ko-KR" sz="1100" dirty="0" smtClean="0">
              <a:latin typeface="+mn-ea"/>
              <a:sym typeface="Wingdings" pitchFamily="2" charset="2"/>
            </a:endParaRPr>
          </a:p>
          <a:p>
            <a:pPr marL="228600" indent="-228600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4. </a:t>
            </a:r>
            <a:r>
              <a:rPr lang="ko-KR" altLang="en-US" sz="1100" dirty="0" smtClean="0">
                <a:latin typeface="+mn-ea"/>
              </a:rPr>
              <a:t>실행하기 버튼으로 패드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1480" y="2000232"/>
            <a:ext cx="2000264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왼쪽 조이스틱을 이용하여 드론의 회전</a:t>
            </a:r>
            <a:r>
              <a:rPr lang="en-US" altLang="ko-KR" sz="1100" dirty="0" smtClean="0">
                <a:latin typeface="+mn-ea"/>
              </a:rPr>
              <a:t>(</a:t>
            </a:r>
            <a:r>
              <a:rPr lang="ko-KR" altLang="en-US" sz="1100" dirty="0" smtClean="0">
                <a:latin typeface="+mn-ea"/>
              </a:rPr>
              <a:t>요</a:t>
            </a:r>
            <a:r>
              <a:rPr lang="en-US" altLang="ko-KR" sz="1100" dirty="0" smtClean="0">
                <a:latin typeface="+mn-ea"/>
              </a:rPr>
              <a:t>, YAW)</a:t>
            </a:r>
            <a:r>
              <a:rPr lang="ko-KR" altLang="en-US" sz="1100" dirty="0" smtClean="0">
                <a:latin typeface="+mn-ea"/>
              </a:rPr>
              <a:t>를 제어하는 프로그래밍을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요</a:t>
            </a:r>
            <a:r>
              <a:rPr lang="en-US" altLang="ko-KR" sz="1100" dirty="0" smtClean="0">
                <a:latin typeface="+mn-ea"/>
              </a:rPr>
              <a:t>(YAW)</a:t>
            </a:r>
            <a:r>
              <a:rPr lang="ko-KR" altLang="en-US" sz="1100" dirty="0" smtClean="0">
                <a:latin typeface="+mn-ea"/>
              </a:rPr>
              <a:t>변수를 생성하여 변수 값에 비례하여 비행회전이 제어되도록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pic>
        <p:nvPicPr>
          <p:cNvPr id="1027" name="Picture 3" descr="D:\backup\191111_창업지원자료\기획\디자인\JDCode\앱디자인\jdcode\PNG파일\아래\제어감도버튼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9381" y="3523992"/>
            <a:ext cx="285752" cy="285752"/>
          </a:xfrm>
          <a:prstGeom prst="rect">
            <a:avLst/>
          </a:prstGeom>
          <a:noFill/>
        </p:spPr>
      </p:pic>
      <p:pic>
        <p:nvPicPr>
          <p:cNvPr id="22" name="Picture 2" descr="D:\backup\191111_창업지원자료\기획\디자인\JCBlock\image_2\icon_play_p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6" y="8072462"/>
            <a:ext cx="1000132" cy="288698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3357562" y="2796683"/>
            <a:ext cx="6703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롤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/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피치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cxnSp>
        <p:nvCxnSpPr>
          <p:cNvPr id="33" name="직선 화살표 연결선 32"/>
          <p:cNvCxnSpPr/>
          <p:nvPr/>
        </p:nvCxnSpPr>
        <p:spPr>
          <a:xfrm>
            <a:off x="3071810" y="3071802"/>
            <a:ext cx="1000132" cy="1059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그룹 29"/>
          <p:cNvGrpSpPr/>
          <p:nvPr/>
        </p:nvGrpSpPr>
        <p:grpSpPr>
          <a:xfrm>
            <a:off x="965475" y="4643438"/>
            <a:ext cx="2249211" cy="4071966"/>
            <a:chOff x="2857496" y="4643438"/>
            <a:chExt cx="2249211" cy="407196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857496" y="4643438"/>
              <a:ext cx="2249211" cy="4071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6" name="직사각형 35"/>
            <p:cNvSpPr/>
            <p:nvPr/>
          </p:nvSpPr>
          <p:spPr>
            <a:xfrm>
              <a:off x="2928934" y="7072330"/>
              <a:ext cx="1857388" cy="1071570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857496" y="5193677"/>
              <a:ext cx="1857388" cy="142876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2857496" y="6339677"/>
              <a:ext cx="1285884" cy="161149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사각형 설명선 32"/>
          <p:cNvSpPr/>
          <p:nvPr/>
        </p:nvSpPr>
        <p:spPr>
          <a:xfrm>
            <a:off x="3714752" y="4786314"/>
            <a:ext cx="1071570" cy="1000132"/>
          </a:xfrm>
          <a:prstGeom prst="wedgeRectCallout">
            <a:avLst>
              <a:gd name="adj1" fmla="val -56879"/>
              <a:gd name="adj2" fmla="val -20883"/>
            </a:avLst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무선 조종기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150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변수를 사용하여 코딩을 논리적으로 기능을 표현해보도록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74" y="6072198"/>
            <a:ext cx="1285884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6354" y="3393272"/>
            <a:ext cx="1285492" cy="2642400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4" name="타원 33"/>
          <p:cNvSpPr/>
          <p:nvPr/>
        </p:nvSpPr>
        <p:spPr>
          <a:xfrm>
            <a:off x="5607858" y="3321835"/>
            <a:ext cx="282370" cy="28575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42" y="2280449"/>
            <a:ext cx="2786082" cy="579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직사각형 37"/>
          <p:cNvSpPr/>
          <p:nvPr/>
        </p:nvSpPr>
        <p:spPr>
          <a:xfrm>
            <a:off x="5015088" y="5393537"/>
            <a:ext cx="1357322" cy="57150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5036354" y="8036743"/>
            <a:ext cx="1357322" cy="57150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모서리가 둥근 직사각형 41"/>
          <p:cNvSpPr/>
          <p:nvPr/>
        </p:nvSpPr>
        <p:spPr>
          <a:xfrm>
            <a:off x="571480" y="213992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3" name="그룹 157"/>
          <p:cNvGrpSpPr/>
          <p:nvPr/>
        </p:nvGrpSpPr>
        <p:grpSpPr>
          <a:xfrm flipH="1">
            <a:off x="678600" y="1881841"/>
            <a:ext cx="250534" cy="334430"/>
            <a:chOff x="8004773" y="4661601"/>
            <a:chExt cx="703673" cy="939312"/>
          </a:xfrm>
        </p:grpSpPr>
        <p:sp>
          <p:nvSpPr>
            <p:cNvPr id="44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제목 55"/>
          <p:cNvSpPr txBox="1">
            <a:spLocks/>
          </p:cNvSpPr>
          <p:nvPr/>
        </p:nvSpPr>
        <p:spPr>
          <a:xfrm>
            <a:off x="876206" y="185735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9" name="모서리가 둥근 직사각형 48"/>
          <p:cNvSpPr/>
          <p:nvPr/>
        </p:nvSpPr>
        <p:spPr>
          <a:xfrm>
            <a:off x="4932406" y="192879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무선조종기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214686" y="4286248"/>
            <a:ext cx="11304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드론 연결 상태</a:t>
            </a:r>
            <a:endParaRPr lang="ko-KR" altLang="en-US" sz="1100" b="1" dirty="0"/>
          </a:p>
        </p:txBody>
      </p:sp>
      <p:sp>
        <p:nvSpPr>
          <p:cNvPr id="22" name="직사각형 21"/>
          <p:cNvSpPr/>
          <p:nvPr/>
        </p:nvSpPr>
        <p:spPr>
          <a:xfrm>
            <a:off x="571480" y="4643438"/>
            <a:ext cx="2714644" cy="98949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571480" y="2571736"/>
            <a:ext cx="2714644" cy="164307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571480" y="7500958"/>
            <a:ext cx="2714644" cy="500066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571480" y="5672475"/>
            <a:ext cx="2714644" cy="178595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71480" y="4257342"/>
            <a:ext cx="2714644" cy="32529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214686" y="3357554"/>
            <a:ext cx="939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</a:t>
            </a:r>
            <a:endParaRPr lang="ko-KR" altLang="en-US" sz="11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286124" y="5072066"/>
            <a:ext cx="4667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변수</a:t>
            </a:r>
            <a:endParaRPr lang="en-US" altLang="ko-KR" sz="1100" b="1" dirty="0" smtClean="0"/>
          </a:p>
          <a:p>
            <a:r>
              <a:rPr lang="ko-KR" altLang="en-US" sz="1100" b="1" dirty="0" smtClean="0"/>
              <a:t>정의</a:t>
            </a:r>
            <a:endParaRPr lang="ko-KR" altLang="en-US" sz="11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264858" y="6500826"/>
            <a:ext cx="16914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쓰로틀</a:t>
            </a:r>
            <a:r>
              <a:rPr lang="en-US" altLang="ko-KR" sz="1100" b="1" dirty="0" smtClean="0"/>
              <a:t>/</a:t>
            </a:r>
            <a:r>
              <a:rPr lang="ko-KR" altLang="en-US" sz="1100" b="1" dirty="0" smtClean="0"/>
              <a:t>롤</a:t>
            </a:r>
            <a:r>
              <a:rPr lang="en-US" altLang="ko-KR" sz="1100" b="1" dirty="0" smtClean="0"/>
              <a:t>/</a:t>
            </a:r>
            <a:r>
              <a:rPr lang="ko-KR" altLang="en-US" sz="1100" b="1" dirty="0" smtClean="0"/>
              <a:t>피치</a:t>
            </a:r>
            <a:r>
              <a:rPr lang="en-US" altLang="ko-KR" sz="1100" b="1" dirty="0" smtClean="0"/>
              <a:t>/</a:t>
            </a:r>
            <a:r>
              <a:rPr lang="ko-KR" altLang="en-US" sz="1100" b="1" dirty="0" smtClean="0"/>
              <a:t>요 기능</a:t>
            </a:r>
            <a:endParaRPr lang="en-US" altLang="ko-KR" sz="1100" b="1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3315030" y="7607171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응급정지기능</a:t>
            </a:r>
            <a:endParaRPr lang="en-US" altLang="ko-KR" sz="1100" b="1" dirty="0" smtClean="0"/>
          </a:p>
        </p:txBody>
      </p:sp>
      <p:sp>
        <p:nvSpPr>
          <p:cNvPr id="32" name="TextBox 31"/>
          <p:cNvSpPr txBox="1"/>
          <p:nvPr/>
        </p:nvSpPr>
        <p:spPr>
          <a:xfrm>
            <a:off x="4857760" y="2428860"/>
            <a:ext cx="171451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ym typeface="Wingdings 2"/>
              </a:rPr>
              <a:t></a:t>
            </a:r>
            <a:r>
              <a:rPr lang="ko-KR" altLang="en-US" sz="1100" dirty="0" smtClean="0"/>
              <a:t>코딩 편집창에서 상태정보 활성후 실행하면 패드에서도 상태정보를 확인할 수 있다</a:t>
            </a:r>
            <a:r>
              <a:rPr lang="en-US" altLang="ko-KR" sz="1100" dirty="0" smtClean="0"/>
              <a:t>.</a:t>
            </a:r>
          </a:p>
          <a:p>
            <a:endParaRPr lang="ko-KR" altLang="en-US" sz="1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t="11765" r="21778" b="5882"/>
          <a:stretch>
            <a:fillRect/>
          </a:stretch>
        </p:blipFill>
        <p:spPr bwMode="auto">
          <a:xfrm>
            <a:off x="3751327" y="4821177"/>
            <a:ext cx="1000132" cy="933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4429124"/>
            <a:ext cx="6858000" cy="4714876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85728" y="7786710"/>
            <a:ext cx="628654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주식회사 주니랩  </a:t>
            </a:r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주소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경기도 성남시 중원구 사기막골로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62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번길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33,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센터엠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F1101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호   고객센터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1599-4729</a:t>
            </a: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홈페이지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www.junilab.co.kr 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이메일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help@junilab.co.kr</a:t>
            </a:r>
            <a:endParaRPr lang="en-US" sz="11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Copyright©2019 </a:t>
            </a:r>
            <a:r>
              <a:rPr lang="en-US" sz="1100" b="1" dirty="0" err="1" smtClean="0">
                <a:solidFill>
                  <a:schemeClr val="bg1"/>
                </a:solidFill>
              </a:rPr>
              <a:t>JuniLab</a:t>
            </a:r>
            <a:r>
              <a:rPr lang="en-US" sz="1100" b="1" dirty="0" smtClean="0">
                <a:solidFill>
                  <a:schemeClr val="bg1"/>
                </a:solidFill>
              </a:rPr>
              <a:t> All rights reserved.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233" name="Picture 2" descr="C:\Users\이미선\Dropbox\창업지원자료\기획\디자인\JBlock\icon\주니랩아이콘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6544" y="4000496"/>
            <a:ext cx="1223821" cy="1143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제목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500165"/>
            <a:ext cx="5572164" cy="324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80" y="4786314"/>
            <a:ext cx="5572164" cy="394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제목 3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1357290"/>
            <a:ext cx="5643602" cy="393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80" y="5229230"/>
            <a:ext cx="5357850" cy="355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단원 정리</a:t>
            </a:r>
            <a:endParaRPr lang="ko-KR" altLang="en-US" sz="3600" dirty="0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201275" y="2213885"/>
            <a:ext cx="5643626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드론을 디자 인 할 때 고려할 사항 </a:t>
            </a:r>
            <a:r>
              <a:rPr lang="en-US" altLang="ko-KR" sz="1200" b="1" spc="-150" dirty="0" smtClean="0">
                <a:ln w="3175">
                  <a:noFill/>
                </a:ln>
              </a:rPr>
              <a:t>3</a:t>
            </a:r>
            <a:r>
              <a:rPr lang="ko-KR" altLang="en-US" sz="1200" b="1" spc="-150" dirty="0" smtClean="0">
                <a:ln w="3175">
                  <a:noFill/>
                </a:ln>
              </a:rPr>
              <a:t>가지만 작성 하시오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640012"/>
            <a:ext cx="5548220" cy="2574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10261"/>
            <a:ext cx="4513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>
                <a:ln w="3175">
                  <a:noFill/>
                </a:ln>
              </a:rPr>
              <a:t>내가 만든</a:t>
            </a:r>
            <a:r>
              <a:rPr lang="en-US" altLang="ko-KR" sz="1200" b="1" spc="-150" dirty="0">
                <a:ln w="3175">
                  <a:noFill/>
                </a:ln>
              </a:rPr>
              <a:t> </a:t>
            </a:r>
            <a:r>
              <a:rPr lang="ko-KR" altLang="en-US" sz="1200" b="1" spc="-150" dirty="0">
                <a:ln w="3175">
                  <a:noFill/>
                </a:ln>
              </a:rPr>
              <a:t>드론 </a:t>
            </a:r>
            <a:r>
              <a:rPr lang="ko-KR" altLang="en-US" sz="1200" b="1" spc="-150" dirty="0" smtClean="0">
                <a:ln w="3175">
                  <a:noFill/>
                </a:ln>
              </a:rPr>
              <a:t>디자인 컨셉을 설명하시오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5500694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244626"/>
            <a:ext cx="5548220" cy="2113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5967</TotalTime>
  <Words>5052</Words>
  <Application>Microsoft Office PowerPoint</Application>
  <PresentationFormat>화면 슬라이드 쇼(4:3)</PresentationFormat>
  <Paragraphs>776</Paragraphs>
  <Slides>63</Slides>
  <Notes>37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63</vt:i4>
      </vt:variant>
    </vt:vector>
  </HeadingPairs>
  <TitlesOfParts>
    <vt:vector size="64" baseType="lpstr">
      <vt:lpstr>Office 테마</vt:lpstr>
      <vt:lpstr>슬라이드 0</vt:lpstr>
      <vt:lpstr>슬라이드 1</vt:lpstr>
      <vt:lpstr>드론 디자인</vt:lpstr>
      <vt:lpstr>슬라이드 3</vt:lpstr>
      <vt:lpstr>드론 디자인 및 조립</vt:lpstr>
      <vt:lpstr>슬라이드 5</vt:lpstr>
      <vt:lpstr>슬라이드 6</vt:lpstr>
      <vt:lpstr>슬라이드 7</vt:lpstr>
      <vt:lpstr>단원 정리</vt:lpstr>
      <vt:lpstr>제이디코드 앱 연결</vt:lpstr>
      <vt:lpstr>비행하기(1)</vt:lpstr>
      <vt:lpstr>슬라이드 11</vt:lpstr>
      <vt:lpstr>비행하기(2)</vt:lpstr>
      <vt:lpstr>드론 기술</vt:lpstr>
      <vt:lpstr>자율 주행&amp;비행 정의</vt:lpstr>
      <vt:lpstr>자율비행 요건</vt:lpstr>
      <vt:lpstr>자율주행 요건</vt:lpstr>
      <vt:lpstr>자율 비행  드론 활용</vt:lpstr>
      <vt:lpstr>단원 정리</vt:lpstr>
      <vt:lpstr>고도제어 - 레이저센서</vt:lpstr>
      <vt:lpstr>슬라이드 20</vt:lpstr>
      <vt:lpstr>슬라이드 21</vt:lpstr>
      <vt:lpstr>관찰 확인하기</vt:lpstr>
      <vt:lpstr>고도제어 - 기압센서</vt:lpstr>
      <vt:lpstr>슬라이드 24</vt:lpstr>
      <vt:lpstr>슬라이드 25</vt:lpstr>
      <vt:lpstr>관찰확인하기</vt:lpstr>
      <vt:lpstr>위치제어 – 카메라 센서</vt:lpstr>
      <vt:lpstr>슬라이드 28</vt:lpstr>
      <vt:lpstr>슬라이드 29</vt:lpstr>
      <vt:lpstr>관찰확인하기</vt:lpstr>
      <vt:lpstr>자율비행-기본</vt:lpstr>
      <vt:lpstr>블루투스 연결</vt:lpstr>
      <vt:lpstr>드론 상태 확인</vt:lpstr>
      <vt:lpstr>준비상태 점검</vt:lpstr>
      <vt:lpstr>드론 이착륙(1)</vt:lpstr>
      <vt:lpstr>드론 이착륙(2)</vt:lpstr>
      <vt:lpstr>높이 제어(1)</vt:lpstr>
      <vt:lpstr>높이 제어(2)</vt:lpstr>
      <vt:lpstr>속도 제어(1)</vt:lpstr>
      <vt:lpstr>속도 제어(2)</vt:lpstr>
      <vt:lpstr>거리 제어(1)</vt:lpstr>
      <vt:lpstr>거리 제어(2)</vt:lpstr>
      <vt:lpstr>회전 제어(1)</vt:lpstr>
      <vt:lpstr>회전 제어(2)</vt:lpstr>
      <vt:lpstr>드론조립&amp;미션비행</vt:lpstr>
      <vt:lpstr>드론 재조립(1)</vt:lpstr>
      <vt:lpstr>드론 재조립(2)</vt:lpstr>
      <vt:lpstr>트라이앵글 비행</vt:lpstr>
      <vt:lpstr>트라이앵글 비행(2)</vt:lpstr>
      <vt:lpstr>요철(凹) 비행</vt:lpstr>
      <vt:lpstr>목표점 드론 착지</vt:lpstr>
      <vt:lpstr>회전 미션 수행</vt:lpstr>
      <vt:lpstr>장애물 통과</vt:lpstr>
      <vt:lpstr>허들 비행</vt:lpstr>
      <vt:lpstr>프리스타일</vt:lpstr>
      <vt:lpstr>무선조정기</vt:lpstr>
      <vt:lpstr>쓰로틀 높이 제어</vt:lpstr>
      <vt:lpstr>응급 정지 버튼</vt:lpstr>
      <vt:lpstr>롤/피치 </vt:lpstr>
      <vt:lpstr>요(YAW)</vt:lpstr>
      <vt:lpstr>무선 조종기</vt:lpstr>
      <vt:lpstr>슬라이드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Windows 사용자</cp:lastModifiedBy>
  <cp:revision>422</cp:revision>
  <dcterms:created xsi:type="dcterms:W3CDTF">2019-09-09T06:04:53Z</dcterms:created>
  <dcterms:modified xsi:type="dcterms:W3CDTF">2024-03-22T05:52:48Z</dcterms:modified>
</cp:coreProperties>
</file>