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7"/>
  </p:notesMasterIdLst>
  <p:handoutMasterIdLst>
    <p:handoutMasterId r:id="rId18"/>
  </p:handoutMasterIdLst>
  <p:sldIdLst>
    <p:sldId id="405" r:id="rId3"/>
    <p:sldId id="445" r:id="rId4"/>
    <p:sldId id="446" r:id="rId5"/>
    <p:sldId id="447" r:id="rId6"/>
    <p:sldId id="448" r:id="rId7"/>
    <p:sldId id="449" r:id="rId8"/>
    <p:sldId id="450" r:id="rId9"/>
    <p:sldId id="451" r:id="rId10"/>
    <p:sldId id="435" r:id="rId11"/>
    <p:sldId id="453" r:id="rId12"/>
    <p:sldId id="452" r:id="rId13"/>
    <p:sldId id="454" r:id="rId14"/>
    <p:sldId id="455" r:id="rId15"/>
    <p:sldId id="408" r:id="rId16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88BD0"/>
    <a:srgbClr val="0000FF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2826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iBuNakuZHTAhXFj5QKHbH9AsIQjRwIBw&amp;url=http://www.sallytylerhayes.net/category/question-ideas/&amp;psig=AFQjCNEhu1iSVlc25IrMsX6ZyCVStCJDOw&amp;ust=149162365111604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2928926" y="5286388"/>
            <a:ext cx="564360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거리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 </a:t>
            </a:r>
            <a:r>
              <a:rPr lang="en-US" altLang="ko-KR" sz="5000" b="1" dirty="0" err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vs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속도제어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직각 삼각형 18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7" name="Picture 2" descr="Python Logo - PNG and Vector - Logo Downloa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거리제어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44074" t="3818" r="22135" b="53233"/>
          <a:stretch>
            <a:fillRect/>
          </a:stretch>
        </p:blipFill>
        <p:spPr bwMode="auto">
          <a:xfrm>
            <a:off x="1571604" y="2214554"/>
            <a:ext cx="27901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77296" t="5727" r="902" b="87592"/>
          <a:stretch>
            <a:fillRect/>
          </a:stretch>
        </p:blipFill>
        <p:spPr bwMode="auto">
          <a:xfrm>
            <a:off x="1643042" y="1357298"/>
            <a:ext cx="214314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2083"/>
          <a:stretch>
            <a:fillRect/>
          </a:stretch>
        </p:blipFill>
        <p:spPr bwMode="auto">
          <a:xfrm>
            <a:off x="4635539" y="0"/>
            <a:ext cx="45084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2.</a:t>
            </a:r>
            <a:r>
              <a:rPr lang="ko-KR" altLang="en-US" dirty="0" smtClean="0"/>
              <a:t>속도제어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l="44074" t="3818" r="22135" b="53233"/>
          <a:stretch>
            <a:fillRect/>
          </a:stretch>
        </p:blipFill>
        <p:spPr bwMode="auto">
          <a:xfrm>
            <a:off x="1571604" y="2214554"/>
            <a:ext cx="27901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 l="77296" t="5727" r="902" b="87592"/>
          <a:stretch>
            <a:fillRect/>
          </a:stretch>
        </p:blipFill>
        <p:spPr bwMode="auto">
          <a:xfrm>
            <a:off x="1643042" y="1357298"/>
            <a:ext cx="214314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1" y="0"/>
            <a:ext cx="3951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question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68"/>
          <a:stretch>
            <a:fillRect/>
          </a:stretch>
        </p:blipFill>
        <p:spPr bwMode="auto">
          <a:xfrm>
            <a:off x="642910" y="928670"/>
            <a:ext cx="2493836" cy="2286016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거리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</a:t>
            </a:r>
            <a:r>
              <a:rPr lang="ko-KR" altLang="en-US" dirty="0" smtClean="0"/>
              <a:t>속도제어</a:t>
            </a:r>
          </a:p>
        </p:txBody>
      </p:sp>
      <p:sp>
        <p:nvSpPr>
          <p:cNvPr id="9" name="모서리가 둥근 직사각형 8"/>
          <p:cNvSpPr/>
          <p:nvPr/>
        </p:nvSpPr>
        <p:spPr>
          <a:xfrm flipV="1">
            <a:off x="571472" y="3071810"/>
            <a:ext cx="8072494" cy="4571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348" y="4357694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u="sng" dirty="0" smtClean="0">
                <a:solidFill>
                  <a:srgbClr val="1555A6"/>
                </a:solidFill>
                <a:sym typeface="Wingdings 2"/>
              </a:rPr>
              <a:t> </a:t>
            </a:r>
            <a:r>
              <a:rPr lang="en-US" altLang="ko-KR" sz="2000" b="1" u="sng" dirty="0" smtClean="0">
                <a:solidFill>
                  <a:srgbClr val="1555A6"/>
                </a:solidFill>
              </a:rPr>
              <a:t>move</a:t>
            </a:r>
            <a:r>
              <a:rPr lang="ko-KR" altLang="en-US" sz="2000" b="1" u="sng" dirty="0" smtClean="0">
                <a:solidFill>
                  <a:srgbClr val="1555A6"/>
                </a:solidFill>
              </a:rPr>
              <a:t> </a:t>
            </a:r>
            <a:r>
              <a:rPr lang="en-US" altLang="ko-KR" sz="2000" b="1" u="sng" dirty="0" smtClean="0">
                <a:solidFill>
                  <a:srgbClr val="1555A6"/>
                </a:solidFill>
              </a:rPr>
              <a:t>: </a:t>
            </a:r>
            <a:r>
              <a:rPr lang="ko-KR" altLang="en-US" sz="2000" b="1" u="sng" dirty="0" smtClean="0">
                <a:solidFill>
                  <a:srgbClr val="1555A6"/>
                </a:solidFill>
              </a:rPr>
              <a:t>거리 중심으로 직진 </a:t>
            </a:r>
            <a:endParaRPr lang="en-US" altLang="ko-KR" sz="2000" b="1" u="sng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rgbClr val="1555A6"/>
                </a:solidFill>
                <a:sym typeface="Wingdings" pitchFamily="2" charset="2"/>
              </a:rPr>
              <a:t> </a:t>
            </a:r>
            <a:r>
              <a:rPr lang="ko-KR" altLang="en-US" sz="1600" dirty="0" smtClean="0">
                <a:solidFill>
                  <a:srgbClr val="1555A6"/>
                </a:solidFill>
              </a:rPr>
              <a:t>목표거리를 향해 속도를 줄여가면서 </a:t>
            </a:r>
            <a:r>
              <a:rPr lang="en-US" altLang="ko-KR" sz="1600" dirty="0" smtClean="0">
                <a:solidFill>
                  <a:srgbClr val="1555A6"/>
                </a:solidFill>
              </a:rPr>
              <a:t>200cm </a:t>
            </a:r>
            <a:r>
              <a:rPr lang="ko-KR" altLang="en-US" sz="1600" dirty="0" smtClean="0">
                <a:solidFill>
                  <a:srgbClr val="1555A6"/>
                </a:solidFill>
              </a:rPr>
              <a:t>지점에 도착</a:t>
            </a:r>
            <a:endParaRPr lang="en-US" altLang="ko-KR" sz="16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8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u="sng" dirty="0" smtClean="0">
                <a:solidFill>
                  <a:srgbClr val="1555A6"/>
                </a:solidFill>
                <a:sym typeface="Wingdings 2"/>
              </a:rPr>
              <a:t> </a:t>
            </a:r>
            <a:r>
              <a:rPr lang="en-US" altLang="ko-KR" sz="2000" b="1" u="sng" dirty="0" smtClean="0">
                <a:solidFill>
                  <a:srgbClr val="1555A6"/>
                </a:solidFill>
              </a:rPr>
              <a:t>Velocity : </a:t>
            </a:r>
            <a:r>
              <a:rPr lang="ko-KR" altLang="en-US" sz="2000" b="1" u="sng" dirty="0" smtClean="0">
                <a:solidFill>
                  <a:srgbClr val="1555A6"/>
                </a:solidFill>
              </a:rPr>
              <a:t>속도 중심으로 직진</a:t>
            </a:r>
            <a:endParaRPr lang="en-US" altLang="ko-KR" sz="2000" b="1" u="sng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rgbClr val="1555A6"/>
                </a:solidFill>
                <a:sym typeface="Wingdings" pitchFamily="2" charset="2"/>
              </a:rPr>
              <a:t> </a:t>
            </a:r>
            <a:r>
              <a:rPr lang="ko-KR" altLang="en-US" sz="1600" dirty="0" smtClean="0">
                <a:solidFill>
                  <a:srgbClr val="1555A6"/>
                </a:solidFill>
                <a:sym typeface="Wingdings" pitchFamily="2" charset="2"/>
              </a:rPr>
              <a:t>목표속도로 일정하게 </a:t>
            </a:r>
            <a:r>
              <a:rPr lang="en-US" altLang="ko-KR" sz="1600" dirty="0" smtClean="0">
                <a:solidFill>
                  <a:srgbClr val="1555A6"/>
                </a:solidFill>
                <a:sym typeface="Wingdings" pitchFamily="2" charset="2"/>
              </a:rPr>
              <a:t>sleep()</a:t>
            </a:r>
            <a:r>
              <a:rPr lang="ko-KR" altLang="en-US" sz="1600" dirty="0" smtClean="0">
                <a:solidFill>
                  <a:srgbClr val="1555A6"/>
                </a:solidFill>
                <a:sym typeface="Wingdings" pitchFamily="2" charset="2"/>
              </a:rPr>
              <a:t>값만큼 직진</a:t>
            </a:r>
            <a:r>
              <a:rPr lang="en-US" altLang="ko-KR" sz="1600" dirty="0" smtClean="0">
                <a:solidFill>
                  <a:srgbClr val="1555A6"/>
                </a:solidFill>
                <a:sym typeface="Wingdings" pitchFamily="2" charset="2"/>
              </a:rPr>
              <a:t>. </a:t>
            </a:r>
            <a:r>
              <a:rPr lang="ko-KR" altLang="en-US" sz="1600" dirty="0" smtClean="0">
                <a:solidFill>
                  <a:srgbClr val="1555A6"/>
                </a:solidFill>
                <a:sym typeface="Wingdings" pitchFamily="2" charset="2"/>
              </a:rPr>
              <a:t>즉</a:t>
            </a:r>
            <a:r>
              <a:rPr lang="en-US" altLang="ko-KR" sz="1600" dirty="0" smtClean="0">
                <a:solidFill>
                  <a:srgbClr val="1555A6"/>
                </a:solidFill>
                <a:sym typeface="Wingdings" pitchFamily="2" charset="2"/>
              </a:rPr>
              <a:t>, </a:t>
            </a:r>
            <a:r>
              <a:rPr lang="ko-KR" altLang="en-US" sz="1600" dirty="0" smtClean="0">
                <a:solidFill>
                  <a:srgbClr val="1555A6"/>
                </a:solidFill>
                <a:sym typeface="Wingdings" pitchFamily="2" charset="2"/>
              </a:rPr>
              <a:t>가속에 </a:t>
            </a:r>
            <a:r>
              <a:rPr lang="en-US" altLang="ko-KR" sz="1600" dirty="0" smtClean="0">
                <a:solidFill>
                  <a:srgbClr val="1555A6"/>
                </a:solidFill>
                <a:sym typeface="Wingdings" pitchFamily="2" charset="2"/>
              </a:rPr>
              <a:t>200cm</a:t>
            </a:r>
            <a:r>
              <a:rPr lang="ko-KR" altLang="en-US" sz="1600" dirty="0" smtClean="0">
                <a:solidFill>
                  <a:srgbClr val="1555A6"/>
                </a:solidFill>
                <a:sym typeface="Wingdings" pitchFamily="2" charset="2"/>
              </a:rPr>
              <a:t>보다 더 직진</a:t>
            </a:r>
            <a:endParaRPr lang="en-US" altLang="ko-KR" sz="1600" dirty="0" smtClean="0">
              <a:solidFill>
                <a:srgbClr val="1555A6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/>
          <a:srcRect l="51373" t="75992" r="24718" b="21095"/>
          <a:stretch>
            <a:fillRect/>
          </a:stretch>
        </p:blipFill>
        <p:spPr bwMode="auto">
          <a:xfrm>
            <a:off x="3643306" y="2357430"/>
            <a:ext cx="2214578" cy="41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2643174" y="1571612"/>
            <a:ext cx="51619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 smtClean="0">
                <a:solidFill>
                  <a:srgbClr val="388BD0"/>
                </a:solidFill>
              </a:rPr>
              <a:t>두개의 결과 값이 똑같을 까요</a:t>
            </a:r>
            <a:r>
              <a:rPr lang="en-US" altLang="ko-KR" sz="2800" b="1" dirty="0" smtClean="0">
                <a:solidFill>
                  <a:srgbClr val="388BD0"/>
                </a:solidFill>
              </a:rPr>
              <a:t>?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/>
          <a:srcRect l="3657" t="75992" r="49296" b="18359"/>
          <a:stretch>
            <a:fillRect/>
          </a:stretch>
        </p:blipFill>
        <p:spPr bwMode="auto">
          <a:xfrm>
            <a:off x="571472" y="3214686"/>
            <a:ext cx="3500462" cy="65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/>
          <a:srcRect l="3616" t="66667" r="43355" b="27777"/>
          <a:stretch>
            <a:fillRect/>
          </a:stretch>
        </p:blipFill>
        <p:spPr bwMode="auto">
          <a:xfrm>
            <a:off x="4857752" y="3143248"/>
            <a:ext cx="3571900" cy="64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4786314" y="378619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u="sng" dirty="0" smtClean="0">
                <a:solidFill>
                  <a:srgbClr val="1555A6"/>
                </a:solidFill>
              </a:rPr>
              <a:t>100cm/s X 2s = 200cm 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4214810" y="3071810"/>
            <a:ext cx="542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 err="1" smtClean="0">
                <a:solidFill>
                  <a:srgbClr val="C00000"/>
                </a:solidFill>
              </a:rPr>
              <a:t>vs</a:t>
            </a:r>
            <a:endParaRPr lang="ko-KR" alt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직</a:t>
            </a:r>
            <a:r>
              <a:rPr lang="en-US" altLang="ko-KR" dirty="0" smtClean="0"/>
              <a:t>/</a:t>
            </a:r>
            <a:r>
              <a:rPr lang="ko-KR" altLang="en-US" dirty="0" smtClean="0"/>
              <a:t>후진 </a:t>
            </a:r>
            <a:r>
              <a:rPr lang="en-US" altLang="ko-KR" dirty="0" smtClean="0"/>
              <a:t>+ </a:t>
            </a:r>
            <a:r>
              <a:rPr lang="ko-KR" altLang="en-US" dirty="0" smtClean="0"/>
              <a:t>고도제어</a:t>
            </a:r>
            <a:endParaRPr lang="ko-KR" altLang="en-US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l="44074" t="3818" r="22135" b="53233"/>
          <a:stretch>
            <a:fillRect/>
          </a:stretch>
        </p:blipFill>
        <p:spPr bwMode="auto">
          <a:xfrm>
            <a:off x="214314" y="2373702"/>
            <a:ext cx="2571736" cy="355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 l="77296" t="5727" r="902" b="87592"/>
          <a:stretch>
            <a:fillRect/>
          </a:stretch>
        </p:blipFill>
        <p:spPr bwMode="auto">
          <a:xfrm>
            <a:off x="357158" y="1357298"/>
            <a:ext cx="214314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그룹 39"/>
          <p:cNvGrpSpPr/>
          <p:nvPr/>
        </p:nvGrpSpPr>
        <p:grpSpPr>
          <a:xfrm>
            <a:off x="2714612" y="2445140"/>
            <a:ext cx="2000264" cy="3357586"/>
            <a:chOff x="1357290" y="3088584"/>
            <a:chExt cx="1647442" cy="2714644"/>
          </a:xfrm>
        </p:grpSpPr>
        <p:sp>
          <p:nvSpPr>
            <p:cNvPr id="12" name="타원 11"/>
            <p:cNvSpPr/>
            <p:nvPr/>
          </p:nvSpPr>
          <p:spPr>
            <a:xfrm>
              <a:off x="1357290" y="3088584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3" name="그림 12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14" name="직선 화살표 연결선 13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그림 15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17" name="직선 화살표 연결선 16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76412" y="1"/>
            <a:ext cx="37533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442384"/>
            <a:ext cx="1643074" cy="50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덧셈 기호 20"/>
          <p:cNvSpPr/>
          <p:nvPr/>
        </p:nvSpPr>
        <p:spPr>
          <a:xfrm>
            <a:off x="2459354" y="1445582"/>
            <a:ext cx="500066" cy="500066"/>
          </a:xfrm>
          <a:prstGeom prst="mathPlus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제이디코드 단말기 배터리를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2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3602" y="4714884"/>
            <a:ext cx="28103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31697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 b="23114"/>
          <a:stretch>
            <a:fillRect/>
          </a:stretch>
        </p:blipFill>
        <p:spPr bwMode="auto">
          <a:xfrm>
            <a:off x="2357423" y="2030579"/>
            <a:ext cx="2643206" cy="1612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2" name="그룹 9"/>
          <p:cNvGrpSpPr/>
          <p:nvPr/>
        </p:nvGrpSpPr>
        <p:grpSpPr>
          <a:xfrm>
            <a:off x="500034" y="1316200"/>
            <a:ext cx="1785950" cy="2643206"/>
            <a:chOff x="500034" y="1500174"/>
            <a:chExt cx="2243589" cy="3320511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타원 11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4" name="꺾인 연결선 14"/>
          <p:cNvCxnSpPr>
            <a:stCxn id="12" idx="6"/>
          </p:cNvCxnSpPr>
          <p:nvPr/>
        </p:nvCxnSpPr>
        <p:spPr>
          <a:xfrm>
            <a:off x="2262891" y="1677170"/>
            <a:ext cx="2451985" cy="323070"/>
          </a:xfrm>
          <a:prstGeom prst="bentConnector3">
            <a:avLst>
              <a:gd name="adj1" fmla="val 9972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4"/>
          <p:cNvCxnSpPr/>
          <p:nvPr/>
        </p:nvCxnSpPr>
        <p:spPr>
          <a:xfrm>
            <a:off x="5000628" y="2285992"/>
            <a:ext cx="1357322" cy="285752"/>
          </a:xfrm>
          <a:prstGeom prst="bentConnector3">
            <a:avLst>
              <a:gd name="adj1" fmla="val 99767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2285984" y="2102018"/>
            <a:ext cx="284332" cy="2716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6"/>
          <a:srcRect b="26121"/>
          <a:stretch>
            <a:fillRect/>
          </a:stretch>
        </p:blipFill>
        <p:spPr bwMode="auto">
          <a:xfrm>
            <a:off x="3857620" y="257174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9" name="타원 18"/>
          <p:cNvSpPr/>
          <p:nvPr/>
        </p:nvSpPr>
        <p:spPr>
          <a:xfrm>
            <a:off x="3929058" y="2786058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/>
          <p:nvPr/>
        </p:nvCxnSpPr>
        <p:spPr>
          <a:xfrm>
            <a:off x="6643702" y="2786058"/>
            <a:ext cx="1571636" cy="285752"/>
          </a:xfrm>
          <a:prstGeom prst="bentConnector3">
            <a:avLst>
              <a:gd name="adj1" fmla="val 99795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타원 21"/>
          <p:cNvSpPr/>
          <p:nvPr/>
        </p:nvSpPr>
        <p:spPr>
          <a:xfrm>
            <a:off x="6572264" y="4786322"/>
            <a:ext cx="114300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꺾인 연결선 14"/>
          <p:cNvCxnSpPr/>
          <p:nvPr/>
        </p:nvCxnSpPr>
        <p:spPr>
          <a:xfrm>
            <a:off x="8572528" y="3833318"/>
            <a:ext cx="72535" cy="1777308"/>
          </a:xfrm>
          <a:prstGeom prst="bentConnector3">
            <a:avLst>
              <a:gd name="adj1" fmla="val 415158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5396312"/>
            <a:ext cx="1143008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꺾인 연결선 14"/>
          <p:cNvCxnSpPr>
            <a:endCxn id="24" idx="3"/>
          </p:cNvCxnSpPr>
          <p:nvPr/>
        </p:nvCxnSpPr>
        <p:spPr>
          <a:xfrm rot="10800000" flipV="1">
            <a:off x="5357818" y="5786454"/>
            <a:ext cx="500066" cy="2749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꺾인 연결선 14"/>
          <p:cNvCxnSpPr>
            <a:stCxn id="24" idx="1"/>
          </p:cNvCxnSpPr>
          <p:nvPr/>
        </p:nvCxnSpPr>
        <p:spPr>
          <a:xfrm rot="10800000" flipV="1">
            <a:off x="3500430" y="5813950"/>
            <a:ext cx="714380" cy="1099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3354850" y="138415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168218" y="1988613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6858016" y="249691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명령어 작성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643702" y="6283131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429124" y="6225465"/>
            <a:ext cx="714380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Save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1214414" y="6237092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500034" y="5643578"/>
            <a:ext cx="714380" cy="3327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1928802"/>
            <a:ext cx="296622" cy="285752"/>
          </a:xfrm>
          <a:prstGeom prst="rect">
            <a:avLst/>
          </a:prstGeom>
          <a:noFill/>
        </p:spPr>
      </p:pic>
      <p:pic>
        <p:nvPicPr>
          <p:cNvPr id="35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22" y="1857364"/>
            <a:ext cx="222467" cy="214314"/>
          </a:xfrm>
          <a:prstGeom prst="rect">
            <a:avLst/>
          </a:prstGeom>
          <a:noFill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3246" y="2928934"/>
            <a:ext cx="284164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타원 36"/>
          <p:cNvSpPr/>
          <p:nvPr/>
        </p:nvSpPr>
        <p:spPr>
          <a:xfrm>
            <a:off x="5715008" y="3237504"/>
            <a:ext cx="1428760" cy="4058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파이썬 실행하기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929198"/>
            <a:ext cx="274363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400" y="2983896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70639" y="2711231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30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03181" y="2651420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1743" y="2579982"/>
            <a:ext cx="222467" cy="214314"/>
          </a:xfrm>
          <a:prstGeom prst="rect">
            <a:avLst/>
          </a:prstGeom>
          <a:noFill/>
        </p:spPr>
      </p:pic>
      <p:sp>
        <p:nvSpPr>
          <p:cNvPr id="19" name="타원 18"/>
          <p:cNvSpPr/>
          <p:nvPr/>
        </p:nvSpPr>
        <p:spPr>
          <a:xfrm>
            <a:off x="428596" y="3317696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21" name="꺾인 연결선 14"/>
          <p:cNvCxnSpPr>
            <a:stCxn id="67586" idx="2"/>
          </p:cNvCxnSpPr>
          <p:nvPr/>
        </p:nvCxnSpPr>
        <p:spPr>
          <a:xfrm rot="16200000" flipH="1">
            <a:off x="2104135" y="4880753"/>
            <a:ext cx="990661" cy="94467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477566" y="5354437"/>
            <a:ext cx="1643074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572264" y="5694464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smtClean="0">
                <a:solidFill>
                  <a:schemeClr val="bg1"/>
                </a:solidFill>
                <a:latin typeface="Calibri" pitchFamily="34" charset="0"/>
              </a:rPr>
              <a:t>Run Module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5" name="꺾인 연결선 14"/>
          <p:cNvCxnSpPr>
            <a:stCxn id="49" idx="2"/>
            <a:endCxn id="29" idx="0"/>
          </p:cNvCxnSpPr>
          <p:nvPr/>
        </p:nvCxnSpPr>
        <p:spPr>
          <a:xfrm rot="16200000" flipH="1">
            <a:off x="792702" y="2568946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53310" y="2139727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" name="그룹 47"/>
          <p:cNvGrpSpPr/>
          <p:nvPr/>
        </p:nvGrpSpPr>
        <p:grpSpPr>
          <a:xfrm>
            <a:off x="4923038" y="3027368"/>
            <a:ext cx="3535170" cy="1830392"/>
            <a:chOff x="5357818" y="3027368"/>
            <a:chExt cx="3100389" cy="1605277"/>
          </a:xfrm>
        </p:grpSpPr>
        <p:pic>
          <p:nvPicPr>
            <p:cNvPr id="70" name="Picture 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357818" y="3027368"/>
              <a:ext cx="3100389" cy="160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" name="타원 70"/>
            <p:cNvSpPr/>
            <p:nvPr/>
          </p:nvSpPr>
          <p:spPr>
            <a:xfrm>
              <a:off x="5357818" y="3536779"/>
              <a:ext cx="928694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7" name="직사각형 76"/>
          <p:cNvSpPr/>
          <p:nvPr/>
        </p:nvSpPr>
        <p:spPr>
          <a:xfrm>
            <a:off x="4929190" y="2740021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CheckConn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예제 파일을 열어서 제이디코드 연결 확인 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cxnSp>
        <p:nvCxnSpPr>
          <p:cNvPr id="22" name="꺾인 연결선 14"/>
          <p:cNvCxnSpPr>
            <a:stCxn id="5124" idx="3"/>
            <a:endCxn id="25" idx="1"/>
          </p:cNvCxnSpPr>
          <p:nvPr/>
        </p:nvCxnSpPr>
        <p:spPr>
          <a:xfrm>
            <a:off x="5672559" y="5822173"/>
            <a:ext cx="899705" cy="16862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꺾인 연결선 14"/>
          <p:cNvCxnSpPr>
            <a:stCxn id="25" idx="3"/>
            <a:endCxn id="70" idx="3"/>
          </p:cNvCxnSpPr>
          <p:nvPr/>
        </p:nvCxnSpPr>
        <p:spPr>
          <a:xfrm flipV="1">
            <a:off x="8072462" y="3942564"/>
            <a:ext cx="385746" cy="1896471"/>
          </a:xfrm>
          <a:prstGeom prst="bentConnector3">
            <a:avLst>
              <a:gd name="adj1" fmla="val 159262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타원 52"/>
          <p:cNvSpPr/>
          <p:nvPr/>
        </p:nvSpPr>
        <p:spPr>
          <a:xfrm>
            <a:off x="3643306" y="5072074"/>
            <a:ext cx="285752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4286248" y="6286520"/>
            <a:ext cx="2000264" cy="285752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err="1" smtClean="0">
                <a:solidFill>
                  <a:schemeClr val="bg1"/>
                </a:solidFill>
                <a:latin typeface="Calibri" pitchFamily="34" charset="0"/>
              </a:rPr>
              <a:t>Jdcode.Open</a:t>
            </a:r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(‘COM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○</a:t>
            </a:r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’) 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28596" y="5068685"/>
            <a:ext cx="1714512" cy="289141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  <a:latin typeface="Calibri" pitchFamily="34" charset="0"/>
              </a:rPr>
              <a:t>CheckConn.py</a:t>
            </a:r>
          </a:p>
        </p:txBody>
      </p:sp>
      <p:sp>
        <p:nvSpPr>
          <p:cNvPr id="28" name="Freeform 292"/>
          <p:cNvSpPr>
            <a:spLocks/>
          </p:cNvSpPr>
          <p:nvPr/>
        </p:nvSpPr>
        <p:spPr bwMode="auto">
          <a:xfrm>
            <a:off x="6643702" y="2071678"/>
            <a:ext cx="2143140" cy="150019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06A1C6"/>
          </a:solidFill>
          <a:ln w="5080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6715140" y="2578635"/>
            <a:ext cx="199168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400" b="1" dirty="0" smtClean="0">
                <a:solidFill>
                  <a:srgbClr val="FFFF00"/>
                </a:solidFill>
                <a:latin typeface="+mn-ea"/>
                <a:cs typeface="Tahoma" pitchFamily="34" charset="0"/>
              </a:rPr>
              <a:t>제이디코드 정상 연결 시</a:t>
            </a:r>
            <a:endParaRPr lang="en-US" altLang="ko-KR" sz="14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endParaRPr lang="en-US" altLang="ko-KR" sz="5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Connected to COM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○ 출력</a:t>
            </a:r>
            <a:endParaRPr lang="en-US" altLang="ko-KR" sz="1200" b="1" dirty="0" smtClean="0">
              <a:solidFill>
                <a:schemeClr val="bg1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(0)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번 모터 회전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135600" y="614205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자유형 36"/>
          <p:cNvSpPr/>
          <p:nvPr/>
        </p:nvSpPr>
        <p:spPr>
          <a:xfrm>
            <a:off x="3934047" y="6072206"/>
            <a:ext cx="780829" cy="147841"/>
          </a:xfrm>
          <a:custGeom>
            <a:avLst/>
            <a:gdLst>
              <a:gd name="connsiteX0" fmla="*/ 0 w 1977655"/>
              <a:gd name="connsiteY0" fmla="*/ 67340 h 152401"/>
              <a:gd name="connsiteX1" fmla="*/ 956930 w 1977655"/>
              <a:gd name="connsiteY1" fmla="*/ 14177 h 152401"/>
              <a:gd name="connsiteX2" fmla="*/ 1977655 w 1977655"/>
              <a:gd name="connsiteY2" fmla="*/ 152401 h 15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7655" h="152401">
                <a:moveTo>
                  <a:pt x="0" y="67340"/>
                </a:moveTo>
                <a:cubicBezTo>
                  <a:pt x="313660" y="33670"/>
                  <a:pt x="627321" y="0"/>
                  <a:pt x="956930" y="14177"/>
                </a:cubicBezTo>
                <a:cubicBezTo>
                  <a:pt x="1286539" y="28354"/>
                  <a:pt x="1632097" y="90377"/>
                  <a:pt x="1977655" y="152401"/>
                </a:cubicBezTo>
              </a:path>
            </a:pathLst>
          </a:custGeom>
          <a:ln>
            <a:solidFill>
              <a:srgbClr val="FF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6286512" y="6286520"/>
            <a:ext cx="1857388" cy="285752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ko-KR" altLang="en-US" sz="1000" b="1" dirty="0" smtClean="0">
                <a:latin typeface="Calibri" pitchFamily="34" charset="0"/>
              </a:rPr>
              <a:t>연결 실패 시  </a:t>
            </a:r>
            <a:endParaRPr lang="en-US" altLang="ko-KR" sz="1000" b="1" dirty="0" smtClean="0">
              <a:latin typeface="Calibri" pitchFamily="34" charset="0"/>
            </a:endParaRPr>
          </a:p>
          <a:p>
            <a:r>
              <a:rPr lang="en-US" altLang="ko-KR" sz="1000" b="1" dirty="0" smtClean="0">
                <a:latin typeface="Calibri" pitchFamily="34" charset="0"/>
              </a:rPr>
              <a:t>com</a:t>
            </a:r>
            <a:r>
              <a:rPr lang="ko-KR" altLang="en-US" sz="1000" b="1" dirty="0" smtClean="0">
                <a:latin typeface="Calibri" pitchFamily="34" charset="0"/>
              </a:rPr>
              <a:t>포트 번호를  기입한다</a:t>
            </a:r>
            <a:r>
              <a:rPr lang="en-US" altLang="ko-KR" sz="1000" b="1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3968698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관련함수 보기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smtClean="0"/>
              <a:t>move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DAC8439E-A5AA-4F45-2A1C-BDE33ACB1086}"/>
              </a:ext>
            </a:extLst>
          </p:cNvPr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err="1">
                <a:solidFill>
                  <a:schemeClr val="bg1"/>
                </a:solidFill>
                <a:latin typeface="Calibri" pitchFamily="34" charset="0"/>
                <a:sym typeface="Wingdings 2"/>
              </a:rPr>
              <a:t>드론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이동 </a:t>
            </a:r>
            <a:r>
              <a:rPr lang="ko-KR" altLang="en-US" sz="2500" b="1" dirty="0" err="1">
                <a:solidFill>
                  <a:schemeClr val="bg1"/>
                </a:solidFill>
                <a:latin typeface="Calibri" pitchFamily="34" charset="0"/>
                <a:sym typeface="Wingdings 2"/>
              </a:rPr>
              <a:t>거리값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346FFE8-1F3F-5559-CEC7-407509687E99}"/>
              </a:ext>
            </a:extLst>
          </p:cNvPr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방향 값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FRONT , BACK, RIGHT, LEFT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거리 값 범위 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-1000 ~ 1000 (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단위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:cm)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               (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최대 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10m 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이동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)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FACD0CD9-75A9-A745-8D51-587AC957EC58}"/>
              </a:ext>
            </a:extLst>
          </p:cNvPr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Jdcode.move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direction,distance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velocity</a:t>
            </a:r>
            <a:r>
              <a:rPr lang="en-US" altLang="ko-KR" dirty="0"/>
              <a:t>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드론 속도 값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방향 값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FRONT , BACK, RIGHT, LEFT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속도 값 범위 </a:t>
            </a:r>
            <a:r>
              <a:rPr lang="en-US" altLang="ko-KR" sz="1500" dirty="0" smtClean="0">
                <a:latin typeface="Lucida Console" pitchFamily="49" charset="0"/>
                <a:ea typeface="HY견고딕" pitchFamily="18" charset="-127"/>
              </a:rPr>
              <a:t>: 0 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~ 200 (</a:t>
            </a: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단위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:cm/s)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            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Jdcode.velocity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(direction, vel)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코딩 실습하기</a:t>
            </a:r>
            <a:endParaRPr lang="ko-KR" altLang="en-US" dirty="0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8690</TotalTime>
  <Words>280</Words>
  <Application>Microsoft Office PowerPoint</Application>
  <PresentationFormat>화면 슬라이드 쇼(4:3)</PresentationFormat>
  <Paragraphs>70</Paragraphs>
  <Slides>14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16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2029</cp:revision>
  <dcterms:created xsi:type="dcterms:W3CDTF">2012-05-30T12:36:11Z</dcterms:created>
  <dcterms:modified xsi:type="dcterms:W3CDTF">2024-02-26T05:05:50Z</dcterms:modified>
</cp:coreProperties>
</file>