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8"/>
  </p:notesMasterIdLst>
  <p:handoutMasterIdLst>
    <p:handoutMasterId r:id="rId19"/>
  </p:handoutMasterIdLst>
  <p:sldIdLst>
    <p:sldId id="405" r:id="rId3"/>
    <p:sldId id="446" r:id="rId4"/>
    <p:sldId id="447" r:id="rId5"/>
    <p:sldId id="448" r:id="rId6"/>
    <p:sldId id="449" r:id="rId7"/>
    <p:sldId id="434" r:id="rId8"/>
    <p:sldId id="436" r:id="rId9"/>
    <p:sldId id="437" r:id="rId10"/>
    <p:sldId id="415" r:id="rId11"/>
    <p:sldId id="444" r:id="rId12"/>
    <p:sldId id="450" r:id="rId13"/>
    <p:sldId id="445" r:id="rId14"/>
    <p:sldId id="440" r:id="rId15"/>
    <p:sldId id="443" r:id="rId16"/>
    <p:sldId id="408" r:id="rId17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388BD0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2826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149"/>
        <p:guide pos="21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8931" y="749042"/>
            <a:ext cx="4948077" cy="375141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512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512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11" Type="http://schemas.openxmlformats.org/officeDocument/2006/relationships/image" Target="../media/image16.png"/><Relationship Id="rId5" Type="http://schemas.openxmlformats.org/officeDocument/2006/relationships/image" Target="../media/image7.png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무선조종기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4" name="직각 삼각형 183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7" name="Picture 2" descr="Python Logo - PNG and Vector - Logo Downloa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이륙</a:t>
            </a:r>
            <a:r>
              <a:rPr lang="en-US" altLang="ko-KR" dirty="0" smtClean="0"/>
              <a:t>/</a:t>
            </a:r>
            <a:r>
              <a:rPr lang="ko-KR" altLang="en-US" dirty="0" smtClean="0"/>
              <a:t>착륙하기</a:t>
            </a:r>
          </a:p>
        </p:txBody>
      </p:sp>
      <p:sp>
        <p:nvSpPr>
          <p:cNvPr id="70" name="모서리가 둥근 직사각형 69"/>
          <p:cNvSpPr/>
          <p:nvPr/>
        </p:nvSpPr>
        <p:spPr>
          <a:xfrm>
            <a:off x="928662" y="1747524"/>
            <a:ext cx="7429552" cy="2181542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928694" y="1890401"/>
            <a:ext cx="66437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b="1" u="sng" dirty="0" smtClean="0">
                <a:solidFill>
                  <a:srgbClr val="0070C0"/>
                </a:solidFill>
              </a:rPr>
              <a:t> 만약 엔터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</a:rPr>
              <a:t>Enter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이륙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  : </a:t>
            </a:r>
            <a:r>
              <a:rPr lang="en-US" altLang="ko-KR" b="1" dirty="0" err="1" smtClean="0"/>
              <a:t>jdcode.takeoff</a:t>
            </a:r>
            <a:r>
              <a:rPr lang="en-US" altLang="ko-KR" b="1" dirty="0" smtClean="0"/>
              <a:t>()</a:t>
            </a:r>
            <a:endParaRPr lang="en-US" altLang="ko-KR" b="1" dirty="0" smtClean="0">
              <a:solidFill>
                <a:srgbClr val="C00000"/>
              </a:solidFill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42910" y="150017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이륙 조건</a:t>
            </a:r>
            <a:endParaRPr lang="ko-KR" altLang="en-US" sz="2400" b="1" dirty="0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928662" y="4390731"/>
            <a:ext cx="7429552" cy="2110103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928662" y="4505934"/>
            <a:ext cx="66437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-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만약 스페이스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  <a:sym typeface="Wingdings 3"/>
              </a:rPr>
              <a:t>Space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착륙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rgbClr val="1555A6"/>
                </a:solidFill>
              </a:rPr>
              <a:t>  </a:t>
            </a:r>
            <a:r>
              <a:rPr lang="en-US" altLang="ko-KR" b="1" dirty="0" smtClean="0"/>
              <a:t>: </a:t>
            </a:r>
            <a:r>
              <a:rPr lang="en-US" altLang="ko-KR" b="1" dirty="0" err="1" smtClean="0"/>
              <a:t>jdcode.landing</a:t>
            </a:r>
            <a:r>
              <a:rPr lang="en-US" altLang="ko-KR" b="1" dirty="0" smtClean="0"/>
              <a:t>()</a:t>
            </a:r>
            <a:endParaRPr lang="en-US" altLang="ko-KR" b="1" dirty="0" smtClean="0">
              <a:solidFill>
                <a:srgbClr val="1555A6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42910" y="4071942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착륙 조건</a:t>
            </a:r>
            <a:endParaRPr lang="ko-KR" altLang="en-US" sz="2400" b="1" dirty="0"/>
          </a:p>
        </p:txBody>
      </p:sp>
      <p:sp>
        <p:nvSpPr>
          <p:cNvPr id="24" name="직사각형 23"/>
          <p:cNvSpPr/>
          <p:nvPr/>
        </p:nvSpPr>
        <p:spPr>
          <a:xfrm>
            <a:off x="4000496" y="269033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</a:t>
            </a:r>
            <a:r>
              <a:rPr lang="en-US" altLang="ko-KR" sz="2400" b="1" dirty="0" err="1" smtClean="0">
                <a:solidFill>
                  <a:srgbClr val="C00000"/>
                </a:solidFill>
              </a:rPr>
              <a:t>Enter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jdcode.takeoff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4000496" y="5229067"/>
            <a:ext cx="47149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</a:t>
            </a:r>
            <a:r>
              <a:rPr lang="en-US" altLang="ko-KR" sz="2400" b="1" dirty="0" err="1" smtClean="0">
                <a:solidFill>
                  <a:srgbClr val="C00000"/>
                </a:solidFill>
              </a:rPr>
              <a:t>Space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jdcode.landing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모서리가 둥근 직사각형 15"/>
          <p:cNvSpPr/>
          <p:nvPr/>
        </p:nvSpPr>
        <p:spPr>
          <a:xfrm>
            <a:off x="714348" y="2500306"/>
            <a:ext cx="7786742" cy="2071702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응급정지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786050" y="3643313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</a:t>
            </a:r>
            <a:r>
              <a:rPr lang="en-US" altLang="ko-KR" sz="2400" b="1" dirty="0" err="1" smtClean="0">
                <a:solidFill>
                  <a:srgbClr val="C00000"/>
                </a:solidFill>
              </a:rPr>
              <a:t>Esc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jdcode.emergency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857224" y="2214553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응급정지</a:t>
            </a:r>
            <a:endParaRPr lang="ko-KR" altLang="en-US" sz="2400" b="1" dirty="0"/>
          </a:p>
        </p:txBody>
      </p:sp>
      <p:sp>
        <p:nvSpPr>
          <p:cNvPr id="22" name="직사각형 21"/>
          <p:cNvSpPr/>
          <p:nvPr/>
        </p:nvSpPr>
        <p:spPr>
          <a:xfrm>
            <a:off x="857224" y="2643181"/>
            <a:ext cx="39421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만약 </a:t>
            </a:r>
            <a:r>
              <a:rPr lang="en-US" altLang="ko-KR" b="1" u="sng" dirty="0" smtClean="0">
                <a:solidFill>
                  <a:srgbClr val="C00000"/>
                </a:solidFill>
                <a:sym typeface="Wingdings"/>
              </a:rPr>
              <a:t>ESC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눌렀을 때  응급정지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7030A0"/>
                </a:solidFill>
              </a:rPr>
              <a:t> </a:t>
            </a:r>
            <a:r>
              <a:rPr lang="en-US" altLang="ko-KR" b="1" dirty="0" smtClean="0"/>
              <a:t>: </a:t>
            </a:r>
            <a:r>
              <a:rPr lang="en-US" altLang="ko-KR" b="1" dirty="0" err="1" smtClean="0"/>
              <a:t>jdcode.emergency</a:t>
            </a:r>
            <a:r>
              <a:rPr lang="en-US" altLang="ko-KR" b="1" dirty="0" smtClean="0"/>
              <a:t>( )</a:t>
            </a:r>
            <a:endParaRPr lang="en-US" altLang="ko-KR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직진과 후진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928662" y="1747524"/>
            <a:ext cx="7429552" cy="2181542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928694" y="1890401"/>
            <a:ext cx="66437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b="1" u="sng" dirty="0" smtClean="0">
                <a:solidFill>
                  <a:srgbClr val="0070C0"/>
                </a:solidFill>
              </a:rPr>
              <a:t> 만약 직진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  <a:sym typeface="Wingdings"/>
              </a:rPr>
              <a:t>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이륙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  : </a:t>
            </a:r>
            <a:r>
              <a:rPr lang="en-US" altLang="ko-KR" b="1" dirty="0" err="1" smtClean="0"/>
              <a:t>jdcode.velocity</a:t>
            </a:r>
            <a:r>
              <a:rPr lang="en-US" altLang="ko-KR" b="1" dirty="0" smtClean="0"/>
              <a:t>( )</a:t>
            </a:r>
            <a:endParaRPr lang="en-US" altLang="ko-KR" b="1" dirty="0" smtClean="0">
              <a:solidFill>
                <a:srgbClr val="C00000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42910" y="150017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직진 조건</a:t>
            </a:r>
            <a:endParaRPr lang="ko-KR" altLang="en-US" sz="2400" b="1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928662" y="4390731"/>
            <a:ext cx="7429552" cy="2110103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928662" y="4505934"/>
            <a:ext cx="66437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-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만약 후진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  <a:sym typeface="Wingdings"/>
              </a:rPr>
              <a:t>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착륙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rgbClr val="1555A6"/>
                </a:solidFill>
              </a:rPr>
              <a:t>  </a:t>
            </a:r>
            <a:r>
              <a:rPr lang="en-US" altLang="ko-KR" b="1" dirty="0" smtClean="0"/>
              <a:t> : </a:t>
            </a:r>
            <a:r>
              <a:rPr lang="en-US" altLang="ko-KR" b="1" dirty="0" err="1" smtClean="0"/>
              <a:t>jdcode.velocity</a:t>
            </a:r>
            <a:r>
              <a:rPr lang="en-US" altLang="ko-KR" b="1" dirty="0" smtClean="0"/>
              <a:t>( )</a:t>
            </a:r>
            <a:endParaRPr lang="en-US" altLang="ko-KR" b="1" dirty="0" smtClean="0">
              <a:solidFill>
                <a:srgbClr val="1555A6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42910" y="4071942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후진 조건</a:t>
            </a:r>
            <a:endParaRPr lang="ko-KR" altLang="en-US" sz="2400" b="1" dirty="0"/>
          </a:p>
        </p:txBody>
      </p:sp>
      <p:sp>
        <p:nvSpPr>
          <p:cNvPr id="18" name="직사각형 17"/>
          <p:cNvSpPr/>
          <p:nvPr/>
        </p:nvSpPr>
        <p:spPr>
          <a:xfrm>
            <a:off x="2643174" y="2928934"/>
            <a:ext cx="55006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</a:t>
            </a:r>
            <a:r>
              <a:rPr lang="en-US" altLang="ko-KR" sz="2400" b="1" dirty="0" err="1" smtClean="0">
                <a:solidFill>
                  <a:srgbClr val="C00000"/>
                </a:solidFill>
              </a:rPr>
              <a:t>Up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jdcode.velocity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(FRONT, 100)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2643174" y="5455523"/>
            <a:ext cx="55006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</a:t>
            </a:r>
            <a:r>
              <a:rPr lang="en-US" altLang="ko-KR" sz="2400" b="1" dirty="0" err="1" smtClean="0">
                <a:solidFill>
                  <a:srgbClr val="C00000"/>
                </a:solidFill>
              </a:rPr>
              <a:t>Down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jdcode.velocity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(BACK, 100)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모서리가 둥근 직사각형 15"/>
          <p:cNvSpPr/>
          <p:nvPr/>
        </p:nvSpPr>
        <p:spPr>
          <a:xfrm>
            <a:off x="714348" y="1643050"/>
            <a:ext cx="7786742" cy="2071702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좌회전과 우회전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786050" y="2786057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</a:t>
            </a:r>
            <a:r>
              <a:rPr lang="en-US" altLang="ko-KR" sz="2400" b="1" dirty="0" err="1" smtClean="0">
                <a:solidFill>
                  <a:srgbClr val="C00000"/>
                </a:solidFill>
              </a:rPr>
              <a:t>Right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jdcode.velocity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(RIGHT, 100)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857224" y="1357297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우회전</a:t>
            </a:r>
            <a:endParaRPr lang="ko-KR" altLang="en-US" sz="2400" b="1" dirty="0"/>
          </a:p>
        </p:txBody>
      </p:sp>
      <p:sp>
        <p:nvSpPr>
          <p:cNvPr id="22" name="직사각형 21"/>
          <p:cNvSpPr/>
          <p:nvPr/>
        </p:nvSpPr>
        <p:spPr>
          <a:xfrm>
            <a:off x="857224" y="1785925"/>
            <a:ext cx="44149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만약 화살표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  <a:sym typeface="Wingdings"/>
              </a:rPr>
              <a:t>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우회전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7030A0"/>
                </a:solidFill>
              </a:rPr>
              <a:t> </a:t>
            </a:r>
            <a:r>
              <a:rPr lang="en-US" altLang="ko-KR" b="1" dirty="0" smtClean="0"/>
              <a:t>: </a:t>
            </a:r>
            <a:r>
              <a:rPr lang="en-US" altLang="ko-KR" b="1" dirty="0" err="1" smtClean="0"/>
              <a:t>jdcode.velocity</a:t>
            </a:r>
            <a:r>
              <a:rPr lang="en-US" altLang="ko-KR" b="1" dirty="0" smtClean="0"/>
              <a:t>( )</a:t>
            </a:r>
            <a:endParaRPr lang="en-US" altLang="ko-KR" b="1" dirty="0" smtClean="0">
              <a:solidFill>
                <a:srgbClr val="0070C0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14348" y="4357694"/>
            <a:ext cx="7786742" cy="2071702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786050" y="5526961"/>
            <a:ext cx="56436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</a:t>
            </a:r>
            <a:r>
              <a:rPr lang="en-US" altLang="ko-KR" sz="2400" b="1" dirty="0" err="1" smtClean="0">
                <a:solidFill>
                  <a:srgbClr val="C00000"/>
                </a:solidFill>
              </a:rPr>
              <a:t>Left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jdcode.velocity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(LEFT, 100)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857224" y="4071942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좌회전</a:t>
            </a:r>
            <a:endParaRPr lang="ko-KR" altLang="en-US" sz="2400" b="1" dirty="0"/>
          </a:p>
        </p:txBody>
      </p:sp>
      <p:sp>
        <p:nvSpPr>
          <p:cNvPr id="26" name="직사각형 25"/>
          <p:cNvSpPr/>
          <p:nvPr/>
        </p:nvSpPr>
        <p:spPr>
          <a:xfrm>
            <a:off x="857224" y="4500569"/>
            <a:ext cx="44149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만약 화살표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  <a:sym typeface="Wingdings"/>
              </a:rPr>
              <a:t>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좌회전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7030A0"/>
                </a:solidFill>
              </a:rPr>
              <a:t> </a:t>
            </a:r>
            <a:r>
              <a:rPr lang="en-US" altLang="ko-KR" b="1" dirty="0" smtClean="0"/>
              <a:t>: </a:t>
            </a:r>
            <a:r>
              <a:rPr lang="en-US" altLang="ko-KR" b="1" dirty="0" err="1" smtClean="0"/>
              <a:t>jdcode.velocity</a:t>
            </a:r>
            <a:r>
              <a:rPr lang="en-US" altLang="ko-KR" b="1" dirty="0" smtClean="0"/>
              <a:t>( )</a:t>
            </a:r>
            <a:endParaRPr lang="en-US" altLang="ko-KR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428596" y="461499"/>
            <a:ext cx="385765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b="51042"/>
          <a:stretch>
            <a:fillRect/>
          </a:stretch>
        </p:blipFill>
        <p:spPr bwMode="auto">
          <a:xfrm>
            <a:off x="142844" y="2000240"/>
            <a:ext cx="5380337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/>
          <a:srcRect l="4687" t="50000"/>
          <a:stretch>
            <a:fillRect/>
          </a:stretch>
        </p:blipFill>
        <p:spPr bwMode="auto">
          <a:xfrm>
            <a:off x="4286248" y="214290"/>
            <a:ext cx="4857752" cy="4561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그룹 45"/>
          <p:cNvGrpSpPr/>
          <p:nvPr/>
        </p:nvGrpSpPr>
        <p:grpSpPr>
          <a:xfrm>
            <a:off x="7358082" y="4643446"/>
            <a:ext cx="928694" cy="1785950"/>
            <a:chOff x="9765149" y="1426965"/>
            <a:chExt cx="855319" cy="1966812"/>
          </a:xfrm>
        </p:grpSpPr>
        <p:grpSp>
          <p:nvGrpSpPr>
            <p:cNvPr id="5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4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6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9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0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파이썬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2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연결 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제이디코드 단말기 배터리를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571744"/>
            <a:ext cx="7358114" cy="407196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파이썬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(IDLE shell)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연결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하기</a:t>
            </a:r>
          </a:p>
        </p:txBody>
      </p:sp>
      <p:grpSp>
        <p:nvGrpSpPr>
          <p:cNvPr id="2" name="그룹 13"/>
          <p:cNvGrpSpPr/>
          <p:nvPr/>
        </p:nvGrpSpPr>
        <p:grpSpPr>
          <a:xfrm>
            <a:off x="1500166" y="3286124"/>
            <a:ext cx="1737681" cy="2571768"/>
            <a:chOff x="500034" y="1500174"/>
            <a:chExt cx="2243589" cy="332051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2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타원 16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/>
          <a:srcRect b="26121"/>
          <a:stretch>
            <a:fillRect/>
          </a:stretch>
        </p:blipFill>
        <p:spPr bwMode="auto">
          <a:xfrm>
            <a:off x="3643306" y="328612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20" name="꺾인 연결선 14"/>
          <p:cNvCxnSpPr>
            <a:endCxn id="19" idx="1"/>
          </p:cNvCxnSpPr>
          <p:nvPr/>
        </p:nvCxnSpPr>
        <p:spPr>
          <a:xfrm>
            <a:off x="3215378" y="3637338"/>
            <a:ext cx="427928" cy="434604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00636"/>
            <a:ext cx="29638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꺾인 연결선 14"/>
          <p:cNvCxnSpPr>
            <a:stCxn id="19" idx="2"/>
            <a:endCxn id="25" idx="1"/>
          </p:cNvCxnSpPr>
          <p:nvPr/>
        </p:nvCxnSpPr>
        <p:spPr>
          <a:xfrm rot="16200000" flipH="1">
            <a:off x="4739995" y="5168631"/>
            <a:ext cx="928694" cy="306952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3602" y="4714884"/>
            <a:ext cx="281036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929198"/>
            <a:ext cx="316973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 b="23114"/>
          <a:stretch>
            <a:fillRect/>
          </a:stretch>
        </p:blipFill>
        <p:spPr bwMode="auto">
          <a:xfrm>
            <a:off x="2357423" y="2030579"/>
            <a:ext cx="2643206" cy="1612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2" name="그룹 9"/>
          <p:cNvGrpSpPr/>
          <p:nvPr/>
        </p:nvGrpSpPr>
        <p:grpSpPr>
          <a:xfrm>
            <a:off x="500034" y="1316200"/>
            <a:ext cx="1785950" cy="2643206"/>
            <a:chOff x="500034" y="1500174"/>
            <a:chExt cx="2243589" cy="3320511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5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타원 11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4" name="꺾인 연결선 14"/>
          <p:cNvCxnSpPr>
            <a:stCxn id="12" idx="6"/>
          </p:cNvCxnSpPr>
          <p:nvPr/>
        </p:nvCxnSpPr>
        <p:spPr>
          <a:xfrm>
            <a:off x="2262891" y="1677170"/>
            <a:ext cx="2451985" cy="323070"/>
          </a:xfrm>
          <a:prstGeom prst="bentConnector3">
            <a:avLst>
              <a:gd name="adj1" fmla="val 99723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꺾인 연결선 14"/>
          <p:cNvCxnSpPr/>
          <p:nvPr/>
        </p:nvCxnSpPr>
        <p:spPr>
          <a:xfrm>
            <a:off x="5000628" y="2285992"/>
            <a:ext cx="1357322" cy="285752"/>
          </a:xfrm>
          <a:prstGeom prst="bentConnector3">
            <a:avLst>
              <a:gd name="adj1" fmla="val 99767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2285984" y="2102018"/>
            <a:ext cx="284332" cy="2716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6"/>
          <a:srcRect b="26121"/>
          <a:stretch>
            <a:fillRect/>
          </a:stretch>
        </p:blipFill>
        <p:spPr bwMode="auto">
          <a:xfrm>
            <a:off x="3857620" y="257174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9" name="타원 18"/>
          <p:cNvSpPr/>
          <p:nvPr/>
        </p:nvSpPr>
        <p:spPr>
          <a:xfrm>
            <a:off x="3929058" y="2786058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/>
          <p:nvPr/>
        </p:nvCxnSpPr>
        <p:spPr>
          <a:xfrm>
            <a:off x="6643702" y="2786058"/>
            <a:ext cx="1571636" cy="285752"/>
          </a:xfrm>
          <a:prstGeom prst="bentConnector3">
            <a:avLst>
              <a:gd name="adj1" fmla="val 99795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타원 21"/>
          <p:cNvSpPr/>
          <p:nvPr/>
        </p:nvSpPr>
        <p:spPr>
          <a:xfrm>
            <a:off x="6572264" y="4786322"/>
            <a:ext cx="114300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꺾인 연결선 14"/>
          <p:cNvCxnSpPr/>
          <p:nvPr/>
        </p:nvCxnSpPr>
        <p:spPr>
          <a:xfrm>
            <a:off x="8572528" y="3833318"/>
            <a:ext cx="72535" cy="1777308"/>
          </a:xfrm>
          <a:prstGeom prst="bentConnector3">
            <a:avLst>
              <a:gd name="adj1" fmla="val 415158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5396312"/>
            <a:ext cx="1143008" cy="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꺾인 연결선 14"/>
          <p:cNvCxnSpPr>
            <a:endCxn id="24" idx="3"/>
          </p:cNvCxnSpPr>
          <p:nvPr/>
        </p:nvCxnSpPr>
        <p:spPr>
          <a:xfrm rot="10800000" flipV="1">
            <a:off x="5357818" y="5786454"/>
            <a:ext cx="500066" cy="27496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꺾인 연결선 14"/>
          <p:cNvCxnSpPr>
            <a:stCxn id="24" idx="1"/>
          </p:cNvCxnSpPr>
          <p:nvPr/>
        </p:nvCxnSpPr>
        <p:spPr>
          <a:xfrm rot="10800000" flipV="1">
            <a:off x="3500430" y="5813950"/>
            <a:ext cx="714380" cy="1099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직사각형 26"/>
          <p:cNvSpPr/>
          <p:nvPr/>
        </p:nvSpPr>
        <p:spPr>
          <a:xfrm>
            <a:off x="3354850" y="138415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168218" y="1988613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New File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6858016" y="249691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명령어 작성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6643702" y="6283131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Run Module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4429124" y="6225465"/>
            <a:ext cx="714380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Save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1214414" y="6237092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500034" y="5643578"/>
            <a:ext cx="714380" cy="3327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Picture 14" descr="Free Christmas decoration star 1189136 PNG with Transparent Background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0760" y="1928802"/>
            <a:ext cx="296622" cy="285752"/>
          </a:xfrm>
          <a:prstGeom prst="rect">
            <a:avLst/>
          </a:prstGeom>
          <a:noFill/>
        </p:spPr>
      </p:pic>
      <p:pic>
        <p:nvPicPr>
          <p:cNvPr id="35" name="Picture 14" descr="Free Christmas decoration star 1189136 PNG with Transparent Background">
            <a:hlinkClick r:id="rId8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29322" y="1857364"/>
            <a:ext cx="222467" cy="214314"/>
          </a:xfrm>
          <a:prstGeom prst="rect">
            <a:avLst/>
          </a:prstGeom>
          <a:noFill/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83246" y="2928934"/>
            <a:ext cx="284164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타원 36"/>
          <p:cNvSpPr/>
          <p:nvPr/>
        </p:nvSpPr>
        <p:spPr>
          <a:xfrm>
            <a:off x="5715008" y="3237504"/>
            <a:ext cx="1428760" cy="40581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파이썬 실행하기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929198"/>
            <a:ext cx="274363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400" y="2983896"/>
            <a:ext cx="3329455" cy="187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72866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제이디코드 연결 확인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(2) : </a:t>
            </a:r>
            <a:r>
              <a:rPr lang="en-US" altLang="ko-KR" sz="3500" b="1" dirty="0" smtClean="0">
                <a:solidFill>
                  <a:schemeClr val="bg1"/>
                </a:solidFill>
                <a:latin typeface="Calibri" pitchFamily="34" charset="0"/>
                <a:cs typeface="Tahoma" panose="020B0604030504040204" pitchFamily="34" charset="0"/>
              </a:rPr>
              <a:t>Open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470639" y="2711231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Open</a:t>
            </a:r>
          </a:p>
        </p:txBody>
      </p:sp>
      <p:pic>
        <p:nvPicPr>
          <p:cNvPr id="30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03181" y="2651420"/>
            <a:ext cx="296622" cy="285752"/>
          </a:xfrm>
          <a:prstGeom prst="rect">
            <a:avLst/>
          </a:prstGeom>
          <a:noFill/>
        </p:spPr>
      </p:pic>
      <p:pic>
        <p:nvPicPr>
          <p:cNvPr id="31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31743" y="2579982"/>
            <a:ext cx="222467" cy="214314"/>
          </a:xfrm>
          <a:prstGeom prst="rect">
            <a:avLst/>
          </a:prstGeom>
          <a:noFill/>
        </p:spPr>
      </p:pic>
      <p:sp>
        <p:nvSpPr>
          <p:cNvPr id="19" name="타원 18"/>
          <p:cNvSpPr/>
          <p:nvPr/>
        </p:nvSpPr>
        <p:spPr>
          <a:xfrm>
            <a:off x="428596" y="3317696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cxnSp>
        <p:nvCxnSpPr>
          <p:cNvPr id="21" name="꺾인 연결선 14"/>
          <p:cNvCxnSpPr>
            <a:stCxn id="67586" idx="2"/>
          </p:cNvCxnSpPr>
          <p:nvPr/>
        </p:nvCxnSpPr>
        <p:spPr>
          <a:xfrm rot="16200000" flipH="1">
            <a:off x="2104135" y="4880753"/>
            <a:ext cx="990661" cy="944674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477566" y="5354437"/>
            <a:ext cx="1643074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예제  선택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572264" y="5694464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smtClean="0">
                <a:solidFill>
                  <a:schemeClr val="bg1"/>
                </a:solidFill>
                <a:latin typeface="Calibri" pitchFamily="34" charset="0"/>
              </a:rPr>
              <a:t>Run Module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5" name="꺾인 연결선 14"/>
          <p:cNvCxnSpPr>
            <a:stCxn id="49" idx="2"/>
            <a:endCxn id="29" idx="0"/>
          </p:cNvCxnSpPr>
          <p:nvPr/>
        </p:nvCxnSpPr>
        <p:spPr>
          <a:xfrm rot="16200000" flipH="1">
            <a:off x="792702" y="2568946"/>
            <a:ext cx="282363" cy="220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453310" y="2139727"/>
            <a:ext cx="95894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3" name="그룹 47"/>
          <p:cNvGrpSpPr/>
          <p:nvPr/>
        </p:nvGrpSpPr>
        <p:grpSpPr>
          <a:xfrm>
            <a:off x="4923038" y="3027368"/>
            <a:ext cx="3535170" cy="1830392"/>
            <a:chOff x="5357818" y="3027368"/>
            <a:chExt cx="3100389" cy="1605277"/>
          </a:xfrm>
        </p:grpSpPr>
        <p:pic>
          <p:nvPicPr>
            <p:cNvPr id="70" name="Picture 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357818" y="3027368"/>
              <a:ext cx="3100389" cy="1605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" name="타원 70"/>
            <p:cNvSpPr/>
            <p:nvPr/>
          </p:nvSpPr>
          <p:spPr>
            <a:xfrm>
              <a:off x="5357818" y="3536779"/>
              <a:ext cx="928694" cy="3571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7" name="직사각형 76"/>
          <p:cNvSpPr/>
          <p:nvPr/>
        </p:nvSpPr>
        <p:spPr>
          <a:xfrm>
            <a:off x="4929190" y="2740021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500034" y="1428736"/>
            <a:ext cx="8143932" cy="428628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b="1" dirty="0" err="1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CheckConn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예제 파일을 열어서 제이디코드 연결 확인 하기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cxnSp>
        <p:nvCxnSpPr>
          <p:cNvPr id="22" name="꺾인 연결선 14"/>
          <p:cNvCxnSpPr>
            <a:stCxn id="5124" idx="3"/>
            <a:endCxn id="25" idx="1"/>
          </p:cNvCxnSpPr>
          <p:nvPr/>
        </p:nvCxnSpPr>
        <p:spPr>
          <a:xfrm>
            <a:off x="5672559" y="5822173"/>
            <a:ext cx="899705" cy="16862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꺾인 연결선 14"/>
          <p:cNvCxnSpPr>
            <a:stCxn id="25" idx="3"/>
            <a:endCxn id="70" idx="3"/>
          </p:cNvCxnSpPr>
          <p:nvPr/>
        </p:nvCxnSpPr>
        <p:spPr>
          <a:xfrm flipV="1">
            <a:off x="8072462" y="3942564"/>
            <a:ext cx="385746" cy="1896471"/>
          </a:xfrm>
          <a:prstGeom prst="bentConnector3">
            <a:avLst>
              <a:gd name="adj1" fmla="val 159262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타원 52"/>
          <p:cNvSpPr/>
          <p:nvPr/>
        </p:nvSpPr>
        <p:spPr>
          <a:xfrm>
            <a:off x="3643306" y="5072074"/>
            <a:ext cx="285752" cy="2857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4286248" y="6286520"/>
            <a:ext cx="2000264" cy="285752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err="1" smtClean="0">
                <a:solidFill>
                  <a:schemeClr val="bg1"/>
                </a:solidFill>
                <a:latin typeface="Calibri" pitchFamily="34" charset="0"/>
              </a:rPr>
              <a:t>Jdcode.Open</a:t>
            </a:r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(‘COM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○</a:t>
            </a:r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’) 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28596" y="5068685"/>
            <a:ext cx="1714512" cy="289141"/>
          </a:xfrm>
          <a:prstGeom prst="rect">
            <a:avLst/>
          </a:prstGeom>
          <a:noFill/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2000" b="1" dirty="0" smtClean="0">
                <a:solidFill>
                  <a:srgbClr val="FF0000"/>
                </a:solidFill>
                <a:latin typeface="Calibri" pitchFamily="34" charset="0"/>
              </a:rPr>
              <a:t>CheckConn.py</a:t>
            </a:r>
          </a:p>
        </p:txBody>
      </p:sp>
      <p:sp>
        <p:nvSpPr>
          <p:cNvPr id="28" name="Freeform 292"/>
          <p:cNvSpPr>
            <a:spLocks/>
          </p:cNvSpPr>
          <p:nvPr/>
        </p:nvSpPr>
        <p:spPr bwMode="auto">
          <a:xfrm>
            <a:off x="6643702" y="2071678"/>
            <a:ext cx="2143140" cy="1500198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06A1C6"/>
          </a:solidFill>
          <a:ln w="50800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6715140" y="2578635"/>
            <a:ext cx="199168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400" b="1" dirty="0" smtClean="0">
                <a:solidFill>
                  <a:srgbClr val="FFFF00"/>
                </a:solidFill>
                <a:latin typeface="+mn-ea"/>
                <a:cs typeface="Tahoma" pitchFamily="34" charset="0"/>
              </a:rPr>
              <a:t>제이디코드 정상 연결 시</a:t>
            </a:r>
            <a:endParaRPr lang="en-US" altLang="ko-KR" sz="14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endParaRPr lang="en-US" altLang="ko-KR" sz="5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Connected to COM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○ 출력</a:t>
            </a:r>
            <a:endParaRPr lang="en-US" altLang="ko-KR" sz="1200" b="1" dirty="0" smtClean="0">
              <a:solidFill>
                <a:schemeClr val="bg1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(0)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번 모터 회전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135600" y="614205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자유형 36"/>
          <p:cNvSpPr/>
          <p:nvPr/>
        </p:nvSpPr>
        <p:spPr>
          <a:xfrm>
            <a:off x="3934047" y="6072206"/>
            <a:ext cx="780829" cy="147841"/>
          </a:xfrm>
          <a:custGeom>
            <a:avLst/>
            <a:gdLst>
              <a:gd name="connsiteX0" fmla="*/ 0 w 1977655"/>
              <a:gd name="connsiteY0" fmla="*/ 67340 h 152401"/>
              <a:gd name="connsiteX1" fmla="*/ 956930 w 1977655"/>
              <a:gd name="connsiteY1" fmla="*/ 14177 h 152401"/>
              <a:gd name="connsiteX2" fmla="*/ 1977655 w 1977655"/>
              <a:gd name="connsiteY2" fmla="*/ 152401 h 15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7655" h="152401">
                <a:moveTo>
                  <a:pt x="0" y="67340"/>
                </a:moveTo>
                <a:cubicBezTo>
                  <a:pt x="313660" y="33670"/>
                  <a:pt x="627321" y="0"/>
                  <a:pt x="956930" y="14177"/>
                </a:cubicBezTo>
                <a:cubicBezTo>
                  <a:pt x="1286539" y="28354"/>
                  <a:pt x="1632097" y="90377"/>
                  <a:pt x="1977655" y="152401"/>
                </a:cubicBezTo>
              </a:path>
            </a:pathLst>
          </a:custGeom>
          <a:ln>
            <a:solidFill>
              <a:srgbClr val="FF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6286512" y="6286520"/>
            <a:ext cx="1857388" cy="285752"/>
          </a:xfrm>
          <a:prstGeom prst="rect">
            <a:avLst/>
          </a:prstGeom>
          <a:noFill/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ko-KR" altLang="en-US" sz="1000" b="1" dirty="0" smtClean="0">
                <a:latin typeface="Calibri" pitchFamily="34" charset="0"/>
              </a:rPr>
              <a:t>연결 실패 시  </a:t>
            </a:r>
            <a:endParaRPr lang="en-US" altLang="ko-KR" sz="1000" b="1" dirty="0" smtClean="0">
              <a:latin typeface="Calibri" pitchFamily="34" charset="0"/>
            </a:endParaRPr>
          </a:p>
          <a:p>
            <a:r>
              <a:rPr lang="en-US" altLang="ko-KR" sz="1000" b="1" dirty="0" smtClean="0">
                <a:latin typeface="Calibri" pitchFamily="34" charset="0"/>
              </a:rPr>
              <a:t>com</a:t>
            </a:r>
            <a:r>
              <a:rPr lang="ko-KR" altLang="en-US" sz="1000" b="1" dirty="0" smtClean="0">
                <a:latin typeface="Calibri" pitchFamily="34" charset="0"/>
              </a:rPr>
              <a:t>포트 번호를  기입한다</a:t>
            </a:r>
            <a:r>
              <a:rPr lang="en-US" altLang="ko-KR" sz="1000" b="1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무선조종 관련 함수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velocity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함수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드론 속도 값 제어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000100" y="3643314"/>
            <a:ext cx="7429552" cy="142876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방향 값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FRONT , BACK, RIGHT, LEFT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latin typeface="Lucida Console" pitchFamily="49" charset="0"/>
                <a:ea typeface="HY견고딕" pitchFamily="18" charset="-127"/>
              </a:rPr>
              <a:t>속도 값 범위 </a:t>
            </a:r>
            <a:r>
              <a:rPr lang="en-US" altLang="ko-KR" sz="1500" dirty="0" smtClean="0">
                <a:latin typeface="Lucida Console" pitchFamily="49" charset="0"/>
                <a:ea typeface="HY견고딕" pitchFamily="18" charset="-127"/>
              </a:rPr>
              <a:t>: 0 </a:t>
            </a: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~ 200 (</a:t>
            </a:r>
            <a:r>
              <a:rPr lang="ko-KR" altLang="en-US" sz="1500" dirty="0">
                <a:latin typeface="Lucida Console" pitchFamily="49" charset="0"/>
                <a:ea typeface="HY견고딕" pitchFamily="18" charset="-127"/>
              </a:rPr>
              <a:t>단위</a:t>
            </a: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:cm/s)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               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Jdcode.velocity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(direction, vel)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무선 조종기란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grpSp>
        <p:nvGrpSpPr>
          <p:cNvPr id="41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388560" y="1428736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아래와 같이 키보드의 화살표를 이용하여</a:t>
            </a:r>
            <a:endParaRPr lang="en-US" altLang="ko-KR" sz="2800" b="1" spc="50" dirty="0" smtClean="0">
              <a:ln w="11430"/>
            </a:endParaRPr>
          </a:p>
          <a:p>
            <a:r>
              <a:rPr lang="ko-KR" altLang="en-US" sz="2800" b="1" spc="50" dirty="0" smtClean="0">
                <a:ln w="11430"/>
              </a:rPr>
              <a:t>제이디코드 비행을 제어한다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714348" y="2786058"/>
            <a:ext cx="2876548" cy="2137638"/>
            <a:chOff x="1258556" y="2786058"/>
            <a:chExt cx="2332340" cy="1733223"/>
          </a:xfrm>
        </p:grpSpPr>
        <p:pic>
          <p:nvPicPr>
            <p:cNvPr id="8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5852" y="2786058"/>
              <a:ext cx="2305044" cy="1733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3" name="타원 82"/>
            <p:cNvSpPr/>
            <p:nvPr/>
          </p:nvSpPr>
          <p:spPr>
            <a:xfrm rot="5400000" flipH="1">
              <a:off x="1675718" y="4104301"/>
              <a:ext cx="285752" cy="285752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타원 83"/>
            <p:cNvSpPr/>
            <p:nvPr/>
          </p:nvSpPr>
          <p:spPr>
            <a:xfrm rot="5400000" flipH="1">
              <a:off x="1389966" y="3804901"/>
              <a:ext cx="285752" cy="285752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타원 84"/>
            <p:cNvSpPr/>
            <p:nvPr/>
          </p:nvSpPr>
          <p:spPr>
            <a:xfrm rot="5400000" flipH="1">
              <a:off x="2081812" y="3938891"/>
              <a:ext cx="432752" cy="442276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258556" y="4162091"/>
              <a:ext cx="335592" cy="199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LED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500298" y="4233529"/>
              <a:ext cx="365485" cy="2121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부저</a:t>
              </a:r>
              <a:endParaRPr lang="en-US" altLang="ko-KR" sz="1100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grpSp>
        <p:nvGrpSpPr>
          <p:cNvPr id="88" name="그룹 87"/>
          <p:cNvGrpSpPr/>
          <p:nvPr/>
        </p:nvGrpSpPr>
        <p:grpSpPr>
          <a:xfrm>
            <a:off x="3643306" y="2786058"/>
            <a:ext cx="5250876" cy="3610718"/>
            <a:chOff x="4219200" y="2786058"/>
            <a:chExt cx="4674982" cy="3214710"/>
          </a:xfrm>
        </p:grpSpPr>
        <p:pic>
          <p:nvPicPr>
            <p:cNvPr id="89" name="Picture 2" descr="https://search.pstatic.net/common/?src=http%3A%2F%2Fblogfiles.naver.net%2FMjAxNzEyMjdfNTQg%2FMDAxNTE0Mzc2NzA2Nzgx.PmKcMUr79smXCk21ce6do1CW05wUoQv_8DyhLjkGWowg.XTCeiB7PJPnSobaWTKGG2hn2zeFbkp6sZ4VfmUVK1Vcg.PNG.krazymouse%2F%25C5%25B0%25BA%25B8%25B5%25E5_%25B9%25E6%25C7%25E2%25C5%25B0.png&amp;type=sc960_832"/>
            <p:cNvPicPr>
              <a:picLocks noChangeAspect="1" noChangeArrowheads="1"/>
            </p:cNvPicPr>
            <p:nvPr/>
          </p:nvPicPr>
          <p:blipFill>
            <a:blip r:embed="rId4"/>
            <a:srcRect l="3175" t="6843" r="4762" b="14989"/>
            <a:stretch>
              <a:fillRect/>
            </a:stretch>
          </p:blipFill>
          <p:spPr bwMode="auto">
            <a:xfrm>
              <a:off x="4643438" y="2786058"/>
              <a:ext cx="3786214" cy="3214710"/>
            </a:xfrm>
            <a:prstGeom prst="rect">
              <a:avLst/>
            </a:prstGeom>
            <a:noFill/>
          </p:spPr>
        </p:pic>
        <p:sp>
          <p:nvSpPr>
            <p:cNvPr id="90" name="오른쪽 화살표 89"/>
            <p:cNvSpPr/>
            <p:nvPr/>
          </p:nvSpPr>
          <p:spPr>
            <a:xfrm rot="6481538">
              <a:off x="6276321" y="4660312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91" name="오른쪽 화살표 90"/>
            <p:cNvSpPr/>
            <p:nvPr/>
          </p:nvSpPr>
          <p:spPr>
            <a:xfrm rot="17021474">
              <a:off x="6655137" y="3417565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92" name="오른쪽 화살표 91"/>
            <p:cNvSpPr/>
            <p:nvPr/>
          </p:nvSpPr>
          <p:spPr>
            <a:xfrm rot="834736">
              <a:off x="7715272" y="4786322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93" name="오른쪽 화살표 92"/>
            <p:cNvSpPr/>
            <p:nvPr/>
          </p:nvSpPr>
          <p:spPr>
            <a:xfrm rot="11521056">
              <a:off x="5048194" y="4178231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94" name="TextBox 93"/>
            <p:cNvSpPr txBox="1"/>
            <p:nvPr/>
          </p:nvSpPr>
          <p:spPr>
            <a:xfrm rot="588257">
              <a:off x="6749020" y="2918751"/>
              <a:ext cx="546945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 rot="898354">
              <a:off x="6022084" y="5111642"/>
              <a:ext cx="546945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후진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 rot="588257">
              <a:off x="4219200" y="4044712"/>
              <a:ext cx="728084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좌회전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 rot="588257">
              <a:off x="8166098" y="4917391"/>
              <a:ext cx="728084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우회전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8944</TotalTime>
  <Words>381</Words>
  <Application>Microsoft Office PowerPoint</Application>
  <PresentationFormat>화면 슬라이드 쇼(4:3)</PresentationFormat>
  <Paragraphs>99</Paragraphs>
  <Slides>15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15</vt:i4>
      </vt:variant>
    </vt:vector>
  </HeadingPairs>
  <TitlesOfParts>
    <vt:vector size="17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2023</cp:revision>
  <dcterms:created xsi:type="dcterms:W3CDTF">2012-05-30T12:36:11Z</dcterms:created>
  <dcterms:modified xsi:type="dcterms:W3CDTF">2024-02-26T03:20:41Z</dcterms:modified>
</cp:coreProperties>
</file>