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15"/>
  </p:notesMasterIdLst>
  <p:handoutMasterIdLst>
    <p:handoutMasterId r:id="rId16"/>
  </p:handoutMasterIdLst>
  <p:sldIdLst>
    <p:sldId id="258" r:id="rId5"/>
    <p:sldId id="610" r:id="rId6"/>
    <p:sldId id="608" r:id="rId7"/>
    <p:sldId id="614" r:id="rId8"/>
    <p:sldId id="622" r:id="rId9"/>
    <p:sldId id="613" r:id="rId10"/>
    <p:sldId id="616" r:id="rId11"/>
    <p:sldId id="625" r:id="rId12"/>
    <p:sldId id="624" r:id="rId13"/>
    <p:sldId id="607" r:id="rId14"/>
  </p:sldIdLst>
  <p:sldSz cx="9144000" cy="6858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3399"/>
    <a:srgbClr val="FF9801"/>
    <a:srgbClr val="FFC000"/>
    <a:srgbClr val="1555A6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926" autoAdjust="0"/>
    <p:restoredTop sz="95493" autoAdjust="0"/>
  </p:normalViewPr>
  <p:slideViewPr>
    <p:cSldViewPr>
      <p:cViewPr>
        <p:scale>
          <a:sx n="70" d="100"/>
          <a:sy n="70" d="100"/>
        </p:scale>
        <p:origin x="-2814" y="-966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223"/>
        <p:guide pos="223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153" cy="511975"/>
          </a:xfrm>
          <a:prstGeom prst="rect">
            <a:avLst/>
          </a:prstGeom>
        </p:spPr>
        <p:txBody>
          <a:bodyPr vert="horz" lIns="94019" tIns="47009" rIns="94019" bIns="47009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4267" y="0"/>
            <a:ext cx="3078153" cy="511975"/>
          </a:xfrm>
          <a:prstGeom prst="rect">
            <a:avLst/>
          </a:prstGeom>
        </p:spPr>
        <p:txBody>
          <a:bodyPr vert="horz" lIns="94019" tIns="47009" rIns="94019" bIns="47009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721013"/>
            <a:ext cx="3078153" cy="511974"/>
          </a:xfrm>
          <a:prstGeom prst="rect">
            <a:avLst/>
          </a:prstGeom>
        </p:spPr>
        <p:txBody>
          <a:bodyPr vert="horz" lIns="94019" tIns="47009" rIns="94019" bIns="47009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4267" y="9721013"/>
            <a:ext cx="3078153" cy="511974"/>
          </a:xfrm>
          <a:prstGeom prst="rect">
            <a:avLst/>
          </a:prstGeom>
        </p:spPr>
        <p:txBody>
          <a:bodyPr vert="horz" lIns="94019" tIns="47009" rIns="94019" bIns="47009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2" y="1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9687" cy="3840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0" tIns="47395" rIns="94790" bIns="473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8" y="4861444"/>
            <a:ext cx="5683250" cy="4605575"/>
          </a:xfrm>
          <a:prstGeom prst="rect">
            <a:avLst/>
          </a:prstGeom>
        </p:spPr>
        <p:txBody>
          <a:bodyPr vert="horz" lIns="94790" tIns="47395" rIns="94790" bIns="473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8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2" y="9721108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1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808363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1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6680558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097548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563243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538132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70753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9493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833841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012472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951944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585534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341254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639143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902968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88185391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05164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631001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5845252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7065228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  <p:sldLayoutId id="2147483715" r:id="rId7"/>
    <p:sldLayoutId id="2147483716" r:id="rId8"/>
    <p:sldLayoutId id="2147483717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en.logodownload.org/python-logo/&amp;psig=AOvVaw09HoSkSQGwLO2djU4EJEPn&amp;ust=1623736557424000&amp;source=images&amp;cd=vfe&amp;ved=0CAIQjRxqFwoTCMCavJ64lvECFQAAAAAdAAAAABAE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url?sa=i&amp;url=https://www.vecteezy.com/png/1189136-christmas-decoration-star&amp;psig=AOvVaw2DiIRGUVCSiBRgozeTZwyp&amp;ust=1623809911822000&amp;source=images&amp;cd=vfe&amp;ved=0CAIQjRxqFwoTCMD35b7JmPECFQAAAAAdAAAAABAO" TargetMode="External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22.png"/><Relationship Id="rId5" Type="http://schemas.openxmlformats.org/officeDocument/2006/relationships/image" Target="../media/image13.png"/><Relationship Id="rId10" Type="http://schemas.openxmlformats.org/officeDocument/2006/relationships/image" Target="../media/image21.png"/><Relationship Id="rId4" Type="http://schemas.openxmlformats.org/officeDocument/2006/relationships/image" Target="../media/image18.pn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hyperlink" Target="https://www.google.com/url?sa=i&amp;url=https://www.vecteezy.com/png/1189136-christmas-decoration-star&amp;psig=AOvVaw2DiIRGUVCSiBRgozeTZwyp&amp;ust=1623809911822000&amp;source=images&amp;cd=vfe&amp;ved=0CAIQjRxqFwoTCMD35b7JmPECFQAAAAAdAAAAABAO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직사각형 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JDCode</a:t>
            </a:r>
          </a:p>
        </p:txBody>
      </p:sp>
      <p:grpSp>
        <p:nvGrpSpPr>
          <p:cNvPr id="46" name="그룹 4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8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189" name="그룹 188"/>
            <p:cNvGrpSpPr/>
            <p:nvPr/>
          </p:nvGrpSpPr>
          <p:grpSpPr>
            <a:xfrm>
              <a:off x="5036547" y="1871025"/>
              <a:ext cx="967747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91" name="모서리가 둥근 직사각형 190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모서리가 둥근 직사각형 191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모서리가 둥근 직사각형 192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90" name="그림 171" descr="로고영문-중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201" name="모서리가 둥근 직사각형 200"/>
          <p:cNvSpPr/>
          <p:nvPr/>
        </p:nvSpPr>
        <p:spPr>
          <a:xfrm>
            <a:off x="2786050" y="4857760"/>
            <a:ext cx="5857916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모터 제어</a:t>
            </a:r>
            <a:endParaRPr lang="en-US" altLang="ko-KR" sz="5000" b="1" dirty="0" smtClean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sym typeface="Wingdings"/>
            </a:endParaRPr>
          </a:p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고도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/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회전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02" name="그룹 201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3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8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9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0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31" name="직각 삼각형 230"/>
          <p:cNvSpPr/>
          <p:nvPr/>
        </p:nvSpPr>
        <p:spPr>
          <a:xfrm rot="10800000">
            <a:off x="6929454" y="0"/>
            <a:ext cx="2214546" cy="221455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34" name="Picture 2" descr="Python Logo - PNG and Vector - Logo Download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86202" y="68710"/>
            <a:ext cx="1000132" cy="11128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 smtClean="0"/>
              <a:t>Thank</a:t>
            </a:r>
            <a:r>
              <a:rPr lang="ko-KR" altLang="en-US" sz="5000" dirty="0" smtClean="0"/>
              <a:t> </a:t>
            </a:r>
            <a:r>
              <a:rPr lang="en-US" altLang="ko-KR" sz="5000" dirty="0" smtClean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:p14="http://schemas.microsoft.com/office/powerpoint/2010/main" xmlns="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Freeform 292"/>
          <p:cNvSpPr>
            <a:spLocks/>
          </p:cNvSpPr>
          <p:nvPr/>
        </p:nvSpPr>
        <p:spPr bwMode="auto">
          <a:xfrm flipH="1">
            <a:off x="4857752" y="4714884"/>
            <a:ext cx="3429024" cy="1684984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072066" y="5072074"/>
            <a:ext cx="3000396" cy="1046440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준비하기 상세 설명은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파이썬 설정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 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문서를 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참고하세요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.</a:t>
            </a:r>
            <a:endParaRPr lang="en-US" altLang="ko-KR" b="1" dirty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</p:txBody>
      </p:sp>
      <p:grpSp>
        <p:nvGrpSpPr>
          <p:cNvPr id="7" name="그룹 6"/>
          <p:cNvGrpSpPr/>
          <p:nvPr/>
        </p:nvGrpSpPr>
        <p:grpSpPr>
          <a:xfrm flipH="1">
            <a:off x="7858148" y="5803403"/>
            <a:ext cx="928694" cy="1054597"/>
            <a:chOff x="446088" y="5724525"/>
            <a:chExt cx="1089025" cy="1236663"/>
          </a:xfrm>
        </p:grpSpPr>
        <p:sp>
          <p:nvSpPr>
            <p:cNvPr id="8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연결 준비하기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01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직사각형 57"/>
          <p:cNvSpPr/>
          <p:nvPr/>
        </p:nvSpPr>
        <p:spPr>
          <a:xfrm>
            <a:off x="1142976" y="1357298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1. USB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동글을 컴퓨터에 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sp>
        <p:nvSpPr>
          <p:cNvPr id="59" name="직사각형 58"/>
          <p:cNvSpPr/>
          <p:nvPr/>
        </p:nvSpPr>
        <p:spPr>
          <a:xfrm>
            <a:off x="1142976" y="2000240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2.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제이디코드 단말기 배터리를 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1142976" y="2571744"/>
            <a:ext cx="7358114" cy="4071966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파이썬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(IDLE shell)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실행한다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1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1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lang="ko-KR" altLang="en-US" dirty="0" smtClean="0"/>
              <a:t>연결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하기</a:t>
            </a:r>
          </a:p>
        </p:txBody>
      </p:sp>
      <p:grpSp>
        <p:nvGrpSpPr>
          <p:cNvPr id="14" name="그룹 13"/>
          <p:cNvGrpSpPr/>
          <p:nvPr/>
        </p:nvGrpSpPr>
        <p:grpSpPr>
          <a:xfrm>
            <a:off x="1500166" y="3286124"/>
            <a:ext cx="1737681" cy="2571768"/>
            <a:chOff x="500034" y="1500174"/>
            <a:chExt cx="2243589" cy="3320511"/>
          </a:xfrm>
        </p:grpSpPr>
        <p:pic>
          <p:nvPicPr>
            <p:cNvPr id="16" name="Picture 4"/>
            <p:cNvPicPr>
              <a:picLocks noChangeAspect="1" noChangeArrowheads="1"/>
            </p:cNvPicPr>
            <p:nvPr/>
          </p:nvPicPr>
          <p:blipFill>
            <a:blip r:embed="rId2"/>
            <a:srcRect r="7629"/>
            <a:stretch>
              <a:fillRect/>
            </a:stretch>
          </p:blipFill>
          <p:spPr bwMode="auto">
            <a:xfrm>
              <a:off x="500034" y="1500174"/>
              <a:ext cx="2243589" cy="33205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타원 16"/>
            <p:cNvSpPr/>
            <p:nvPr/>
          </p:nvSpPr>
          <p:spPr>
            <a:xfrm>
              <a:off x="857224" y="1748851"/>
              <a:ext cx="1857388" cy="40957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타원 17"/>
            <p:cNvSpPr/>
            <p:nvPr/>
          </p:nvSpPr>
          <p:spPr>
            <a:xfrm>
              <a:off x="500034" y="4463495"/>
              <a:ext cx="357190" cy="34131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3"/>
          <a:srcRect b="26121"/>
          <a:stretch>
            <a:fillRect/>
          </a:stretch>
        </p:blipFill>
        <p:spPr bwMode="auto">
          <a:xfrm>
            <a:off x="3643306" y="3286124"/>
            <a:ext cx="2815119" cy="15716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cxnSp>
        <p:nvCxnSpPr>
          <p:cNvPr id="20" name="꺾인 연결선 14"/>
          <p:cNvCxnSpPr>
            <a:endCxn id="19" idx="1"/>
          </p:cNvCxnSpPr>
          <p:nvPr/>
        </p:nvCxnSpPr>
        <p:spPr>
          <a:xfrm>
            <a:off x="3215378" y="3637338"/>
            <a:ext cx="427928" cy="434604"/>
          </a:xfrm>
          <a:prstGeom prst="bentConnector3">
            <a:avLst>
              <a:gd name="adj1" fmla="val 50000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5000636"/>
            <a:ext cx="296383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8" name="꺾인 연결선 14"/>
          <p:cNvCxnSpPr>
            <a:stCxn id="19" idx="2"/>
            <a:endCxn id="25" idx="1"/>
          </p:cNvCxnSpPr>
          <p:nvPr/>
        </p:nvCxnSpPr>
        <p:spPr>
          <a:xfrm rot="16200000" flipH="1">
            <a:off x="4739995" y="5168631"/>
            <a:ext cx="928694" cy="306952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33602" y="4714884"/>
            <a:ext cx="281036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929198"/>
            <a:ext cx="3169731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/>
          <a:srcRect b="23114"/>
          <a:stretch>
            <a:fillRect/>
          </a:stretch>
        </p:blipFill>
        <p:spPr bwMode="auto">
          <a:xfrm>
            <a:off x="2357423" y="2030579"/>
            <a:ext cx="2643206" cy="16127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grpSp>
        <p:nvGrpSpPr>
          <p:cNvPr id="10" name="그룹 9"/>
          <p:cNvGrpSpPr/>
          <p:nvPr/>
        </p:nvGrpSpPr>
        <p:grpSpPr>
          <a:xfrm>
            <a:off x="500034" y="1316200"/>
            <a:ext cx="1785950" cy="2643206"/>
            <a:chOff x="500034" y="1500174"/>
            <a:chExt cx="2243589" cy="3320511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5"/>
            <a:srcRect r="7629"/>
            <a:stretch>
              <a:fillRect/>
            </a:stretch>
          </p:blipFill>
          <p:spPr bwMode="auto">
            <a:xfrm>
              <a:off x="500034" y="1500174"/>
              <a:ext cx="2243589" cy="33205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타원 11"/>
            <p:cNvSpPr/>
            <p:nvPr/>
          </p:nvSpPr>
          <p:spPr>
            <a:xfrm>
              <a:off x="857224" y="1748851"/>
              <a:ext cx="1857388" cy="40957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/>
          </p:nvSpPr>
          <p:spPr>
            <a:xfrm>
              <a:off x="500034" y="4463495"/>
              <a:ext cx="357190" cy="34131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14" name="꺾인 연결선 14"/>
          <p:cNvCxnSpPr>
            <a:stCxn id="12" idx="6"/>
          </p:cNvCxnSpPr>
          <p:nvPr/>
        </p:nvCxnSpPr>
        <p:spPr>
          <a:xfrm>
            <a:off x="2262891" y="1677170"/>
            <a:ext cx="2451985" cy="323070"/>
          </a:xfrm>
          <a:prstGeom prst="bentConnector3">
            <a:avLst>
              <a:gd name="adj1" fmla="val 99723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꺾인 연결선 14"/>
          <p:cNvCxnSpPr/>
          <p:nvPr/>
        </p:nvCxnSpPr>
        <p:spPr>
          <a:xfrm>
            <a:off x="5000628" y="2285992"/>
            <a:ext cx="1357322" cy="285752"/>
          </a:xfrm>
          <a:prstGeom prst="bentConnector3">
            <a:avLst>
              <a:gd name="adj1" fmla="val 99767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타원 16"/>
          <p:cNvSpPr/>
          <p:nvPr/>
        </p:nvSpPr>
        <p:spPr>
          <a:xfrm>
            <a:off x="2285984" y="2102018"/>
            <a:ext cx="284332" cy="27169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6"/>
          <a:srcRect b="26121"/>
          <a:stretch>
            <a:fillRect/>
          </a:stretch>
        </p:blipFill>
        <p:spPr bwMode="auto">
          <a:xfrm>
            <a:off x="3857620" y="2571744"/>
            <a:ext cx="2815119" cy="15716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9" name="타원 18"/>
          <p:cNvSpPr/>
          <p:nvPr/>
        </p:nvSpPr>
        <p:spPr>
          <a:xfrm>
            <a:off x="3929058" y="2786058"/>
            <a:ext cx="571504" cy="20025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꺾인 연결선 14"/>
          <p:cNvCxnSpPr/>
          <p:nvPr/>
        </p:nvCxnSpPr>
        <p:spPr>
          <a:xfrm>
            <a:off x="6643702" y="2786058"/>
            <a:ext cx="1571636" cy="285752"/>
          </a:xfrm>
          <a:prstGeom prst="bentConnector3">
            <a:avLst>
              <a:gd name="adj1" fmla="val 99795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타원 21"/>
          <p:cNvSpPr/>
          <p:nvPr/>
        </p:nvSpPr>
        <p:spPr>
          <a:xfrm>
            <a:off x="6572264" y="4786322"/>
            <a:ext cx="1143008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3" name="꺾인 연결선 14"/>
          <p:cNvCxnSpPr/>
          <p:nvPr/>
        </p:nvCxnSpPr>
        <p:spPr>
          <a:xfrm>
            <a:off x="8572528" y="3833318"/>
            <a:ext cx="72535" cy="1777308"/>
          </a:xfrm>
          <a:prstGeom prst="bentConnector3">
            <a:avLst>
              <a:gd name="adj1" fmla="val 415158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14810" y="5396312"/>
            <a:ext cx="1143008" cy="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5" name="꺾인 연결선 14"/>
          <p:cNvCxnSpPr>
            <a:endCxn id="24" idx="3"/>
          </p:cNvCxnSpPr>
          <p:nvPr/>
        </p:nvCxnSpPr>
        <p:spPr>
          <a:xfrm rot="10800000" flipV="1">
            <a:off x="5357818" y="5786454"/>
            <a:ext cx="500066" cy="27496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꺾인 연결선 14"/>
          <p:cNvCxnSpPr>
            <a:stCxn id="24" idx="1"/>
          </p:cNvCxnSpPr>
          <p:nvPr/>
        </p:nvCxnSpPr>
        <p:spPr>
          <a:xfrm rot="10800000" flipV="1">
            <a:off x="3500430" y="5813950"/>
            <a:ext cx="714380" cy="10990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직사각형 26"/>
          <p:cNvSpPr/>
          <p:nvPr/>
        </p:nvSpPr>
        <p:spPr>
          <a:xfrm>
            <a:off x="3354850" y="1384157"/>
            <a:ext cx="1214446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IDLE  </a:t>
            </a:r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5168218" y="1988613"/>
            <a:ext cx="928694" cy="289141"/>
          </a:xfrm>
          <a:prstGeom prst="rect">
            <a:avLst/>
          </a:prstGeom>
          <a:solidFill>
            <a:srgbClr val="A8228D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New File</a:t>
            </a:r>
          </a:p>
        </p:txBody>
      </p:sp>
      <p:sp>
        <p:nvSpPr>
          <p:cNvPr id="29" name="직사각형 28"/>
          <p:cNvSpPr/>
          <p:nvPr/>
        </p:nvSpPr>
        <p:spPr>
          <a:xfrm>
            <a:off x="6858016" y="2496917"/>
            <a:ext cx="1214446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명령어 작성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6643702" y="6283131"/>
            <a:ext cx="1214446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Run Module</a:t>
            </a:r>
          </a:p>
        </p:txBody>
      </p:sp>
      <p:sp>
        <p:nvSpPr>
          <p:cNvPr id="31" name="직사각형 30"/>
          <p:cNvSpPr/>
          <p:nvPr/>
        </p:nvSpPr>
        <p:spPr>
          <a:xfrm>
            <a:off x="4429124" y="6225465"/>
            <a:ext cx="714380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Save</a:t>
            </a:r>
          </a:p>
        </p:txBody>
      </p:sp>
      <p:sp>
        <p:nvSpPr>
          <p:cNvPr id="32" name="직사각형 31"/>
          <p:cNvSpPr/>
          <p:nvPr/>
        </p:nvSpPr>
        <p:spPr>
          <a:xfrm>
            <a:off x="1214414" y="6237092"/>
            <a:ext cx="1500198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 결과 출력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3" name="타원 32"/>
          <p:cNvSpPr/>
          <p:nvPr/>
        </p:nvSpPr>
        <p:spPr>
          <a:xfrm>
            <a:off x="500034" y="5643578"/>
            <a:ext cx="714380" cy="33276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4" name="Picture 14" descr="Free Christmas decoration star 1189136 PNG with Transparent Background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00760" y="1928802"/>
            <a:ext cx="296622" cy="285752"/>
          </a:xfrm>
          <a:prstGeom prst="rect">
            <a:avLst/>
          </a:prstGeom>
          <a:noFill/>
        </p:spPr>
      </p:pic>
      <p:pic>
        <p:nvPicPr>
          <p:cNvPr id="35" name="Picture 14" descr="Free Christmas decoration star 1189136 PNG with Transparent Background">
            <a:hlinkClick r:id="rId8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929322" y="1857364"/>
            <a:ext cx="222467" cy="214314"/>
          </a:xfrm>
          <a:prstGeom prst="rect">
            <a:avLst/>
          </a:prstGeom>
          <a:noFill/>
        </p:spPr>
      </p:pic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783246" y="2928934"/>
            <a:ext cx="2841645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" name="타원 36"/>
          <p:cNvSpPr/>
          <p:nvPr/>
        </p:nvSpPr>
        <p:spPr>
          <a:xfrm>
            <a:off x="5715008" y="3237504"/>
            <a:ext cx="1428760" cy="40581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텍스트 개체 틀 6"/>
          <p:cNvSpPr txBox="1">
            <a:spLocks/>
          </p:cNvSpPr>
          <p:nvPr/>
        </p:nvSpPr>
        <p:spPr>
          <a:xfrm>
            <a:off x="350218" y="318623"/>
            <a:ext cx="7222178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파이썬 실행하기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4929198"/>
            <a:ext cx="2743633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400" y="2983896"/>
            <a:ext cx="3329455" cy="1873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428596" y="71414"/>
            <a:ext cx="7286676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3.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제이디코드 연결 확인</a:t>
            </a: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(2) : </a:t>
            </a:r>
            <a:r>
              <a:rPr lang="en-US" altLang="ko-KR" sz="3500" b="1" dirty="0" smtClean="0">
                <a:solidFill>
                  <a:schemeClr val="bg1"/>
                </a:solidFill>
                <a:latin typeface="Calibri" pitchFamily="34" charset="0"/>
                <a:cs typeface="Tahoma" panose="020B0604030504040204" pitchFamily="34" charset="0"/>
              </a:rPr>
              <a:t>Open</a:t>
            </a:r>
          </a:p>
        </p:txBody>
      </p:sp>
      <p:sp>
        <p:nvSpPr>
          <p:cNvPr id="29" name="직사각형 28"/>
          <p:cNvSpPr/>
          <p:nvPr/>
        </p:nvSpPr>
        <p:spPr>
          <a:xfrm>
            <a:off x="470639" y="2711231"/>
            <a:ext cx="928694" cy="289141"/>
          </a:xfrm>
          <a:prstGeom prst="rect">
            <a:avLst/>
          </a:prstGeom>
          <a:solidFill>
            <a:srgbClr val="A8228D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Open</a:t>
            </a:r>
          </a:p>
        </p:txBody>
      </p:sp>
      <p:pic>
        <p:nvPicPr>
          <p:cNvPr id="30" name="Picture 14" descr="Free Christmas decoration star 1189136 PNG with Transparent Background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03181" y="2651420"/>
            <a:ext cx="296622" cy="285752"/>
          </a:xfrm>
          <a:prstGeom prst="rect">
            <a:avLst/>
          </a:prstGeom>
          <a:noFill/>
        </p:spPr>
      </p:pic>
      <p:pic>
        <p:nvPicPr>
          <p:cNvPr id="31" name="Picture 14" descr="Free Christmas decoration star 1189136 PNG with Transparent Background">
            <a:hlinkClick r:id="rId4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31743" y="2579982"/>
            <a:ext cx="222467" cy="214314"/>
          </a:xfrm>
          <a:prstGeom prst="rect">
            <a:avLst/>
          </a:prstGeom>
          <a:noFill/>
        </p:spPr>
      </p:pic>
      <p:sp>
        <p:nvSpPr>
          <p:cNvPr id="19" name="타원 18"/>
          <p:cNvSpPr/>
          <p:nvPr/>
        </p:nvSpPr>
        <p:spPr>
          <a:xfrm>
            <a:off x="428596" y="3317696"/>
            <a:ext cx="571504" cy="20025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 smtClean="0"/>
          </a:p>
          <a:p>
            <a:pPr algn="ctr"/>
            <a:endParaRPr lang="ko-KR" altLang="en-US" dirty="0"/>
          </a:p>
        </p:txBody>
      </p:sp>
      <p:cxnSp>
        <p:nvCxnSpPr>
          <p:cNvPr id="21" name="꺾인 연결선 14"/>
          <p:cNvCxnSpPr>
            <a:stCxn id="67586" idx="2"/>
          </p:cNvCxnSpPr>
          <p:nvPr/>
        </p:nvCxnSpPr>
        <p:spPr>
          <a:xfrm rot="16200000" flipH="1">
            <a:off x="2104135" y="4880753"/>
            <a:ext cx="990661" cy="944674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직사각형 23"/>
          <p:cNvSpPr/>
          <p:nvPr/>
        </p:nvSpPr>
        <p:spPr>
          <a:xfrm>
            <a:off x="477566" y="5354437"/>
            <a:ext cx="1643074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예제  선택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6572264" y="5694464"/>
            <a:ext cx="1500198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smtClean="0">
                <a:solidFill>
                  <a:schemeClr val="bg1"/>
                </a:solidFill>
                <a:latin typeface="Calibri" pitchFamily="34" charset="0"/>
              </a:rPr>
              <a:t>Run Module </a:t>
            </a:r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45" name="꺾인 연결선 14"/>
          <p:cNvCxnSpPr>
            <a:stCxn id="49" idx="2"/>
            <a:endCxn id="29" idx="0"/>
          </p:cNvCxnSpPr>
          <p:nvPr/>
        </p:nvCxnSpPr>
        <p:spPr>
          <a:xfrm rot="16200000" flipH="1">
            <a:off x="792702" y="2568946"/>
            <a:ext cx="282363" cy="2205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직사각형 48"/>
          <p:cNvSpPr/>
          <p:nvPr/>
        </p:nvSpPr>
        <p:spPr>
          <a:xfrm>
            <a:off x="453310" y="2139727"/>
            <a:ext cx="958942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IDLE  </a:t>
            </a:r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grpSp>
        <p:nvGrpSpPr>
          <p:cNvPr id="3" name="그룹 47"/>
          <p:cNvGrpSpPr/>
          <p:nvPr/>
        </p:nvGrpSpPr>
        <p:grpSpPr>
          <a:xfrm>
            <a:off x="4923038" y="3027368"/>
            <a:ext cx="3535170" cy="1830392"/>
            <a:chOff x="5357818" y="3027368"/>
            <a:chExt cx="3100389" cy="1605277"/>
          </a:xfrm>
        </p:grpSpPr>
        <p:pic>
          <p:nvPicPr>
            <p:cNvPr id="70" name="Picture 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357818" y="3027368"/>
              <a:ext cx="3100389" cy="1605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1" name="타원 70"/>
            <p:cNvSpPr/>
            <p:nvPr/>
          </p:nvSpPr>
          <p:spPr>
            <a:xfrm>
              <a:off x="5357818" y="3536779"/>
              <a:ext cx="928694" cy="35719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7" name="직사각형 76"/>
          <p:cNvSpPr/>
          <p:nvPr/>
        </p:nvSpPr>
        <p:spPr>
          <a:xfrm>
            <a:off x="4929190" y="2740021"/>
            <a:ext cx="1365261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 결과 출력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8" name="직사각형 87"/>
          <p:cNvSpPr/>
          <p:nvPr/>
        </p:nvSpPr>
        <p:spPr>
          <a:xfrm>
            <a:off x="500034" y="1428736"/>
            <a:ext cx="8143932" cy="428628"/>
          </a:xfrm>
          <a:prstGeom prst="rect">
            <a:avLst/>
          </a:prstGeom>
          <a:solidFill>
            <a:schemeClr val="bg2">
              <a:lumMod val="50000"/>
            </a:schemeClr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ko-KR" b="1" dirty="0" err="1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CheckConn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예제 파일을 열어서 제이디코드 연결 확인 하기</a:t>
            </a:r>
            <a:endParaRPr lang="en-US" altLang="ko-KR" b="1" dirty="0" smtClean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cxnSp>
        <p:nvCxnSpPr>
          <p:cNvPr id="22" name="꺾인 연결선 14"/>
          <p:cNvCxnSpPr>
            <a:stCxn id="5124" idx="3"/>
            <a:endCxn id="25" idx="1"/>
          </p:cNvCxnSpPr>
          <p:nvPr/>
        </p:nvCxnSpPr>
        <p:spPr>
          <a:xfrm>
            <a:off x="5672559" y="5822173"/>
            <a:ext cx="899705" cy="16862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꺾인 연결선 14"/>
          <p:cNvCxnSpPr>
            <a:stCxn id="25" idx="3"/>
            <a:endCxn id="70" idx="3"/>
          </p:cNvCxnSpPr>
          <p:nvPr/>
        </p:nvCxnSpPr>
        <p:spPr>
          <a:xfrm flipV="1">
            <a:off x="8072462" y="3942564"/>
            <a:ext cx="385746" cy="1896471"/>
          </a:xfrm>
          <a:prstGeom prst="bentConnector3">
            <a:avLst>
              <a:gd name="adj1" fmla="val 159262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타원 52"/>
          <p:cNvSpPr/>
          <p:nvPr/>
        </p:nvSpPr>
        <p:spPr>
          <a:xfrm>
            <a:off x="3643306" y="5072074"/>
            <a:ext cx="285752" cy="2857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4286248" y="6286520"/>
            <a:ext cx="2000264" cy="285752"/>
          </a:xfrm>
          <a:prstGeom prst="rect">
            <a:avLst/>
          </a:prstGeom>
          <a:solidFill>
            <a:srgbClr val="FF0000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err="1" smtClean="0">
                <a:solidFill>
                  <a:schemeClr val="bg1"/>
                </a:solidFill>
                <a:latin typeface="Calibri" pitchFamily="34" charset="0"/>
              </a:rPr>
              <a:t>Jdcode.Open</a:t>
            </a:r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(‘COM</a:t>
            </a:r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○</a:t>
            </a:r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’) 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428596" y="5068685"/>
            <a:ext cx="1714512" cy="289141"/>
          </a:xfrm>
          <a:prstGeom prst="rect">
            <a:avLst/>
          </a:prstGeom>
          <a:noFill/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2000" b="1" dirty="0" smtClean="0">
                <a:solidFill>
                  <a:srgbClr val="FF0000"/>
                </a:solidFill>
                <a:latin typeface="Calibri" pitchFamily="34" charset="0"/>
              </a:rPr>
              <a:t>CheckConn.py</a:t>
            </a:r>
          </a:p>
        </p:txBody>
      </p:sp>
      <p:sp>
        <p:nvSpPr>
          <p:cNvPr id="28" name="Freeform 292"/>
          <p:cNvSpPr>
            <a:spLocks/>
          </p:cNvSpPr>
          <p:nvPr/>
        </p:nvSpPr>
        <p:spPr bwMode="auto">
          <a:xfrm>
            <a:off x="6643702" y="2071678"/>
            <a:ext cx="2143140" cy="1500198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06A1C6"/>
          </a:solidFill>
          <a:ln w="50800">
            <a:solidFill>
              <a:srgbClr val="00000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6715140" y="2578635"/>
            <a:ext cx="1991685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just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kumimoji="0" sz="1400">
                <a:solidFill>
                  <a:prstClr val="black">
                    <a:lumMod val="85000"/>
                    <a:lumOff val="15000"/>
                  </a:prstClr>
                </a:solidFill>
                <a:latin typeface="Microsoft Sans Serif" pitchFamily="34" charset="0"/>
                <a:ea typeface="Yoon 윤고딕 550_TT" pitchFamily="18" charset="-127"/>
                <a:cs typeface="Microsoft Sans Serif" pitchFamily="34" charset="0"/>
              </a:defRPr>
            </a:lvl1pPr>
          </a:lstStyle>
          <a:p>
            <a:pPr marL="0" lvl="1" algn="ctr"/>
            <a:r>
              <a:rPr lang="ko-KR" altLang="en-US" sz="1400" b="1" dirty="0" smtClean="0">
                <a:solidFill>
                  <a:srgbClr val="FFFF00"/>
                </a:solidFill>
                <a:latin typeface="+mn-ea"/>
                <a:cs typeface="Tahoma" pitchFamily="34" charset="0"/>
              </a:rPr>
              <a:t>제이디코드 정상 연결 시</a:t>
            </a:r>
            <a:endParaRPr lang="en-US" altLang="ko-KR" sz="1400" b="1" dirty="0" smtClean="0">
              <a:solidFill>
                <a:srgbClr val="FFFF00"/>
              </a:solidFill>
              <a:latin typeface="+mn-ea"/>
              <a:cs typeface="Tahoma" pitchFamily="34" charset="0"/>
            </a:endParaRPr>
          </a:p>
          <a:p>
            <a:pPr marL="0" lvl="1" algn="ctr"/>
            <a:endParaRPr lang="en-US" altLang="ko-KR" sz="500" b="1" dirty="0" smtClean="0">
              <a:solidFill>
                <a:srgbClr val="FFFF00"/>
              </a:solidFill>
              <a:latin typeface="+mn-ea"/>
              <a:cs typeface="Tahoma" pitchFamily="34" charset="0"/>
            </a:endParaRPr>
          </a:p>
          <a:p>
            <a:pPr marL="0" lvl="1" algn="ctr"/>
            <a:r>
              <a:rPr lang="en-US" altLang="ko-KR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Connected to COM</a:t>
            </a:r>
            <a:r>
              <a:rPr lang="ko-KR" altLang="en-US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○ 출력</a:t>
            </a:r>
            <a:endParaRPr lang="en-US" altLang="ko-KR" sz="1200" b="1" dirty="0" smtClean="0">
              <a:solidFill>
                <a:schemeClr val="bg1"/>
              </a:solidFill>
              <a:latin typeface="+mn-ea"/>
              <a:cs typeface="Tahoma" pitchFamily="34" charset="0"/>
            </a:endParaRPr>
          </a:p>
          <a:p>
            <a:pPr marL="0" lvl="1" algn="ctr"/>
            <a:r>
              <a:rPr lang="en-US" altLang="ko-KR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(0)</a:t>
            </a:r>
            <a:r>
              <a:rPr lang="ko-KR" altLang="en-US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번 모터 회전</a:t>
            </a:r>
            <a:endParaRPr lang="en-US" altLang="ko-KR" sz="1200" b="1" dirty="0">
              <a:solidFill>
                <a:schemeClr val="bg1"/>
              </a:solidFill>
              <a:latin typeface="+mn-ea"/>
              <a:cs typeface="Tahoma" pitchFamily="34" charset="0"/>
            </a:endParaRPr>
          </a:p>
        </p:txBody>
      </p:sp>
      <p:cxnSp>
        <p:nvCxnSpPr>
          <p:cNvPr id="36" name="직선 연결선 35"/>
          <p:cNvCxnSpPr/>
          <p:nvPr/>
        </p:nvCxnSpPr>
        <p:spPr>
          <a:xfrm>
            <a:off x="3135600" y="6142056"/>
            <a:ext cx="785818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자유형 36"/>
          <p:cNvSpPr/>
          <p:nvPr/>
        </p:nvSpPr>
        <p:spPr>
          <a:xfrm>
            <a:off x="3934047" y="6072206"/>
            <a:ext cx="780829" cy="147841"/>
          </a:xfrm>
          <a:custGeom>
            <a:avLst/>
            <a:gdLst>
              <a:gd name="connsiteX0" fmla="*/ 0 w 1977655"/>
              <a:gd name="connsiteY0" fmla="*/ 67340 h 152401"/>
              <a:gd name="connsiteX1" fmla="*/ 956930 w 1977655"/>
              <a:gd name="connsiteY1" fmla="*/ 14177 h 152401"/>
              <a:gd name="connsiteX2" fmla="*/ 1977655 w 1977655"/>
              <a:gd name="connsiteY2" fmla="*/ 152401 h 152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77655" h="152401">
                <a:moveTo>
                  <a:pt x="0" y="67340"/>
                </a:moveTo>
                <a:cubicBezTo>
                  <a:pt x="313660" y="33670"/>
                  <a:pt x="627321" y="0"/>
                  <a:pt x="956930" y="14177"/>
                </a:cubicBezTo>
                <a:cubicBezTo>
                  <a:pt x="1286539" y="28354"/>
                  <a:pt x="1632097" y="90377"/>
                  <a:pt x="1977655" y="152401"/>
                </a:cubicBezTo>
              </a:path>
            </a:pathLst>
          </a:custGeom>
          <a:ln>
            <a:solidFill>
              <a:srgbClr val="FF0000"/>
            </a:solidFill>
            <a:headEnd type="oval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/>
          <p:cNvSpPr/>
          <p:nvPr/>
        </p:nvSpPr>
        <p:spPr>
          <a:xfrm>
            <a:off x="6286512" y="6286520"/>
            <a:ext cx="1857388" cy="285752"/>
          </a:xfrm>
          <a:prstGeom prst="rect">
            <a:avLst/>
          </a:prstGeom>
          <a:noFill/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ko-KR" altLang="en-US" sz="1000" b="1" dirty="0" smtClean="0">
                <a:latin typeface="Calibri" pitchFamily="34" charset="0"/>
              </a:rPr>
              <a:t>연결 실패 시  </a:t>
            </a:r>
            <a:endParaRPr lang="en-US" altLang="ko-KR" sz="1000" b="1" dirty="0" smtClean="0">
              <a:latin typeface="Calibri" pitchFamily="34" charset="0"/>
            </a:endParaRPr>
          </a:p>
          <a:p>
            <a:r>
              <a:rPr lang="en-US" altLang="ko-KR" sz="1000" b="1" dirty="0" smtClean="0">
                <a:latin typeface="Calibri" pitchFamily="34" charset="0"/>
              </a:rPr>
              <a:t>com</a:t>
            </a:r>
            <a:r>
              <a:rPr lang="ko-KR" altLang="en-US" sz="1000" b="1" dirty="0" smtClean="0">
                <a:latin typeface="Calibri" pitchFamily="34" charset="0"/>
              </a:rPr>
              <a:t>포트 번호를  기입한다</a:t>
            </a:r>
            <a:r>
              <a:rPr lang="en-US" altLang="ko-KR" sz="1000" b="1" dirty="0" smtClean="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코딩 실습하기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03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모터 회전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109646"/>
            <a:ext cx="6158950" cy="5748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직사각형 3"/>
          <p:cNvSpPr/>
          <p:nvPr/>
        </p:nvSpPr>
        <p:spPr>
          <a:xfrm>
            <a:off x="6357950" y="3714752"/>
            <a:ext cx="257173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rPr>
              <a:t># 0</a:t>
            </a:r>
            <a:r>
              <a:rPr lang="ko-KR" altLang="en-US" sz="1500" dirty="0" smtClea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rPr>
              <a:t>번 모터를 </a:t>
            </a:r>
            <a:r>
              <a:rPr lang="en-US" altLang="ko-KR" sz="1500" dirty="0" smtClea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rPr>
              <a:t>10</a:t>
            </a:r>
            <a:r>
              <a:rPr lang="ko-KR" altLang="en-US" sz="1500" dirty="0" smtClea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rPr>
              <a:t>으로 회전</a:t>
            </a:r>
            <a:endParaRPr lang="en-US" altLang="ko-KR" sz="1500" dirty="0" smtClean="0">
              <a:solidFill>
                <a:srgbClr val="FF000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1500" dirty="0" smtClean="0">
              <a:solidFill>
                <a:srgbClr val="FF000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rPr>
              <a:t># 1</a:t>
            </a:r>
            <a:r>
              <a:rPr lang="ko-KR" altLang="en-US" sz="1500" dirty="0" smtClea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rPr>
              <a:t>번 모터를 </a:t>
            </a:r>
            <a:r>
              <a:rPr lang="en-US" altLang="ko-KR" sz="1500" dirty="0" smtClea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rPr>
              <a:t>20</a:t>
            </a:r>
            <a:r>
              <a:rPr lang="ko-KR" altLang="en-US" sz="1500" dirty="0" smtClea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rPr>
              <a:t>으로 회전</a:t>
            </a:r>
            <a:endParaRPr lang="en-US" altLang="ko-KR" sz="1500" dirty="0" smtClean="0">
              <a:solidFill>
                <a:srgbClr val="FF000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1500" dirty="0" smtClean="0">
              <a:solidFill>
                <a:srgbClr val="FF000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rPr>
              <a:t># 2</a:t>
            </a:r>
            <a:r>
              <a:rPr lang="ko-KR" altLang="en-US" sz="1500" dirty="0" smtClea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rPr>
              <a:t>번 모터를 </a:t>
            </a:r>
            <a:r>
              <a:rPr lang="en-US" altLang="ko-KR" sz="1500" dirty="0" smtClea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rPr>
              <a:t>30</a:t>
            </a:r>
            <a:r>
              <a:rPr lang="ko-KR" altLang="en-US" sz="1500" dirty="0" smtClea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rPr>
              <a:t>으로 회전</a:t>
            </a:r>
            <a:endParaRPr lang="en-US" altLang="ko-KR" sz="1500" dirty="0" smtClean="0">
              <a:solidFill>
                <a:srgbClr val="FF000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1500" dirty="0" smtClean="0">
              <a:solidFill>
                <a:srgbClr val="FF000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rPr>
              <a:t># 3</a:t>
            </a:r>
            <a:r>
              <a:rPr lang="ko-KR" altLang="en-US" sz="1500" dirty="0" smtClea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rPr>
              <a:t>번 모터를 </a:t>
            </a:r>
            <a:r>
              <a:rPr lang="en-US" altLang="ko-KR" sz="1500" dirty="0" smtClea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rPr>
              <a:t>40</a:t>
            </a:r>
            <a:r>
              <a:rPr lang="ko-KR" altLang="en-US" sz="1500" dirty="0" smtClea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rPr>
              <a:t>으로 회전</a:t>
            </a:r>
            <a:endParaRPr lang="en-US" altLang="ko-KR" sz="1500" dirty="0" smtClean="0">
              <a:solidFill>
                <a:srgbClr val="FF000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1500" dirty="0" smtClean="0">
              <a:solidFill>
                <a:srgbClr val="FF000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2.</a:t>
            </a:r>
            <a:r>
              <a:rPr lang="ko-KR" altLang="en-US" dirty="0" smtClean="0"/>
              <a:t>회전제어</a:t>
            </a:r>
            <a:endParaRPr lang="ko-KR" altLang="en-US" dirty="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0"/>
            <a:ext cx="2857520" cy="6915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5924" y="1428736"/>
            <a:ext cx="4415549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lang="ko-KR" altLang="en-US" dirty="0" smtClean="0"/>
              <a:t>고도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제어</a:t>
            </a:r>
          </a:p>
        </p:txBody>
      </p:sp>
      <p:grpSp>
        <p:nvGrpSpPr>
          <p:cNvPr id="14" name="그룹 39"/>
          <p:cNvGrpSpPr/>
          <p:nvPr/>
        </p:nvGrpSpPr>
        <p:grpSpPr>
          <a:xfrm>
            <a:off x="1714480" y="2714620"/>
            <a:ext cx="2152962" cy="3547637"/>
            <a:chOff x="1357290" y="3143248"/>
            <a:chExt cx="1647442" cy="2714644"/>
          </a:xfrm>
        </p:grpSpPr>
        <p:sp>
          <p:nvSpPr>
            <p:cNvPr id="15" name="타원 14"/>
            <p:cNvSpPr/>
            <p:nvPr/>
          </p:nvSpPr>
          <p:spPr>
            <a:xfrm>
              <a:off x="1357290" y="3143248"/>
              <a:ext cx="1500198" cy="2714644"/>
            </a:xfrm>
            <a:prstGeom prst="ellipse">
              <a:avLst/>
            </a:prstGeom>
            <a:gradFill flip="none" rotWithShape="1">
              <a:gsLst>
                <a:gs pos="88000">
                  <a:schemeClr val="accent1">
                    <a:tint val="66000"/>
                    <a:satMod val="160000"/>
                    <a:alpha val="46000"/>
                  </a:schemeClr>
                </a:gs>
                <a:gs pos="5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6" name="그림 15" descr="C:\Users\이미선\Dropbox\창업지원자료\기획\디자인\JDCode\앱디자인\jdcode\PNG파일\왼쪽조종\왼쪽드론.png"/>
            <p:cNvPicPr/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71604" y="5041366"/>
              <a:ext cx="1149104" cy="245022"/>
            </a:xfrm>
            <a:prstGeom prst="rect">
              <a:avLst/>
            </a:prstGeom>
            <a:noFill/>
          </p:spPr>
        </p:pic>
        <p:cxnSp>
          <p:nvCxnSpPr>
            <p:cNvPr id="17" name="직선 화살표 연결선 16"/>
            <p:cNvCxnSpPr/>
            <p:nvPr/>
          </p:nvCxnSpPr>
          <p:spPr>
            <a:xfrm rot="5400000" flipH="1" flipV="1">
              <a:off x="1920535" y="5551660"/>
              <a:ext cx="468000" cy="1588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연결선 17"/>
            <p:cNvCxnSpPr/>
            <p:nvPr/>
          </p:nvCxnSpPr>
          <p:spPr>
            <a:xfrm>
              <a:off x="1442354" y="5786454"/>
              <a:ext cx="150019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그림 18" descr="C:\Users\이미선\Dropbox\창업지원자료\기획\디자인\JDCode\앱디자인\jdcode\PNG파일\왼쪽조종\왼쪽드론.png"/>
            <p:cNvPicPr/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83781" y="3500438"/>
              <a:ext cx="1149104" cy="245022"/>
            </a:xfrm>
            <a:prstGeom prst="rect">
              <a:avLst/>
            </a:prstGeom>
            <a:noFill/>
          </p:spPr>
        </p:pic>
        <p:cxnSp>
          <p:nvCxnSpPr>
            <p:cNvPr id="20" name="직선 화살표 연결선 19"/>
            <p:cNvCxnSpPr/>
            <p:nvPr/>
          </p:nvCxnSpPr>
          <p:spPr>
            <a:xfrm rot="5400000" flipH="1" flipV="1">
              <a:off x="1614535" y="4391214"/>
              <a:ext cx="1080000" cy="1588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2285984" y="5453406"/>
              <a:ext cx="676110" cy="3061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>
                  <a:solidFill>
                    <a:srgbClr val="C00000"/>
                  </a:solidFill>
                </a:rPr>
                <a:t>50Cm</a:t>
              </a:r>
              <a:endParaRPr lang="ko-KR" altLang="en-US" sz="2000" b="1" dirty="0">
                <a:solidFill>
                  <a:srgbClr val="C0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214546" y="4071942"/>
              <a:ext cx="790186" cy="3061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>
                  <a:solidFill>
                    <a:srgbClr val="C00000"/>
                  </a:solidFill>
                </a:rPr>
                <a:t>150Cm</a:t>
              </a:r>
              <a:endParaRPr lang="ko-KR" altLang="en-US" sz="2000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5319"/>
            <a:ext cx="3571900" cy="6842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1643050"/>
            <a:ext cx="1643074" cy="501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24458</TotalTime>
  <Words>171</Words>
  <Application>Microsoft Office PowerPoint</Application>
  <PresentationFormat>화면 슬라이드 쇼(4:3)</PresentationFormat>
  <Paragraphs>52</Paragraphs>
  <Slides>10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10</vt:i4>
      </vt:variant>
    </vt:vector>
  </HeadingPairs>
  <TitlesOfParts>
    <vt:vector size="14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4118</cp:revision>
  <cp:lastPrinted>2016-04-11T08:38:53Z</cp:lastPrinted>
  <dcterms:created xsi:type="dcterms:W3CDTF">2016-03-30T04:54:04Z</dcterms:created>
  <dcterms:modified xsi:type="dcterms:W3CDTF">2024-02-26T02:33:36Z</dcterms:modified>
</cp:coreProperties>
</file>