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5"/>
  </p:notesMasterIdLst>
  <p:handoutMasterIdLst>
    <p:handoutMasterId r:id="rId16"/>
  </p:handoutMasterIdLst>
  <p:sldIdLst>
    <p:sldId id="258" r:id="rId5"/>
    <p:sldId id="259" r:id="rId6"/>
    <p:sldId id="608" r:id="rId7"/>
    <p:sldId id="604" r:id="rId8"/>
    <p:sldId id="605" r:id="rId9"/>
    <p:sldId id="598" r:id="rId10"/>
    <p:sldId id="601" r:id="rId11"/>
    <p:sldId id="603" r:id="rId12"/>
    <p:sldId id="606" r:id="rId13"/>
    <p:sldId id="607" r:id="rId14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90" d="100"/>
          <a:sy n="90" d="100"/>
        </p:scale>
        <p:origin x="-1332" y="-3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kr/url?sa=i&amp;rct=j&amp;q=&amp;esrc=s&amp;source=images&amp;cd=&amp;cad=rja&amp;uact=8&amp;ved=0ahUKEwjXw9jJ0frRAhXGF5QKHXVNAmMQjRwIBw&amp;url=http://www.russian-learning.com/russian-test/&amp;bvm=bv.146094739,d.dGo&amp;psig=AFQjCNFMLmguud1_YEyTCXyw87Pvpckg8A&amp;ust=1486441684300152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iconexperience.com/g_collection/icons/?icon=keyboard&amp;psig=AOvVaw30wRkOeZPs4cPbRqNOHzV6&amp;ust=1596008907986000&amp;source=images&amp;cd=vfe&amp;ved=0CAIQjRxqFwoTCOD879K67-oCFQAAAAAdAAAAABAI" TargetMode="External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kr/url?sa=i&amp;rct=j&amp;q=&amp;esrc=s&amp;source=images&amp;cd=&amp;cad=rja&amp;uact=8&amp;ved=0ahUKEwj24PD9zoDSAhUJG5QKHUkiCE0QjRwIBw&amp;url=https://thenounproject.com/term/think/734789/&amp;psig=AFQjCNHcORjHvjwUdfC14NE2F0uKcaErXg&amp;ust=1486647317740304" TargetMode="External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5286388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블록코딩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-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피지컬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grpSp>
        <p:nvGrpSpPr>
          <p:cNvPr id="39" name="그룹 38"/>
          <p:cNvGrpSpPr/>
          <p:nvPr/>
        </p:nvGrpSpPr>
        <p:grpSpPr>
          <a:xfrm>
            <a:off x="5429256" y="1571612"/>
            <a:ext cx="2786082" cy="3598948"/>
            <a:chOff x="5214942" y="1142984"/>
            <a:chExt cx="3207566" cy="414340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lum bright="10000"/>
            </a:blip>
            <a:stretch>
              <a:fillRect/>
            </a:stretch>
          </p:blipFill>
          <p:spPr bwMode="auto">
            <a:xfrm>
              <a:off x="5214942" y="1142984"/>
              <a:ext cx="3207566" cy="414340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직사각형 19"/>
            <p:cNvSpPr/>
            <p:nvPr/>
          </p:nvSpPr>
          <p:spPr>
            <a:xfrm>
              <a:off x="5286380" y="1571612"/>
              <a:ext cx="1000132" cy="307777"/>
            </a:xfrm>
            <a:prstGeom prst="rect">
              <a:avLst/>
            </a:prstGeom>
            <a:solidFill>
              <a:srgbClr val="FFC000">
                <a:alpha val="39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1400" b="1" dirty="0" smtClean="0">
                  <a:latin typeface="+mn-ea"/>
                  <a:sym typeface="Wingdings 2"/>
                </a:rPr>
                <a:t>부저</a:t>
              </a:r>
              <a:endParaRPr lang="en-US" altLang="ko-KR" sz="1400" b="1" dirty="0" smtClean="0">
                <a:latin typeface="+mn-ea"/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6715140" y="4929198"/>
              <a:ext cx="1000132" cy="307777"/>
            </a:xfrm>
            <a:prstGeom prst="rect">
              <a:avLst/>
            </a:prstGeom>
            <a:solidFill>
              <a:srgbClr val="FFC000">
                <a:alpha val="39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1400" b="1" dirty="0" smtClean="0">
                  <a:latin typeface="+mn-ea"/>
                </a:rPr>
                <a:t>버튼</a:t>
              </a:r>
              <a:endParaRPr lang="en-US" altLang="ko-KR" sz="1400" b="1" dirty="0" smtClean="0">
                <a:latin typeface="+mn-ea"/>
              </a:endParaRPr>
            </a:p>
          </p:txBody>
        </p:sp>
        <p:sp>
          <p:nvSpPr>
            <p:cNvPr id="29" name="타원 28"/>
            <p:cNvSpPr/>
            <p:nvPr/>
          </p:nvSpPr>
          <p:spPr>
            <a:xfrm>
              <a:off x="6326051" y="1468275"/>
              <a:ext cx="285752" cy="214314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타원 30"/>
            <p:cNvSpPr/>
            <p:nvPr/>
          </p:nvSpPr>
          <p:spPr>
            <a:xfrm>
              <a:off x="7143768" y="1489541"/>
              <a:ext cx="285752" cy="214314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타원 32"/>
            <p:cNvSpPr/>
            <p:nvPr/>
          </p:nvSpPr>
          <p:spPr>
            <a:xfrm>
              <a:off x="7072330" y="4622180"/>
              <a:ext cx="285752" cy="214314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타원 33"/>
            <p:cNvSpPr/>
            <p:nvPr/>
          </p:nvSpPr>
          <p:spPr>
            <a:xfrm>
              <a:off x="5857884" y="1928802"/>
              <a:ext cx="500066" cy="500066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5286380" y="1192397"/>
              <a:ext cx="1000132" cy="307777"/>
            </a:xfrm>
            <a:prstGeom prst="rect">
              <a:avLst/>
            </a:prstGeom>
            <a:solidFill>
              <a:srgbClr val="FFC000">
                <a:alpha val="39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1400" b="1" dirty="0" smtClean="0">
                  <a:latin typeface="+mn-ea"/>
                </a:rPr>
                <a:t>왼쪽</a:t>
              </a:r>
              <a:r>
                <a:rPr lang="en-US" altLang="ko-KR" sz="1400" b="1" dirty="0" smtClean="0">
                  <a:latin typeface="+mn-ea"/>
                </a:rPr>
                <a:t>LED</a:t>
              </a: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7143768" y="1192397"/>
              <a:ext cx="1214446" cy="307777"/>
            </a:xfrm>
            <a:prstGeom prst="rect">
              <a:avLst/>
            </a:prstGeom>
            <a:solidFill>
              <a:srgbClr val="FFC000">
                <a:alpha val="39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1400" b="1" dirty="0" smtClean="0">
                  <a:latin typeface="+mn-ea"/>
                </a:rPr>
                <a:t>오른쪽</a:t>
              </a:r>
              <a:r>
                <a:rPr lang="en-US" altLang="ko-KR" sz="1400" b="1" dirty="0" smtClean="0">
                  <a:latin typeface="+mn-ea"/>
                </a:rPr>
                <a:t>LED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786710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500694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643702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1411484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858148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0</a:t>
            </a:r>
            <a:r>
              <a:rPr kumimoji="0" lang="en-US" altLang="ko-KR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929454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768806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985361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715140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786710" y="3180115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572264" y="3644462"/>
            <a:ext cx="1214446" cy="13821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6286512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1411484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786050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571868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6000760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1428728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4012438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4039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2055477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2143116"/>
            <a:ext cx="1374566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 flipV="1">
            <a:off x="1517411" y="2285990"/>
            <a:ext cx="538067" cy="142877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529439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113"/>
          <p:cNvGrpSpPr/>
          <p:nvPr/>
        </p:nvGrpSpPr>
        <p:grpSpPr>
          <a:xfrm>
            <a:off x="5326385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6252533" y="1785925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577250" y="2121625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5557404" y="4997445"/>
            <a:ext cx="1106575" cy="570480"/>
          </a:xfrm>
          <a:prstGeom prst="rect">
            <a:avLst/>
          </a:prstGeom>
          <a:noFill/>
        </p:spPr>
      </p:pic>
      <p:sp>
        <p:nvSpPr>
          <p:cNvPr id="34" name="타원 33"/>
          <p:cNvSpPr/>
          <p:nvPr/>
        </p:nvSpPr>
        <p:spPr>
          <a:xfrm>
            <a:off x="2071670" y="1643050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42844" y="1357298"/>
            <a:ext cx="1374566" cy="714380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전원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스위치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38" name="꺾인 연결선 37"/>
          <p:cNvCxnSpPr>
            <a:endCxn id="35" idx="3"/>
          </p:cNvCxnSpPr>
          <p:nvPr/>
        </p:nvCxnSpPr>
        <p:spPr>
          <a:xfrm rot="10800000">
            <a:off x="1517410" y="1714488"/>
            <a:ext cx="554260" cy="7144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1071538" y="3857628"/>
            <a:ext cx="7429552" cy="2214578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3014025" y="2214554"/>
            <a:ext cx="51298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 동작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“(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오른쪽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) LED (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켜기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)”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000364" y="1500174"/>
            <a:ext cx="4572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프로그램 시작하기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3000363" y="1857364"/>
            <a:ext cx="42374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 제어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무한 반복하기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3014025" y="2571744"/>
            <a:ext cx="54156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 </a:t>
            </a:r>
            <a:r>
              <a:rPr lang="en-US" altLang="ko-KR" sz="1600" dirty="0" smtClean="0">
                <a:sym typeface="Wingdings 2"/>
              </a:rPr>
              <a:t>LED </a:t>
            </a:r>
            <a:r>
              <a:rPr lang="ko-KR" altLang="en-US" sz="1600" dirty="0" smtClean="0">
                <a:sym typeface="Wingdings 2"/>
              </a:rPr>
              <a:t>색상을 선택하고 켜기 또는 끄기를 선택한다</a:t>
            </a:r>
            <a:r>
              <a:rPr lang="en-US" altLang="ko-KR" sz="1600" dirty="0" smtClean="0">
                <a:sym typeface="Wingdings 2"/>
              </a:rPr>
              <a:t>.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3014025" y="2937687"/>
            <a:ext cx="45583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 실행 버튼을 클릭하여 실행한다</a:t>
            </a:r>
            <a:r>
              <a:rPr lang="en-US" altLang="ko-KR" sz="1600" dirty="0" smtClean="0">
                <a:sym typeface="Wingdings 2"/>
              </a:rPr>
              <a:t>.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643702" y="3571876"/>
            <a:ext cx="1571636" cy="28575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예제 </a:t>
            </a:r>
            <a:r>
              <a:rPr lang="en-US" altLang="ko-KR" sz="1200" b="1" dirty="0" smtClean="0"/>
              <a:t>: LED</a:t>
            </a:r>
            <a:endParaRPr lang="ko-KR" altLang="en-US" sz="1200" b="1" dirty="0"/>
          </a:p>
        </p:txBody>
      </p:sp>
      <p:sp>
        <p:nvSpPr>
          <p:cNvPr id="16" name="직사각형 15"/>
          <p:cNvSpPr/>
          <p:nvPr/>
        </p:nvSpPr>
        <p:spPr>
          <a:xfrm>
            <a:off x="1643042" y="4143380"/>
            <a:ext cx="2500330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켜기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/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끄기 명령어를 클릭 후 어글리봇의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변화를  확인 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7" name="타원형 설명선 16"/>
          <p:cNvSpPr/>
          <p:nvPr/>
        </p:nvSpPr>
        <p:spPr>
          <a:xfrm>
            <a:off x="928662" y="3643314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18" name="직사각형 17"/>
          <p:cNvSpPr/>
          <p:nvPr/>
        </p:nvSpPr>
        <p:spPr>
          <a:xfrm>
            <a:off x="1000100" y="3725385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3357554" y="5500702"/>
            <a:ext cx="214314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latin typeface="+mn-ea"/>
              </a:rPr>
              <a:t>오른쪽 </a:t>
            </a:r>
            <a:r>
              <a:rPr lang="en-US" altLang="ko-KR" b="1" dirty="0" smtClean="0">
                <a:latin typeface="+mn-ea"/>
              </a:rPr>
              <a:t>LED</a:t>
            </a:r>
            <a:r>
              <a:rPr lang="ko-KR" altLang="en-US" b="1" dirty="0" smtClean="0">
                <a:latin typeface="+mn-ea"/>
              </a:rPr>
              <a:t> </a:t>
            </a:r>
            <a:r>
              <a:rPr lang="en-US" altLang="ko-KR" b="1" dirty="0" smtClean="0">
                <a:latin typeface="+mn-ea"/>
              </a:rPr>
              <a:t>ON</a:t>
            </a:r>
          </a:p>
        </p:txBody>
      </p:sp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LED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켜기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/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끄기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177221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9111" y="4214818"/>
            <a:ext cx="159474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426557" y="4289087"/>
            <a:ext cx="200592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타원 28"/>
          <p:cNvSpPr/>
          <p:nvPr/>
        </p:nvSpPr>
        <p:spPr>
          <a:xfrm>
            <a:off x="7529864" y="4122114"/>
            <a:ext cx="285752" cy="14287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꺾인 연결선 29"/>
          <p:cNvCxnSpPr/>
          <p:nvPr/>
        </p:nvCxnSpPr>
        <p:spPr>
          <a:xfrm rot="10800000" flipV="1">
            <a:off x="5500694" y="4214818"/>
            <a:ext cx="2000264" cy="1428760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3857620" y="2322926"/>
            <a:ext cx="45005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 동작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“(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오른쪽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) LED (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켜기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)”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3851598" y="1928802"/>
            <a:ext cx="39486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 제어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무한 반복하기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3857620" y="2705387"/>
            <a:ext cx="47863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 제어 </a:t>
            </a:r>
            <a:r>
              <a:rPr lang="en-US" altLang="ko-KR" sz="1600" dirty="0" smtClean="0">
                <a:sym typeface="Wingdings" pitchFamily="2" charset="2"/>
              </a:rPr>
              <a:t> “</a:t>
            </a:r>
            <a:r>
              <a:rPr lang="en-US" altLang="ko-KR" sz="1600" dirty="0" smtClean="0">
                <a:sym typeface="Wingdings 2"/>
              </a:rPr>
              <a:t>1</a:t>
            </a:r>
            <a:r>
              <a:rPr lang="ko-KR" altLang="en-US" sz="1600" dirty="0" smtClean="0">
                <a:sym typeface="Wingdings 2"/>
              </a:rPr>
              <a:t>초 기다리기</a:t>
            </a:r>
            <a:r>
              <a:rPr lang="en-US" altLang="ko-KR" sz="1600" dirty="0" smtClean="0">
                <a:sym typeface="Wingdings 2"/>
              </a:rPr>
              <a:t>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3857620" y="3105835"/>
            <a:ext cx="35719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 명령어를 클릭하여 실행한다</a:t>
            </a:r>
            <a:r>
              <a:rPr lang="en-US" altLang="ko-KR" sz="1600" dirty="0" smtClean="0">
                <a:sym typeface="Wingdings 2"/>
              </a:rPr>
              <a:t>.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1071538" y="4214818"/>
            <a:ext cx="7429552" cy="2286016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1428728" y="4643446"/>
            <a:ext cx="17145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오른쪽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 </a:t>
            </a:r>
            <a:endParaRPr lang="en-US" altLang="ko-KR" sz="15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왼쪽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두개가 </a:t>
            </a:r>
            <a:endParaRPr lang="en-US" altLang="ko-KR" sz="15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초 주기로 </a:t>
            </a:r>
            <a:endParaRPr lang="en-US" altLang="ko-KR" sz="15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깜박거린다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25" name="타원형 설명선 24"/>
          <p:cNvSpPr/>
          <p:nvPr/>
        </p:nvSpPr>
        <p:spPr>
          <a:xfrm>
            <a:off x="928662" y="3929066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26" name="직사각형 25"/>
          <p:cNvSpPr/>
          <p:nvPr/>
        </p:nvSpPr>
        <p:spPr>
          <a:xfrm>
            <a:off x="1000100" y="4011137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2" name="타원형 설명선 31"/>
          <p:cNvSpPr/>
          <p:nvPr/>
        </p:nvSpPr>
        <p:spPr>
          <a:xfrm>
            <a:off x="4643438" y="5286388"/>
            <a:ext cx="714381" cy="500066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pc="-300" dirty="0" smtClean="0">
                <a:solidFill>
                  <a:srgbClr val="C00000"/>
                </a:solidFill>
              </a:rPr>
              <a:t>1</a:t>
            </a:r>
            <a:r>
              <a:rPr lang="ko-KR" altLang="en-US" sz="1400" spc="-300" dirty="0" smtClean="0">
                <a:solidFill>
                  <a:srgbClr val="C00000"/>
                </a:solidFill>
              </a:rPr>
              <a:t>초멈춤</a:t>
            </a:r>
            <a:endParaRPr lang="ko-KR" altLang="en-US" sz="1400" spc="-300" dirty="0">
              <a:solidFill>
                <a:srgbClr val="C00000"/>
              </a:solidFill>
            </a:endParaRPr>
          </a:p>
        </p:txBody>
      </p:sp>
      <p:sp>
        <p:nvSpPr>
          <p:cNvPr id="41" name="타원형 설명선 40"/>
          <p:cNvSpPr/>
          <p:nvPr/>
        </p:nvSpPr>
        <p:spPr>
          <a:xfrm>
            <a:off x="7215206" y="5286388"/>
            <a:ext cx="714380" cy="500066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pc="-300" smtClean="0">
                <a:solidFill>
                  <a:srgbClr val="C00000"/>
                </a:solidFill>
              </a:rPr>
              <a:t>1</a:t>
            </a:r>
            <a:r>
              <a:rPr lang="ko-KR" altLang="en-US" sz="1400" spc="-300" smtClean="0">
                <a:solidFill>
                  <a:srgbClr val="C00000"/>
                </a:solidFill>
              </a:rPr>
              <a:t>초멈춤</a:t>
            </a:r>
            <a:endParaRPr lang="ko-KR" altLang="en-US" sz="1400" spc="-300">
              <a:solidFill>
                <a:srgbClr val="C00000"/>
              </a:solidFill>
            </a:endParaRPr>
          </a:p>
        </p:txBody>
      </p:sp>
      <p:sp>
        <p:nvSpPr>
          <p:cNvPr id="49" name="순서도: 대체 처리 48"/>
          <p:cNvSpPr/>
          <p:nvPr/>
        </p:nvSpPr>
        <p:spPr>
          <a:xfrm>
            <a:off x="3071802" y="4429132"/>
            <a:ext cx="5072098" cy="1857388"/>
          </a:xfrm>
          <a:prstGeom prst="flowChartAlternateProcess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오른쪽 화살표 49"/>
          <p:cNvSpPr/>
          <p:nvPr/>
        </p:nvSpPr>
        <p:spPr>
          <a:xfrm>
            <a:off x="6858016" y="4286256"/>
            <a:ext cx="642942" cy="28575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오른쪽 화살표 50"/>
          <p:cNvSpPr/>
          <p:nvPr/>
        </p:nvSpPr>
        <p:spPr>
          <a:xfrm flipH="1">
            <a:off x="4000496" y="6143456"/>
            <a:ext cx="642942" cy="28575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6357950" y="4302037"/>
            <a:ext cx="85725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ko-KR" altLang="en-US" sz="1000" smtClean="0">
                <a:solidFill>
                  <a:schemeClr val="bg1"/>
                </a:solidFill>
                <a:latin typeface="+mn-ea"/>
              </a:rPr>
              <a:t>무 한 반 복</a:t>
            </a:r>
            <a:endParaRPr lang="en-US" altLang="ko-KR" sz="100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4286248" y="6159237"/>
            <a:ext cx="85725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ko-KR" altLang="en-US" sz="1000" smtClean="0">
                <a:solidFill>
                  <a:schemeClr val="bg1"/>
                </a:solidFill>
                <a:latin typeface="+mn-ea"/>
              </a:rPr>
              <a:t>무 한 반 복</a:t>
            </a:r>
            <a:endParaRPr lang="en-US" altLang="ko-KR" sz="1000" smtClean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4429124" y="5500702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>
            <a:off x="5463570" y="5500702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>
            <a:off x="7000892" y="5500702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643446"/>
            <a:ext cx="1071570" cy="352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714884"/>
            <a:ext cx="1085577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직사각형 35"/>
          <p:cNvSpPr/>
          <p:nvPr/>
        </p:nvSpPr>
        <p:spPr>
          <a:xfrm>
            <a:off x="3854627" y="1552472"/>
            <a:ext cx="4572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프로그램 시작하기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LED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깜빡이기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285860"/>
            <a:ext cx="2143140" cy="262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4572008"/>
            <a:ext cx="1151615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4572008"/>
            <a:ext cx="116043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6000760" y="5072074"/>
            <a:ext cx="857256" cy="1110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7" cstate="print"/>
          <a:srcRect r="8988"/>
          <a:stretch>
            <a:fillRect/>
          </a:stretch>
        </p:blipFill>
        <p:spPr bwMode="auto">
          <a:xfrm rot="5400000">
            <a:off x="3161875" y="5124877"/>
            <a:ext cx="1143008" cy="894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타원 37"/>
          <p:cNvSpPr/>
          <p:nvPr/>
        </p:nvSpPr>
        <p:spPr>
          <a:xfrm>
            <a:off x="3714744" y="5072074"/>
            <a:ext cx="285752" cy="14287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타원 39"/>
          <p:cNvSpPr/>
          <p:nvPr/>
        </p:nvSpPr>
        <p:spPr>
          <a:xfrm>
            <a:off x="6143636" y="5072074"/>
            <a:ext cx="285752" cy="14287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/>
          <p:cNvSpPr/>
          <p:nvPr/>
        </p:nvSpPr>
        <p:spPr>
          <a:xfrm>
            <a:off x="3714743" y="2108612"/>
            <a:ext cx="48142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 변수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변수 만들기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740621" y="1714488"/>
            <a:ext cx="54034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 제어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무한 반복하기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 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와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만약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~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이라면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~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아니면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714743" y="2491073"/>
            <a:ext cx="48142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 </a:t>
            </a:r>
            <a:r>
              <a:rPr lang="ko-KR" altLang="en-US" sz="1600" dirty="0" smtClean="0">
                <a:sym typeface="Wingdings" pitchFamily="2" charset="2"/>
              </a:rPr>
              <a:t>연산 </a:t>
            </a:r>
            <a:r>
              <a:rPr lang="en-US" altLang="ko-KR" sz="1600" dirty="0" smtClean="0">
                <a:sym typeface="Wingdings" pitchFamily="2" charset="2"/>
              </a:rPr>
              <a:t> </a:t>
            </a:r>
            <a:r>
              <a:rPr lang="ko-KR" altLang="en-US" sz="1600" dirty="0" smtClean="0">
                <a:sym typeface="Wingdings" pitchFamily="2" charset="2"/>
              </a:rPr>
              <a:t>비교</a:t>
            </a:r>
            <a:r>
              <a:rPr lang="en-US" altLang="ko-KR" sz="1600" dirty="0" smtClean="0">
                <a:sym typeface="Wingdings" pitchFamily="2" charset="2"/>
              </a:rPr>
              <a:t>(=)</a:t>
            </a:r>
            <a:r>
              <a:rPr lang="ko-KR" altLang="en-US" sz="1600" dirty="0" smtClean="0">
                <a:sym typeface="Wingdings" pitchFamily="2" charset="2"/>
              </a:rPr>
              <a:t> 연산 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714743" y="2891521"/>
            <a:ext cx="48142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 동작</a:t>
            </a:r>
            <a:r>
              <a:rPr lang="ko-KR" altLang="en-US" sz="1600" dirty="0" smtClean="0">
                <a:sym typeface="Wingdings" pitchFamily="2" charset="2"/>
              </a:rPr>
              <a:t> </a:t>
            </a:r>
            <a:r>
              <a:rPr lang="en-US" altLang="ko-KR" sz="1600" dirty="0" smtClean="0">
                <a:sym typeface="Wingdings" pitchFamily="2" charset="2"/>
              </a:rPr>
              <a:t> LED </a:t>
            </a:r>
            <a:r>
              <a:rPr lang="ko-KR" altLang="en-US" sz="1600" dirty="0" smtClean="0">
                <a:sym typeface="Wingdings" pitchFamily="2" charset="2"/>
              </a:rPr>
              <a:t>켜기와</a:t>
            </a:r>
            <a:r>
              <a:rPr lang="en-US" altLang="ko-KR" sz="1600" dirty="0" smtClean="0">
                <a:sym typeface="Wingdings" pitchFamily="2" charset="2"/>
              </a:rPr>
              <a:t>, </a:t>
            </a:r>
            <a:r>
              <a:rPr lang="ko-KR" altLang="en-US" sz="1600" dirty="0" smtClean="0">
                <a:sym typeface="Wingdings" pitchFamily="2" charset="2"/>
              </a:rPr>
              <a:t>버튼 값 가져오기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3714744" y="3248711"/>
            <a:ext cx="35004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ym typeface="Wingdings 2"/>
              </a:rPr>
              <a:t> </a:t>
            </a:r>
            <a:r>
              <a:rPr lang="ko-KR" altLang="en-US" sz="1600" dirty="0" smtClean="0">
                <a:sym typeface="Wingdings 2"/>
              </a:rPr>
              <a:t>실행버튼을 클릭하여 실행한다</a:t>
            </a:r>
            <a:r>
              <a:rPr lang="en-US" altLang="ko-KR" sz="1600" dirty="0" smtClean="0">
                <a:sym typeface="Wingdings 2"/>
              </a:rPr>
              <a:t>.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725377" y="1357298"/>
            <a:ext cx="4572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프로그램 시작하기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9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버튼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 LED </a:t>
            </a:r>
            <a:r>
              <a:rPr kumimoji="0" lang="ko-KR" altLang="en-US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제어하기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3" y="1285860"/>
            <a:ext cx="280697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모서리가 둥근 직사각형 17"/>
          <p:cNvSpPr/>
          <p:nvPr/>
        </p:nvSpPr>
        <p:spPr>
          <a:xfrm>
            <a:off x="1071538" y="4214818"/>
            <a:ext cx="7429552" cy="2214578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형 설명선 22"/>
          <p:cNvSpPr/>
          <p:nvPr/>
        </p:nvSpPr>
        <p:spPr>
          <a:xfrm>
            <a:off x="928662" y="4000504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24" name="직사각형 23"/>
          <p:cNvSpPr/>
          <p:nvPr/>
        </p:nvSpPr>
        <p:spPr>
          <a:xfrm>
            <a:off x="1000100" y="4082575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6049318" y="4023384"/>
            <a:ext cx="1857388" cy="281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직사각형 29"/>
          <p:cNvSpPr/>
          <p:nvPr/>
        </p:nvSpPr>
        <p:spPr>
          <a:xfrm>
            <a:off x="1928794" y="4500570"/>
            <a:ext cx="3786214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어글리봇 버튼 변수 값을 확인한다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버튼을 눌렀을 때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= 1</a:t>
            </a: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버튼을 안눌렀을 때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= 0</a:t>
            </a:r>
          </a:p>
        </p:txBody>
      </p:sp>
      <p:sp>
        <p:nvSpPr>
          <p:cNvPr id="34" name="직사각형 33"/>
          <p:cNvSpPr/>
          <p:nvPr/>
        </p:nvSpPr>
        <p:spPr>
          <a:xfrm>
            <a:off x="2357422" y="5857892"/>
            <a:ext cx="3143272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latin typeface="+mn-ea"/>
              </a:rPr>
              <a:t>조건이 참</a:t>
            </a:r>
            <a:r>
              <a:rPr lang="en-US" altLang="ko-KR" b="1" dirty="0" smtClean="0">
                <a:latin typeface="+mn-ea"/>
              </a:rPr>
              <a:t>(1)</a:t>
            </a:r>
            <a:r>
              <a:rPr lang="ko-KR" altLang="en-US" b="1" dirty="0" smtClean="0">
                <a:latin typeface="+mn-ea"/>
              </a:rPr>
              <a:t>일때 출력된다</a:t>
            </a:r>
            <a:r>
              <a:rPr lang="en-US" altLang="ko-KR" b="1" dirty="0" smtClean="0">
                <a:latin typeface="+mn-ea"/>
              </a:rPr>
              <a:t>.</a:t>
            </a:r>
          </a:p>
        </p:txBody>
      </p:sp>
      <p:sp>
        <p:nvSpPr>
          <p:cNvPr id="36" name="타원 35"/>
          <p:cNvSpPr/>
          <p:nvPr/>
        </p:nvSpPr>
        <p:spPr>
          <a:xfrm>
            <a:off x="5643570" y="5000636"/>
            <a:ext cx="214314" cy="214314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7" name="꺾인 연결선 43"/>
          <p:cNvCxnSpPr>
            <a:stCxn id="36" idx="2"/>
          </p:cNvCxnSpPr>
          <p:nvPr/>
        </p:nvCxnSpPr>
        <p:spPr>
          <a:xfrm rot="10800000" flipV="1">
            <a:off x="5072066" y="5107793"/>
            <a:ext cx="571504" cy="750098"/>
          </a:xfrm>
          <a:prstGeom prst="bentConnector2">
            <a:avLst/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타원 37"/>
          <p:cNvSpPr/>
          <p:nvPr/>
        </p:nvSpPr>
        <p:spPr>
          <a:xfrm>
            <a:off x="7879414" y="5172418"/>
            <a:ext cx="214314" cy="214314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/>
          <a:srcRect l="2670" b="10685"/>
          <a:stretch>
            <a:fillRect/>
          </a:stretch>
        </p:blipFill>
        <p:spPr bwMode="auto">
          <a:xfrm>
            <a:off x="6500826" y="3857628"/>
            <a:ext cx="161662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모서리가 둥근 직사각형 39"/>
          <p:cNvSpPr/>
          <p:nvPr/>
        </p:nvSpPr>
        <p:spPr>
          <a:xfrm>
            <a:off x="1071538" y="3714752"/>
            <a:ext cx="7429552" cy="2214578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타원형 설명선 45"/>
          <p:cNvSpPr/>
          <p:nvPr/>
        </p:nvSpPr>
        <p:spPr>
          <a:xfrm>
            <a:off x="928662" y="3500438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47" name="직사각형 46"/>
          <p:cNvSpPr/>
          <p:nvPr/>
        </p:nvSpPr>
        <p:spPr>
          <a:xfrm>
            <a:off x="1000100" y="3582509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1571604" y="4286256"/>
            <a:ext cx="437367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도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를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초 간격으로 </a:t>
            </a:r>
            <a:r>
              <a:rPr lang="ko-KR" altLang="en-US" sz="15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부저에서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무한 반복한다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62" name="Picture 2" descr="Test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4797234"/>
            <a:ext cx="571504" cy="573455"/>
          </a:xfrm>
          <a:prstGeom prst="rect">
            <a:avLst/>
          </a:prstGeom>
          <a:noFill/>
        </p:spPr>
      </p:pic>
      <p:sp>
        <p:nvSpPr>
          <p:cNvPr id="63" name="직사각형 62"/>
          <p:cNvSpPr/>
          <p:nvPr/>
        </p:nvSpPr>
        <p:spPr>
          <a:xfrm>
            <a:off x="1857356" y="4643446"/>
            <a:ext cx="4143404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b="1" dirty="0" smtClean="0">
                <a:latin typeface="+mn-ea"/>
              </a:rPr>
              <a:t>“</a:t>
            </a:r>
            <a:r>
              <a:rPr lang="ko-KR" altLang="en-US" sz="1500" b="1" dirty="0" smtClean="0">
                <a:latin typeface="+mn-ea"/>
              </a:rPr>
              <a:t>도</a:t>
            </a:r>
            <a:r>
              <a:rPr lang="en-US" altLang="ko-KR" sz="1500" b="1" dirty="0" smtClean="0">
                <a:latin typeface="+mn-ea"/>
              </a:rPr>
              <a:t>~</a:t>
            </a:r>
            <a:r>
              <a:rPr lang="ko-KR" altLang="en-US" sz="1500" b="1" dirty="0" smtClean="0">
                <a:latin typeface="+mn-ea"/>
              </a:rPr>
              <a:t>시</a:t>
            </a:r>
            <a:r>
              <a:rPr lang="en-US" altLang="ko-KR" sz="1500" b="1" dirty="0" smtClean="0">
                <a:latin typeface="+mn-ea"/>
              </a:rPr>
              <a:t>”</a:t>
            </a:r>
            <a:r>
              <a:rPr lang="ko-KR" altLang="en-US" sz="1500" b="1" dirty="0" smtClean="0">
                <a:latin typeface="+mn-ea"/>
              </a:rPr>
              <a:t>까지 음을 다양하게 선택하고 </a:t>
            </a:r>
            <a:endParaRPr lang="en-US" altLang="ko-KR" sz="15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latin typeface="+mn-ea"/>
              </a:rPr>
              <a:t>간격시간을 조정하여 부저 소리를 </a:t>
            </a:r>
            <a:endParaRPr lang="en-US" altLang="ko-KR" sz="15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latin typeface="+mn-ea"/>
              </a:rPr>
              <a:t>다양하게 확인 해 보도록 한다</a:t>
            </a:r>
            <a:r>
              <a:rPr lang="en-US" altLang="ko-KR" sz="1500" b="1" dirty="0" smtClean="0">
                <a:latin typeface="+mn-ea"/>
              </a:rPr>
              <a:t>.</a:t>
            </a:r>
          </a:p>
        </p:txBody>
      </p:sp>
      <p:sp>
        <p:nvSpPr>
          <p:cNvPr id="64" name="직사각형 63"/>
          <p:cNvSpPr/>
          <p:nvPr/>
        </p:nvSpPr>
        <p:spPr>
          <a:xfrm>
            <a:off x="3857651" y="2294746"/>
            <a:ext cx="51435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/>
              <a:buChar char="w"/>
            </a:pP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동작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“[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도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음을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[0.5]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초 동안 소리내기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</a:p>
        </p:txBody>
      </p:sp>
      <p:sp>
        <p:nvSpPr>
          <p:cNvPr id="65" name="직사각형 64"/>
          <p:cNvSpPr/>
          <p:nvPr/>
        </p:nvSpPr>
        <p:spPr>
          <a:xfrm>
            <a:off x="3862264" y="1543432"/>
            <a:ext cx="34031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프로그램 시작하기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3862263" y="1900622"/>
            <a:ext cx="37101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 제어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무한 반복하기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3875892" y="2677207"/>
            <a:ext cx="38181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 </a:t>
            </a:r>
            <a:r>
              <a:rPr lang="ko-KR" altLang="en-US" sz="1600" dirty="0" smtClean="0">
                <a:sym typeface="Wingdings" pitchFamily="2" charset="2"/>
              </a:rPr>
              <a:t>제어 </a:t>
            </a:r>
            <a:r>
              <a:rPr lang="en-US" altLang="ko-KR" sz="1600" dirty="0" smtClean="0">
                <a:sym typeface="Wingdings" pitchFamily="2" charset="2"/>
              </a:rPr>
              <a:t> [1]</a:t>
            </a:r>
            <a:r>
              <a:rPr lang="ko-KR" altLang="en-US" sz="1600" dirty="0" smtClean="0">
                <a:sym typeface="Wingdings" pitchFamily="2" charset="2"/>
              </a:rPr>
              <a:t>초 기다리기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3875892" y="3034397"/>
            <a:ext cx="36250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ym typeface="Wingdings 2"/>
              </a:rPr>
              <a:t> </a:t>
            </a:r>
            <a:r>
              <a:rPr lang="ko-KR" altLang="en-US" sz="1600" dirty="0" smtClean="0">
                <a:sym typeface="Wingdings 2"/>
              </a:rPr>
              <a:t>실행버튼을 클릭하여 실행한다</a:t>
            </a:r>
            <a:r>
              <a:rPr lang="en-US" altLang="ko-KR" sz="1600" dirty="0" smtClean="0">
                <a:sym typeface="Wingdings 2"/>
              </a:rPr>
              <a:t>.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부저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소리내기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1643050"/>
            <a:ext cx="2799961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8742" y="3929066"/>
            <a:ext cx="2640910" cy="1804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모서리가 둥근 직사각형 35"/>
          <p:cNvSpPr/>
          <p:nvPr/>
        </p:nvSpPr>
        <p:spPr>
          <a:xfrm>
            <a:off x="1000100" y="5572140"/>
            <a:ext cx="5643602" cy="857256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타원형 설명선 36"/>
          <p:cNvSpPr/>
          <p:nvPr/>
        </p:nvSpPr>
        <p:spPr>
          <a:xfrm>
            <a:off x="857224" y="5357826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38" name="직사각형 37"/>
          <p:cNvSpPr/>
          <p:nvPr/>
        </p:nvSpPr>
        <p:spPr>
          <a:xfrm>
            <a:off x="928662" y="5406110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1714480" y="5643578"/>
            <a:ext cx="48577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latin typeface="+mn-ea"/>
              </a:rPr>
              <a:t>피아노 건반 대신 패드의 번호</a:t>
            </a:r>
            <a:r>
              <a:rPr lang="en-US" altLang="ko-KR" sz="1500" b="1" dirty="0" smtClean="0">
                <a:latin typeface="+mn-ea"/>
              </a:rPr>
              <a:t>0~6</a:t>
            </a:r>
            <a:r>
              <a:rPr lang="ko-KR" altLang="en-US" sz="1500" b="1" dirty="0" smtClean="0">
                <a:latin typeface="+mn-ea"/>
              </a:rPr>
              <a:t>까지 이용하여 부저음을 제어하여 피아노를 만든다</a:t>
            </a:r>
            <a:r>
              <a:rPr lang="en-US" altLang="ko-KR" sz="1500" b="1" dirty="0" smtClean="0">
                <a:latin typeface="+mn-ea"/>
              </a:rPr>
              <a:t>.</a:t>
            </a:r>
          </a:p>
        </p:txBody>
      </p:sp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7178" name="Picture 10" descr="IconExperience » G-Collection » Keyboard Ic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500" b="11999"/>
          <a:stretch>
            <a:fillRect/>
          </a:stretch>
        </p:blipFill>
        <p:spPr bwMode="auto">
          <a:xfrm>
            <a:off x="1071538" y="3786190"/>
            <a:ext cx="1000132" cy="755113"/>
          </a:xfrm>
          <a:prstGeom prst="rect">
            <a:avLst/>
          </a:prstGeom>
          <a:noFill/>
        </p:spPr>
      </p:pic>
      <p:sp>
        <p:nvSpPr>
          <p:cNvPr id="58" name="직사각형 57"/>
          <p:cNvSpPr/>
          <p:nvPr/>
        </p:nvSpPr>
        <p:spPr>
          <a:xfrm>
            <a:off x="571472" y="1248447"/>
            <a:ext cx="50615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패드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“[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그레이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패드 보이기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71472" y="1605637"/>
            <a:ext cx="58532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 패드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“[0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 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버튼을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[6:2]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에 놓기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 7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 반복함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563236" y="1928802"/>
            <a:ext cx="59375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/>
              <a:buChar char="w"/>
            </a:pP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패드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“[0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 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버튼을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[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택트스위치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로 설정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  7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 반복함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" pitchFamily="2" charset="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94855" y="14364"/>
            <a:ext cx="2091987" cy="6843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직사각형 15"/>
          <p:cNvSpPr/>
          <p:nvPr/>
        </p:nvSpPr>
        <p:spPr>
          <a:xfrm>
            <a:off x="571472" y="2582377"/>
            <a:ext cx="58532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 패드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“[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도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음을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[0.5]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초 동안 소리내기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86430" y="2264726"/>
            <a:ext cx="57000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 제어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무한 반복하기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 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과 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만약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~</a:t>
            </a:r>
            <a:r>
              <a:rPr lang="ko-KR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이라면</a:t>
            </a:r>
            <a:r>
              <a:rPr lang="en-US" altLang="ko-K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571472" y="2962959"/>
            <a:ext cx="58532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ym typeface="Wingdings 2"/>
              </a:rPr>
              <a:t> 실행 버튼을 클릭하여 실행한다</a:t>
            </a:r>
            <a:r>
              <a:rPr lang="en-US" altLang="ko-KR" sz="1600" dirty="0" smtClean="0">
                <a:sym typeface="Wingdings 2"/>
              </a:rPr>
              <a:t>.</a:t>
            </a:r>
            <a:endParaRPr lang="en-US" altLang="ko-K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200000">
            <a:off x="3256239" y="2458746"/>
            <a:ext cx="1702829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직사각형 21"/>
          <p:cNvSpPr/>
          <p:nvPr/>
        </p:nvSpPr>
        <p:spPr>
          <a:xfrm>
            <a:off x="2862163" y="3863363"/>
            <a:ext cx="27099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 smtClean="0">
                <a:solidFill>
                  <a:srgbClr val="CC3399"/>
                </a:solidFill>
                <a:latin typeface="+mn-ea"/>
                <a:sym typeface="Wingdings 2"/>
              </a:rPr>
              <a:t>               </a:t>
            </a:r>
            <a:endParaRPr lang="en-US" altLang="ko-KR" sz="2000" b="1" dirty="0" smtClean="0">
              <a:solidFill>
                <a:srgbClr val="CC3399"/>
              </a:solidFill>
              <a:latin typeface="+mn-ea"/>
              <a:sym typeface="Wingdings 2"/>
            </a:endParaRPr>
          </a:p>
          <a:p>
            <a:endParaRPr lang="en-US" altLang="ko-KR" sz="2000" b="1" dirty="0" smtClean="0">
              <a:solidFill>
                <a:srgbClr val="CC3399"/>
              </a:solidFill>
              <a:latin typeface="+mn-ea"/>
              <a:sym typeface="Wingdings 2"/>
            </a:endParaRPr>
          </a:p>
          <a:p>
            <a:r>
              <a:rPr lang="en-US" altLang="ko-KR" sz="2000" b="1" dirty="0" smtClean="0">
                <a:solidFill>
                  <a:srgbClr val="CC3399"/>
                </a:solidFill>
                <a:latin typeface="+mn-ea"/>
                <a:sym typeface="Wingdings 2"/>
              </a:rPr>
              <a:t>   </a:t>
            </a:r>
            <a:r>
              <a:rPr lang="ko-KR" altLang="en-US" sz="2000" b="1" dirty="0" smtClean="0">
                <a:solidFill>
                  <a:srgbClr val="CC3399"/>
                </a:solidFill>
                <a:latin typeface="+mn-ea"/>
                <a:sym typeface="Wingdings 2"/>
              </a:rPr>
              <a:t>          </a:t>
            </a:r>
            <a:endParaRPr lang="en-US" altLang="ko-KR" sz="2000" b="1" dirty="0" smtClean="0">
              <a:solidFill>
                <a:srgbClr val="CC3399"/>
              </a:solidFill>
              <a:latin typeface="+mn-ea"/>
            </a:endParaRPr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부저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피아노 만들기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642910" y="1428736"/>
            <a:ext cx="4357718" cy="783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 err="1" smtClean="0">
                <a:latin typeface="+mn-ea"/>
              </a:rPr>
              <a:t>부저</a:t>
            </a:r>
            <a:r>
              <a:rPr lang="ko-KR" altLang="en-US" sz="1600" b="1" dirty="0" smtClean="0">
                <a:latin typeface="+mn-ea"/>
              </a:rPr>
              <a:t> 출력 시간 간격을 조절하여 </a:t>
            </a:r>
            <a:r>
              <a:rPr lang="en-US" altLang="ko-KR" sz="1600" b="1" dirty="0" smtClean="0">
                <a:latin typeface="+mn-ea"/>
              </a:rPr>
              <a:t>“</a:t>
            </a:r>
            <a:r>
              <a:rPr lang="ko-KR" altLang="en-US" sz="1600" b="1" dirty="0" err="1" smtClean="0">
                <a:latin typeface="+mn-ea"/>
              </a:rPr>
              <a:t>학교종</a:t>
            </a:r>
            <a:r>
              <a:rPr lang="en-US" altLang="ko-KR" sz="1600" b="1" dirty="0" smtClean="0">
                <a:latin typeface="+mn-ea"/>
              </a:rPr>
              <a:t>”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ko-KR" altLang="en-US" sz="1600" b="1" dirty="0" smtClean="0">
                <a:latin typeface="+mn-ea"/>
              </a:rPr>
              <a:t>동요를 자동 연주되도록 코딩한다</a:t>
            </a:r>
            <a:r>
              <a:rPr lang="en-US" altLang="ko-KR" sz="1600" b="1" dirty="0" smtClean="0">
                <a:latin typeface="+mn-ea"/>
              </a:rPr>
              <a:t>.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785786" y="2428868"/>
            <a:ext cx="4357718" cy="1714512"/>
          </a:xfrm>
          <a:prstGeom prst="roundRect">
            <a:avLst>
              <a:gd name="adj" fmla="val 7872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Picture 2" descr="think icon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09" y="2527830"/>
            <a:ext cx="655319" cy="6553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1446498" y="2500306"/>
            <a:ext cx="207263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rgbClr val="C00000"/>
                </a:solidFill>
                <a:latin typeface="+mn-ea"/>
              </a:rPr>
              <a:t>코딩 논리 생각</a:t>
            </a:r>
            <a:endParaRPr lang="en-US" altLang="ko-KR" sz="10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214414" y="2759909"/>
            <a:ext cx="35719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학교종 동요를 계이름을 작성 한 후 리듬을 생각한다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템포에 맞춰 부저음 출력 시간과 소리간의 쉼표를 고려하여 기다리기를 한다</a:t>
            </a:r>
            <a:r>
              <a:rPr lang="en-US" altLang="ko-KR" sz="1400" dirty="0" smtClean="0">
                <a:sym typeface="Wingdings 2"/>
              </a:rPr>
              <a:t>.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928662" y="5004800"/>
            <a:ext cx="4286280" cy="995968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571604" y="5115951"/>
            <a:ext cx="292838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블록을 클릭하면 무한 반복으로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5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학교종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이 연주된다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4" name="타원형 설명선 13"/>
          <p:cNvSpPr/>
          <p:nvPr/>
        </p:nvSpPr>
        <p:spPr>
          <a:xfrm>
            <a:off x="642910" y="4936038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15" name="직사각형 14"/>
          <p:cNvSpPr/>
          <p:nvPr/>
        </p:nvSpPr>
        <p:spPr>
          <a:xfrm>
            <a:off x="714918" y="4983752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06463" y="1071546"/>
            <a:ext cx="2337437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부저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학교종 연주하기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23182</TotalTime>
  <Words>471</Words>
  <Application>Microsoft Office PowerPoint</Application>
  <PresentationFormat>화면 슬라이드 쇼(4:3)</PresentationFormat>
  <Paragraphs>94</Paragraphs>
  <Slides>10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10</vt:i4>
      </vt:variant>
    </vt:vector>
  </HeadingPairs>
  <TitlesOfParts>
    <vt:vector size="14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3970</cp:revision>
  <cp:lastPrinted>2016-04-11T08:38:53Z</cp:lastPrinted>
  <dcterms:created xsi:type="dcterms:W3CDTF">2016-03-30T04:54:04Z</dcterms:created>
  <dcterms:modified xsi:type="dcterms:W3CDTF">2023-11-07T05:06:48Z</dcterms:modified>
</cp:coreProperties>
</file>