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8"/>
  </p:notesMasterIdLst>
  <p:handoutMasterIdLst>
    <p:handoutMasterId r:id="rId29"/>
  </p:handoutMasterIdLst>
  <p:sldIdLst>
    <p:sldId id="405" r:id="rId3"/>
    <p:sldId id="406" r:id="rId4"/>
    <p:sldId id="415" r:id="rId5"/>
    <p:sldId id="398" r:id="rId6"/>
    <p:sldId id="427" r:id="rId7"/>
    <p:sldId id="418" r:id="rId8"/>
    <p:sldId id="419" r:id="rId9"/>
    <p:sldId id="420" r:id="rId10"/>
    <p:sldId id="407" r:id="rId11"/>
    <p:sldId id="399" r:id="rId12"/>
    <p:sldId id="429" r:id="rId13"/>
    <p:sldId id="430" r:id="rId14"/>
    <p:sldId id="394" r:id="rId15"/>
    <p:sldId id="421" r:id="rId16"/>
    <p:sldId id="428" r:id="rId17"/>
    <p:sldId id="423" r:id="rId18"/>
    <p:sldId id="437" r:id="rId19"/>
    <p:sldId id="438" r:id="rId20"/>
    <p:sldId id="439" r:id="rId21"/>
    <p:sldId id="408" r:id="rId22"/>
    <p:sldId id="431" r:id="rId23"/>
    <p:sldId id="433" r:id="rId24"/>
    <p:sldId id="434" r:id="rId25"/>
    <p:sldId id="435" r:id="rId26"/>
    <p:sldId id="436" r:id="rId27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88BD0"/>
    <a:srgbClr val="0000FF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921" autoAdjust="0"/>
    <p:restoredTop sz="97229" autoAdjust="0"/>
  </p:normalViewPr>
  <p:slideViewPr>
    <p:cSldViewPr>
      <p:cViewPr>
        <p:scale>
          <a:sx n="100" d="100"/>
          <a:sy n="100" d="100"/>
        </p:scale>
        <p:origin x="-194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5790">
              <a:defRPr/>
            </a:pPr>
            <a:endParaRPr lang="en-US" altLang="ko-KR" dirty="0">
              <a:sym typeface="Wingdings" pitchFamily="2" charset="2"/>
            </a:endParaRPr>
          </a:p>
          <a:p>
            <a:pPr defTabSz="95579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02252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5790">
              <a:defRPr/>
            </a:pPr>
            <a:endParaRPr lang="en-US" altLang="ko-KR" dirty="0">
              <a:sym typeface="Wingdings" pitchFamily="2" charset="2"/>
            </a:endParaRPr>
          </a:p>
          <a:p>
            <a:pPr defTabSz="95579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43380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28">
              <a:defRPr/>
            </a:pPr>
            <a:endParaRPr lang="en-US" altLang="ko-KR" dirty="0">
              <a:sym typeface="Wingdings" pitchFamily="2" charset="2"/>
            </a:endParaRPr>
          </a:p>
          <a:p>
            <a:pPr defTabSz="963528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28">
              <a:defRPr/>
            </a:pPr>
            <a:endParaRPr lang="en-US" altLang="ko-KR" dirty="0">
              <a:sym typeface="Wingdings" pitchFamily="2" charset="2"/>
            </a:endParaRPr>
          </a:p>
          <a:p>
            <a:pPr defTabSz="963528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5790">
              <a:defRPr/>
            </a:pPr>
            <a:endParaRPr lang="en-US" altLang="ko-KR" dirty="0">
              <a:sym typeface="Wingdings" pitchFamily="2" charset="2"/>
            </a:endParaRPr>
          </a:p>
          <a:p>
            <a:pPr defTabSz="95579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4338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9.jpeg"/><Relationship Id="rId7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video" Target="file:///C:\Users\&#51060;&#48120;&#49440;\Desktop\&#50612;&#44544;&#47532;&#48391;\12&#52264;&#49884;_6W_JB\&#44053;&#51032;&#49436;\5&#52264;&#49884;_UglyBot_&#51109;&#50528;&#47932;&#54588;&#54616;&#44592;_&#46384;&#46972;&#44592;&#44592;&#50689;&#49345;.mp4" TargetMode="Externa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banggood.com/ko/ZANLURE-XF-11-3-In-1-Smart-Wireless-Sonar-Fish-Finder-Wire-Sonar-App-Display-Portable-Fishing-Tool-p-1572308.html&amp;psig=AOvVaw3uOsivS8a0bpm8eovkUOgO&amp;ust=1603520900900000&amp;source=images&amp;cd=vfe&amp;ved=0CAIQjRxqFwoTCJCC74CLyuwCFQAAAAAdAAAAABAG" TargetMode="External"/><Relationship Id="rId3" Type="http://schemas.openxmlformats.org/officeDocument/2006/relationships/hyperlink" Target="http://www.google.co.kr/url?sa=i&amp;rct=j&amp;q=&amp;esrc=s&amp;source=images&amp;cd=&amp;cad=rja&amp;uact=8&amp;ved=0ahUKEwiH7p_bw7vQAhVGUrwKHR6dDHAQjRwIBw&amp;url=http://www.asc.com.au/en/Programs/Submarines/Future-Submarine-Project/&amp;bvm=bv.139250283,d.dGc&amp;psig=AFQjCNHuyEOVn-JRTLjSknG1CIWNoNNpGg&amp;ust=1479875423388872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11" Type="http://schemas.openxmlformats.org/officeDocument/2006/relationships/image" Target="../media/image21.png"/><Relationship Id="rId5" Type="http://schemas.openxmlformats.org/officeDocument/2006/relationships/hyperlink" Target="http://www.google.co.kr/url?sa=i&amp;rct=j&amp;q=&amp;esrc=s&amp;source=images&amp;cd=&amp;cad=rja&amp;uact=8&amp;ved=0ahUKEwiov_ypxLvQAhULgbwKHdMjBloQjRwIBw&amp;url=http://www.mnn.com/earth-matters/animals/stories/25-of-the-cutest-bat-species&amp;bvm=bv.139250283,d.dGc&amp;psig=AFQjCNEZ0BJgKgVM9RFZLYav89YRUF260Q&amp;ust=1479875534182877" TargetMode="External"/><Relationship Id="rId10" Type="http://schemas.openxmlformats.org/officeDocument/2006/relationships/image" Target="../media/image20.jpeg"/><Relationship Id="rId4" Type="http://schemas.openxmlformats.org/officeDocument/2006/relationships/image" Target="../media/image16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장애물피하기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</a:t>
            </a:r>
            <a:r>
              <a:rPr lang="ko-KR" altLang="en-US" sz="2800" b="1" spc="50" dirty="0" smtClean="0">
                <a:ln w="11430"/>
              </a:rPr>
              <a:t>어글리봇이 장애물을 인지하고 길을 찾는 방법을 확인 해본다</a:t>
            </a:r>
            <a:r>
              <a:rPr lang="en-US" altLang="ko-KR" sz="2800" b="1" spc="50" dirty="0" smtClean="0">
                <a:ln w="11430"/>
              </a:rPr>
              <a:t>.</a:t>
            </a:r>
          </a:p>
        </p:txBody>
      </p: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 l="6006" r="9209"/>
          <a:stretch>
            <a:fillRect/>
          </a:stretch>
        </p:blipFill>
        <p:spPr bwMode="auto">
          <a:xfrm>
            <a:off x="285720" y="3429000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4357686" y="3428999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/>
          <a:srcRect l="7442" r="6976"/>
          <a:stretch>
            <a:fillRect/>
          </a:stretch>
        </p:blipFill>
        <p:spPr bwMode="auto">
          <a:xfrm>
            <a:off x="2527594" y="342900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740856" y="2941076"/>
            <a:ext cx="133081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428860" y="2928934"/>
            <a:ext cx="1890261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탐색공간확보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12278" y="2941076"/>
            <a:ext cx="1930337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길찾기 시도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8" name="왼쪽/오른쪽 화살표 87"/>
          <p:cNvSpPr/>
          <p:nvPr/>
        </p:nvSpPr>
        <p:spPr>
          <a:xfrm rot="5400000">
            <a:off x="1071539" y="3956364"/>
            <a:ext cx="571502" cy="285752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9" name="오른쪽 화살표 88"/>
          <p:cNvSpPr/>
          <p:nvPr/>
        </p:nvSpPr>
        <p:spPr>
          <a:xfrm rot="5400000">
            <a:off x="3527726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오른쪽 화살표 89"/>
          <p:cNvSpPr/>
          <p:nvPr/>
        </p:nvSpPr>
        <p:spPr>
          <a:xfrm rot="5400000">
            <a:off x="2670470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29"/>
          <p:cNvSpPr>
            <a:spLocks/>
          </p:cNvSpPr>
          <p:nvPr/>
        </p:nvSpPr>
        <p:spPr bwMode="auto">
          <a:xfrm rot="7909364" flipH="1">
            <a:off x="4520567" y="4690527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29"/>
          <p:cNvSpPr>
            <a:spLocks/>
          </p:cNvSpPr>
          <p:nvPr/>
        </p:nvSpPr>
        <p:spPr bwMode="auto">
          <a:xfrm rot="18199656" flipH="1">
            <a:off x="5592340" y="5833519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6572264" y="3429000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6592499" y="2928934"/>
            <a:ext cx="1980029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없을 때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3" name="오른쪽 화살표 102"/>
          <p:cNvSpPr/>
          <p:nvPr/>
        </p:nvSpPr>
        <p:spPr>
          <a:xfrm rot="19204218">
            <a:off x="8387918" y="4824955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오른쪽 화살표 103"/>
          <p:cNvSpPr/>
          <p:nvPr/>
        </p:nvSpPr>
        <p:spPr>
          <a:xfrm rot="19081708">
            <a:off x="8103326" y="4536772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자유형: 도형 96">
            <a:extLst>
              <a:ext uri="{FF2B5EF4-FFF2-40B4-BE49-F238E27FC236}">
                <a16:creationId xmlns:a16="http://schemas.microsoft.com/office/drawing/2014/main" xmlns="" id="{B63C4807-6560-4552-BD59-5DDBEBB52600}"/>
              </a:ext>
            </a:extLst>
          </p:cNvPr>
          <p:cNvSpPr/>
          <p:nvPr/>
        </p:nvSpPr>
        <p:spPr>
          <a:xfrm>
            <a:off x="4079631" y="1981608"/>
            <a:ext cx="4739054" cy="4327712"/>
          </a:xfrm>
          <a:custGeom>
            <a:avLst/>
            <a:gdLst>
              <a:gd name="connsiteX0" fmla="*/ 3006969 w 4739054"/>
              <a:gd name="connsiteY0" fmla="*/ 4492870 h 4791808"/>
              <a:gd name="connsiteX1" fmla="*/ 3006969 w 4739054"/>
              <a:gd name="connsiteY1" fmla="*/ 4791808 h 4791808"/>
              <a:gd name="connsiteX2" fmla="*/ 4739054 w 4739054"/>
              <a:gd name="connsiteY2" fmla="*/ 4791808 h 4791808"/>
              <a:gd name="connsiteX3" fmla="*/ 4739054 w 4739054"/>
              <a:gd name="connsiteY3" fmla="*/ 0 h 4791808"/>
              <a:gd name="connsiteX4" fmla="*/ 0 w 4739054"/>
              <a:gd name="connsiteY4" fmla="*/ 0 h 479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9054" h="4791808">
                <a:moveTo>
                  <a:pt x="3006969" y="4492870"/>
                </a:moveTo>
                <a:lnTo>
                  <a:pt x="3006969" y="4791808"/>
                </a:lnTo>
                <a:lnTo>
                  <a:pt x="4739054" y="4791808"/>
                </a:lnTo>
                <a:lnTo>
                  <a:pt x="4739054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순서도</a:t>
            </a:r>
            <a:r>
              <a:rPr lang="en-US" altLang="ko-KR" dirty="0"/>
              <a:t>(Flow Chart)</a:t>
            </a:r>
            <a:endParaRPr lang="ko-KR" altLang="en-US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FCF2B957-7E21-41E1-AC75-B754ACEF8B2F}"/>
              </a:ext>
            </a:extLst>
          </p:cNvPr>
          <p:cNvSpPr/>
          <p:nvPr/>
        </p:nvSpPr>
        <p:spPr>
          <a:xfrm>
            <a:off x="3154471" y="1268760"/>
            <a:ext cx="1777569" cy="3600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시작</a:t>
            </a:r>
          </a:p>
        </p:txBody>
      </p:sp>
      <p:sp>
        <p:nvSpPr>
          <p:cNvPr id="4" name="평행 사변형 3">
            <a:extLst>
              <a:ext uri="{FF2B5EF4-FFF2-40B4-BE49-F238E27FC236}">
                <a16:creationId xmlns:a16="http://schemas.microsoft.com/office/drawing/2014/main" xmlns="" id="{F8005298-7611-4340-9227-3574436AB804}"/>
              </a:ext>
            </a:extLst>
          </p:cNvPr>
          <p:cNvSpPr/>
          <p:nvPr/>
        </p:nvSpPr>
        <p:spPr>
          <a:xfrm>
            <a:off x="3172055" y="2132856"/>
            <a:ext cx="1645897" cy="360040"/>
          </a:xfrm>
          <a:prstGeom prst="parallelogram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초음파 값</a:t>
            </a:r>
          </a:p>
        </p:txBody>
      </p:sp>
      <p:sp>
        <p:nvSpPr>
          <p:cNvPr id="5" name="다이아몬드 4">
            <a:extLst>
              <a:ext uri="{FF2B5EF4-FFF2-40B4-BE49-F238E27FC236}">
                <a16:creationId xmlns:a16="http://schemas.microsoft.com/office/drawing/2014/main" xmlns="" id="{B4AC79A7-94A2-427E-9349-29D8DF225E32}"/>
              </a:ext>
            </a:extLst>
          </p:cNvPr>
          <p:cNvSpPr/>
          <p:nvPr/>
        </p:nvSpPr>
        <p:spPr>
          <a:xfrm>
            <a:off x="2699792" y="2780928"/>
            <a:ext cx="2592288" cy="720080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spc="-150" dirty="0"/>
          </a:p>
        </p:txBody>
      </p:sp>
      <p:sp>
        <p:nvSpPr>
          <p:cNvPr id="6" name="순서도: 처리 5">
            <a:extLst>
              <a:ext uri="{FF2B5EF4-FFF2-40B4-BE49-F238E27FC236}">
                <a16:creationId xmlns:a16="http://schemas.microsoft.com/office/drawing/2014/main" xmlns="" id="{CA762994-507E-4CDC-8BDA-B6DEBA4BFFA5}"/>
              </a:ext>
            </a:extLst>
          </p:cNvPr>
          <p:cNvSpPr/>
          <p:nvPr/>
        </p:nvSpPr>
        <p:spPr>
          <a:xfrm>
            <a:off x="467544" y="3429000"/>
            <a:ext cx="2232248" cy="7200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sp>
        <p:nvSpPr>
          <p:cNvPr id="47" name="순서도: 처리 46">
            <a:extLst>
              <a:ext uri="{FF2B5EF4-FFF2-40B4-BE49-F238E27FC236}">
                <a16:creationId xmlns:a16="http://schemas.microsoft.com/office/drawing/2014/main" xmlns="" id="{1A497324-B280-4E62-978F-90E89FDBBAEA}"/>
              </a:ext>
            </a:extLst>
          </p:cNvPr>
          <p:cNvSpPr/>
          <p:nvPr/>
        </p:nvSpPr>
        <p:spPr>
          <a:xfrm>
            <a:off x="5529503" y="4581127"/>
            <a:ext cx="2923083" cy="64807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xmlns="" id="{82196AFB-FD6F-4551-9B41-4D3C4092BBE6}"/>
              </a:ext>
            </a:extLst>
          </p:cNvPr>
          <p:cNvCxnSpPr>
            <a:cxnSpLocks/>
            <a:stCxn id="5" idx="1"/>
            <a:endCxn id="6" idx="0"/>
          </p:cNvCxnSpPr>
          <p:nvPr/>
        </p:nvCxnSpPr>
        <p:spPr>
          <a:xfrm rot="10800000" flipV="1">
            <a:off x="1583668" y="3140968"/>
            <a:ext cx="1116124" cy="28803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xmlns="" id="{7EF4D578-A0A6-4BD7-869F-46BE16262376}"/>
              </a:ext>
            </a:extLst>
          </p:cNvPr>
          <p:cNvCxnSpPr>
            <a:cxnSpLocks/>
            <a:stCxn id="5" idx="3"/>
            <a:endCxn id="53" idx="0"/>
          </p:cNvCxnSpPr>
          <p:nvPr/>
        </p:nvCxnSpPr>
        <p:spPr>
          <a:xfrm>
            <a:off x="5292080" y="3140968"/>
            <a:ext cx="1692188" cy="360040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807E537-A1DE-46A9-8576-87136AB696B8}"/>
              </a:ext>
            </a:extLst>
          </p:cNvPr>
          <p:cNvSpPr txBox="1"/>
          <p:nvPr/>
        </p:nvSpPr>
        <p:spPr>
          <a:xfrm>
            <a:off x="5688125" y="2755252"/>
            <a:ext cx="1584176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있음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26F675B-AD71-4DA4-BF53-5E6E655098B9}"/>
              </a:ext>
            </a:extLst>
          </p:cNvPr>
          <p:cNvSpPr txBox="1"/>
          <p:nvPr/>
        </p:nvSpPr>
        <p:spPr>
          <a:xfrm>
            <a:off x="683568" y="2702531"/>
            <a:ext cx="1402722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없음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=)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3" name="순서도: 처리 52">
            <a:extLst>
              <a:ext uri="{FF2B5EF4-FFF2-40B4-BE49-F238E27FC236}">
                <a16:creationId xmlns:a16="http://schemas.microsoft.com/office/drawing/2014/main" xmlns="" id="{E490BC18-3F3B-4B2D-BC1B-F8EAC2A5F9FE}"/>
              </a:ext>
            </a:extLst>
          </p:cNvPr>
          <p:cNvSpPr/>
          <p:nvPr/>
        </p:nvSpPr>
        <p:spPr>
          <a:xfrm>
            <a:off x="5508104" y="3501008"/>
            <a:ext cx="2952328" cy="7908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xmlns="" id="{70835481-AD51-43F7-82C2-143F6B522957}"/>
              </a:ext>
            </a:extLst>
          </p:cNvPr>
          <p:cNvCxnSpPr>
            <a:cxnSpLocks/>
            <a:stCxn id="53" idx="2"/>
            <a:endCxn id="47" idx="0"/>
          </p:cNvCxnSpPr>
          <p:nvPr/>
        </p:nvCxnSpPr>
        <p:spPr>
          <a:xfrm>
            <a:off x="6984268" y="4291871"/>
            <a:ext cx="6777" cy="2892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4" name="순서도: 처리 63">
            <a:extLst>
              <a:ext uri="{FF2B5EF4-FFF2-40B4-BE49-F238E27FC236}">
                <a16:creationId xmlns:a16="http://schemas.microsoft.com/office/drawing/2014/main" xmlns="" id="{217A7416-DDF6-431D-BE1F-E217089EFD52}"/>
              </a:ext>
            </a:extLst>
          </p:cNvPr>
          <p:cNvSpPr/>
          <p:nvPr/>
        </p:nvSpPr>
        <p:spPr>
          <a:xfrm>
            <a:off x="5516896" y="5517232"/>
            <a:ext cx="2952328" cy="55309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xmlns="" id="{5C899EA9-269C-4795-9632-ED7EF24F6479}"/>
              </a:ext>
            </a:extLst>
          </p:cNvPr>
          <p:cNvCxnSpPr>
            <a:cxnSpLocks/>
            <a:endCxn id="4" idx="1"/>
          </p:cNvCxnSpPr>
          <p:nvPr/>
        </p:nvCxnSpPr>
        <p:spPr>
          <a:xfrm flipH="1">
            <a:off x="4040009" y="1628800"/>
            <a:ext cx="3247" cy="5040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xmlns="" id="{0C6DBE84-B872-46F5-B095-52BA3190A5BF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>
          <a:xfrm>
            <a:off x="3995004" y="2492896"/>
            <a:ext cx="932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xmlns="" id="{08A4C797-2556-44B4-8AA0-83EB20223CD5}"/>
              </a:ext>
            </a:extLst>
          </p:cNvPr>
          <p:cNvCxnSpPr>
            <a:cxnSpLocks/>
            <a:stCxn id="47" idx="2"/>
            <a:endCxn id="64" idx="0"/>
          </p:cNvCxnSpPr>
          <p:nvPr/>
        </p:nvCxnSpPr>
        <p:spPr>
          <a:xfrm>
            <a:off x="6991045" y="5229200"/>
            <a:ext cx="2015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2" name="순서도: 처리 101">
            <a:extLst>
              <a:ext uri="{FF2B5EF4-FFF2-40B4-BE49-F238E27FC236}">
                <a16:creationId xmlns:a16="http://schemas.microsoft.com/office/drawing/2014/main" xmlns="" id="{34CA5470-2A94-47D5-AC2A-B88F0E7B1170}"/>
              </a:ext>
            </a:extLst>
          </p:cNvPr>
          <p:cNvSpPr/>
          <p:nvPr/>
        </p:nvSpPr>
        <p:spPr>
          <a:xfrm>
            <a:off x="325314" y="1844824"/>
            <a:ext cx="8639173" cy="475252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5E669B51-8913-47E4-A332-66C88F4ACED6}"/>
              </a:ext>
            </a:extLst>
          </p:cNvPr>
          <p:cNvSpPr txBox="1"/>
          <p:nvPr/>
        </p:nvSpPr>
        <p:spPr>
          <a:xfrm>
            <a:off x="7524328" y="1493037"/>
            <a:ext cx="1119160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무한반복</a:t>
            </a:r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EEA31140-9AF9-4024-94D5-3831A04DA354}"/>
              </a:ext>
            </a:extLst>
          </p:cNvPr>
          <p:cNvSpPr txBox="1"/>
          <p:nvPr/>
        </p:nvSpPr>
        <p:spPr>
          <a:xfrm>
            <a:off x="667815" y="4159947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CF80A81A-CE00-40E9-9523-35BB4A441597}"/>
              </a:ext>
            </a:extLst>
          </p:cNvPr>
          <p:cNvSpPr txBox="1"/>
          <p:nvPr/>
        </p:nvSpPr>
        <p:spPr>
          <a:xfrm>
            <a:off x="4837275" y="370615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정지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0A7250B9-C99A-4855-A2E5-EEAF03FD0BC8}"/>
              </a:ext>
            </a:extLst>
          </p:cNvPr>
          <p:cNvSpPr txBox="1"/>
          <p:nvPr/>
        </p:nvSpPr>
        <p:spPr>
          <a:xfrm>
            <a:off x="4874059" y="47161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후진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7C98298B-904D-44CB-BD66-D80701A2318E}"/>
              </a:ext>
            </a:extLst>
          </p:cNvPr>
          <p:cNvSpPr txBox="1"/>
          <p:nvPr/>
        </p:nvSpPr>
        <p:spPr>
          <a:xfrm>
            <a:off x="4874058" y="5617242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탐색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B2F23020-2432-4AC4-8FBC-6AE2AA6B0664}"/>
              </a:ext>
            </a:extLst>
          </p:cNvPr>
          <p:cNvSpPr txBox="1"/>
          <p:nvPr/>
        </p:nvSpPr>
        <p:spPr>
          <a:xfrm>
            <a:off x="2699792" y="36066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직진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7FA35B3-0A2F-4835-8C81-59F721CB26E2}"/>
              </a:ext>
            </a:extLst>
          </p:cNvPr>
          <p:cNvSpPr txBox="1"/>
          <p:nvPr/>
        </p:nvSpPr>
        <p:spPr>
          <a:xfrm>
            <a:off x="3275856" y="2904424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초음파 </a:t>
            </a:r>
            <a:r>
              <a:rPr lang="en-US" altLang="ko-KR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&gt; 5</a:t>
            </a:r>
            <a:endParaRPr lang="ko-KR" altLang="en-US" sz="20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A6803DC0-5B52-4766-9EDD-52962DC7DF72}"/>
              </a:ext>
            </a:extLst>
          </p:cNvPr>
          <p:cNvSpPr/>
          <p:nvPr/>
        </p:nvSpPr>
        <p:spPr>
          <a:xfrm>
            <a:off x="-756084" y="34737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왼쪽 모터 </a:t>
            </a:r>
            <a:r>
              <a:rPr lang="en-US" altLang="ko-KR" b="1" dirty="0">
                <a:solidFill>
                  <a:schemeClr val="bg1"/>
                </a:solidFill>
              </a:rPr>
              <a:t>= 50</a:t>
            </a:r>
          </a:p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오른쪽 모터 </a:t>
            </a:r>
            <a:r>
              <a:rPr lang="en-US" altLang="ko-KR" b="1" dirty="0">
                <a:solidFill>
                  <a:schemeClr val="bg1"/>
                </a:solidFill>
              </a:rPr>
              <a:t>= 50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3A8DD148-29DC-4B50-9AB6-08BBDC056BEA}"/>
              </a:ext>
            </a:extLst>
          </p:cNvPr>
          <p:cNvSpPr/>
          <p:nvPr/>
        </p:nvSpPr>
        <p:spPr>
          <a:xfrm>
            <a:off x="6012160" y="4607292"/>
            <a:ext cx="1923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후진 </a:t>
            </a:r>
            <a:r>
              <a:rPr lang="en-US" altLang="ko-KR" b="1" dirty="0">
                <a:solidFill>
                  <a:schemeClr val="bg1"/>
                </a:solidFill>
              </a:rPr>
              <a:t>= 10cm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endParaRPr lang="en-US" altLang="ko-KR" b="1" dirty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(0.7</a:t>
            </a:r>
            <a:r>
              <a:rPr lang="ko-KR" altLang="en-US" b="1" dirty="0">
                <a:solidFill>
                  <a:schemeClr val="bg1"/>
                </a:solidFill>
              </a:rPr>
              <a:t>초 동안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67A813D7-90DE-4BB1-B6CC-B2479A979599}"/>
              </a:ext>
            </a:extLst>
          </p:cNvPr>
          <p:cNvSpPr/>
          <p:nvPr/>
        </p:nvSpPr>
        <p:spPr>
          <a:xfrm>
            <a:off x="5724128" y="5470612"/>
            <a:ext cx="2499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시계방향 회전 </a:t>
            </a:r>
            <a:r>
              <a:rPr lang="en-US" altLang="ko-KR" b="1" dirty="0">
                <a:solidFill>
                  <a:schemeClr val="bg1"/>
                </a:solidFill>
              </a:rPr>
              <a:t>= 90</a:t>
            </a:r>
            <a:r>
              <a:rPr lang="ko-KR" altLang="en-US" b="1" dirty="0">
                <a:solidFill>
                  <a:schemeClr val="bg1"/>
                </a:solidFill>
              </a:rPr>
              <a:t>도</a:t>
            </a:r>
            <a:endParaRPr lang="en-US" altLang="ko-KR" b="1" dirty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(0.7</a:t>
            </a:r>
            <a:r>
              <a:rPr lang="ko-KR" altLang="en-US" b="1" dirty="0">
                <a:solidFill>
                  <a:schemeClr val="bg1"/>
                </a:solidFill>
              </a:rPr>
              <a:t>초 동안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2D35CCD5-E65D-4709-82B8-603B603C9537}"/>
              </a:ext>
            </a:extLst>
          </p:cNvPr>
          <p:cNvSpPr/>
          <p:nvPr/>
        </p:nvSpPr>
        <p:spPr>
          <a:xfrm>
            <a:off x="5319596" y="2780928"/>
            <a:ext cx="54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NO</a:t>
            </a:r>
            <a:endParaRPr lang="ko-KR" altLang="en-US" dirty="0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3D8E7A05-3935-41E3-98A3-09B53877728E}"/>
              </a:ext>
            </a:extLst>
          </p:cNvPr>
          <p:cNvSpPr/>
          <p:nvPr/>
        </p:nvSpPr>
        <p:spPr>
          <a:xfrm>
            <a:off x="2059478" y="2749275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ea typeface="나눔고딕 ExtraBold" panose="020D0904000000000000" pitchFamily="50" charset="-127"/>
              </a:rPr>
              <a:t>YES</a:t>
            </a:r>
            <a:endParaRPr lang="ko-KR" altLang="en-US" dirty="0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xmlns="" id="{2702AFF4-A4DB-448F-98BD-168AC313F5E7}"/>
              </a:ext>
            </a:extLst>
          </p:cNvPr>
          <p:cNvSpPr/>
          <p:nvPr/>
        </p:nvSpPr>
        <p:spPr>
          <a:xfrm>
            <a:off x="5860600" y="3429000"/>
            <a:ext cx="231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왼쪽모터 </a:t>
            </a:r>
            <a:r>
              <a:rPr lang="en-US" altLang="ko-KR" b="1" dirty="0">
                <a:solidFill>
                  <a:schemeClr val="bg1"/>
                </a:solidFill>
              </a:rPr>
              <a:t>=0</a:t>
            </a:r>
          </a:p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오른쪽모터</a:t>
            </a:r>
            <a:r>
              <a:rPr lang="en-US" altLang="ko-KR" b="1" dirty="0">
                <a:solidFill>
                  <a:schemeClr val="bg1"/>
                </a:solidFill>
              </a:rPr>
              <a:t>=0</a:t>
            </a:r>
          </a:p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(0.1</a:t>
            </a:r>
            <a:r>
              <a:rPr lang="ko-KR" altLang="en-US" b="1" dirty="0">
                <a:solidFill>
                  <a:schemeClr val="bg1"/>
                </a:solidFill>
              </a:rPr>
              <a:t>초 동안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1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5" grpId="0"/>
      <p:bldP spid="52" grpId="0"/>
      <p:bldP spid="113" grpId="0"/>
      <p:bldP spid="116" grpId="0"/>
      <p:bldP spid="117" grpId="0"/>
      <p:bldP spid="118" grpId="0"/>
      <p:bldP spid="119" grpId="0"/>
      <p:bldP spid="27" grpId="0"/>
      <p:bldP spid="2" grpId="0"/>
      <p:bldP spid="7" grpId="0"/>
      <p:bldP spid="1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자유형: 도형 96">
            <a:extLst>
              <a:ext uri="{FF2B5EF4-FFF2-40B4-BE49-F238E27FC236}">
                <a16:creationId xmlns:a16="http://schemas.microsoft.com/office/drawing/2014/main" xmlns="" id="{B63C4807-6560-4552-BD59-5DDBEBB52600}"/>
              </a:ext>
            </a:extLst>
          </p:cNvPr>
          <p:cNvSpPr/>
          <p:nvPr/>
        </p:nvSpPr>
        <p:spPr>
          <a:xfrm>
            <a:off x="4040008" y="1981608"/>
            <a:ext cx="4707525" cy="4399720"/>
          </a:xfrm>
          <a:custGeom>
            <a:avLst/>
            <a:gdLst>
              <a:gd name="connsiteX0" fmla="*/ 3006969 w 4739054"/>
              <a:gd name="connsiteY0" fmla="*/ 4492870 h 4791808"/>
              <a:gd name="connsiteX1" fmla="*/ 3006969 w 4739054"/>
              <a:gd name="connsiteY1" fmla="*/ 4791808 h 4791808"/>
              <a:gd name="connsiteX2" fmla="*/ 4739054 w 4739054"/>
              <a:gd name="connsiteY2" fmla="*/ 4791808 h 4791808"/>
              <a:gd name="connsiteX3" fmla="*/ 4739054 w 4739054"/>
              <a:gd name="connsiteY3" fmla="*/ 0 h 4791808"/>
              <a:gd name="connsiteX4" fmla="*/ 0 w 4739054"/>
              <a:gd name="connsiteY4" fmla="*/ 0 h 479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9054" h="4791808">
                <a:moveTo>
                  <a:pt x="3006969" y="4492870"/>
                </a:moveTo>
                <a:lnTo>
                  <a:pt x="3006969" y="4791808"/>
                </a:lnTo>
                <a:lnTo>
                  <a:pt x="4739054" y="4791808"/>
                </a:lnTo>
                <a:lnTo>
                  <a:pt x="4739054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순서도</a:t>
            </a:r>
            <a:r>
              <a:rPr lang="en-US" altLang="ko-KR" dirty="0"/>
              <a:t>(Flow Chart)- </a:t>
            </a:r>
            <a:r>
              <a:rPr lang="ko-KR" altLang="en-US" dirty="0"/>
              <a:t>블록화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FCF2B957-7E21-41E1-AC75-B754ACEF8B2F}"/>
              </a:ext>
            </a:extLst>
          </p:cNvPr>
          <p:cNvSpPr/>
          <p:nvPr/>
        </p:nvSpPr>
        <p:spPr>
          <a:xfrm>
            <a:off x="3154471" y="1268760"/>
            <a:ext cx="1777569" cy="3600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시작</a:t>
            </a:r>
          </a:p>
        </p:txBody>
      </p:sp>
      <p:sp>
        <p:nvSpPr>
          <p:cNvPr id="5" name="다이아몬드 4">
            <a:extLst>
              <a:ext uri="{FF2B5EF4-FFF2-40B4-BE49-F238E27FC236}">
                <a16:creationId xmlns:a16="http://schemas.microsoft.com/office/drawing/2014/main" xmlns="" id="{B4AC79A7-94A2-427E-9349-29D8DF225E32}"/>
              </a:ext>
            </a:extLst>
          </p:cNvPr>
          <p:cNvSpPr/>
          <p:nvPr/>
        </p:nvSpPr>
        <p:spPr>
          <a:xfrm>
            <a:off x="2699792" y="2780928"/>
            <a:ext cx="2592288" cy="720080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spc="-150" dirty="0"/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xmlns="" id="{82196AFB-FD6F-4551-9B41-4D3C4092BBE6}"/>
              </a:ext>
            </a:extLst>
          </p:cNvPr>
          <p:cNvCxnSpPr>
            <a:cxnSpLocks/>
            <a:stCxn id="5" idx="1"/>
          </p:cNvCxnSpPr>
          <p:nvPr/>
        </p:nvCxnSpPr>
        <p:spPr>
          <a:xfrm rot="10800000" flipV="1">
            <a:off x="1583668" y="3140968"/>
            <a:ext cx="1116124" cy="28803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xmlns="" id="{7EF4D578-A0A6-4BD7-869F-46BE16262376}"/>
              </a:ext>
            </a:extLst>
          </p:cNvPr>
          <p:cNvCxnSpPr>
            <a:cxnSpLocks/>
            <a:stCxn id="5" idx="3"/>
            <a:endCxn id="24" idx="0"/>
          </p:cNvCxnSpPr>
          <p:nvPr/>
        </p:nvCxnSpPr>
        <p:spPr>
          <a:xfrm>
            <a:off x="5292080" y="3140968"/>
            <a:ext cx="1651717" cy="18605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807E537-A1DE-46A9-8576-87136AB696B8}"/>
              </a:ext>
            </a:extLst>
          </p:cNvPr>
          <p:cNvSpPr txBox="1"/>
          <p:nvPr/>
        </p:nvSpPr>
        <p:spPr>
          <a:xfrm>
            <a:off x="5688125" y="2755252"/>
            <a:ext cx="1584176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NO(=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있음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26F675B-AD71-4DA4-BF53-5E6E655098B9}"/>
              </a:ext>
            </a:extLst>
          </p:cNvPr>
          <p:cNvSpPr txBox="1"/>
          <p:nvPr/>
        </p:nvSpPr>
        <p:spPr>
          <a:xfrm>
            <a:off x="593557" y="2715559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YES(=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없음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xmlns="" id="{5C899EA9-269C-4795-9632-ED7EF24F6479}"/>
              </a:ext>
            </a:extLst>
          </p:cNvPr>
          <p:cNvCxnSpPr>
            <a:cxnSpLocks/>
          </p:cNvCxnSpPr>
          <p:nvPr/>
        </p:nvCxnSpPr>
        <p:spPr>
          <a:xfrm flipH="1">
            <a:off x="4040009" y="1628800"/>
            <a:ext cx="3247" cy="5040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xmlns="" id="{0C6DBE84-B872-46F5-B095-52BA3190A5BF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3995004" y="2492896"/>
            <a:ext cx="932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2" name="순서도: 처리 101">
            <a:extLst>
              <a:ext uri="{FF2B5EF4-FFF2-40B4-BE49-F238E27FC236}">
                <a16:creationId xmlns:a16="http://schemas.microsoft.com/office/drawing/2014/main" xmlns="" id="{34CA5470-2A94-47D5-AC2A-B88F0E7B1170}"/>
              </a:ext>
            </a:extLst>
          </p:cNvPr>
          <p:cNvSpPr/>
          <p:nvPr/>
        </p:nvSpPr>
        <p:spPr>
          <a:xfrm>
            <a:off x="325314" y="1844824"/>
            <a:ext cx="8639173" cy="475252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27DD5FC-24C9-4560-9860-4AAC22D04EF7}"/>
              </a:ext>
            </a:extLst>
          </p:cNvPr>
          <p:cNvSpPr txBox="1"/>
          <p:nvPr/>
        </p:nvSpPr>
        <p:spPr>
          <a:xfrm>
            <a:off x="7524328" y="1493037"/>
            <a:ext cx="1119160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무한 반복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B4B98B1E-003C-451A-8083-9F153E8B17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957" t="25866" b="60579"/>
          <a:stretch/>
        </p:blipFill>
        <p:spPr bwMode="auto">
          <a:xfrm>
            <a:off x="386872" y="3494153"/>
            <a:ext cx="3420925" cy="65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xmlns="" id="{48D1B7DB-86BF-47E0-8AF7-D51EA7FEC6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47" t="54551" r="74622" b="28157"/>
          <a:stretch/>
        </p:blipFill>
        <p:spPr>
          <a:xfrm>
            <a:off x="5949843" y="1127871"/>
            <a:ext cx="1691749" cy="768119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xmlns="" id="{77443545-3C68-442D-B509-86F8697425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512" t="33231" r="71681" b="38821"/>
          <a:stretch/>
        </p:blipFill>
        <p:spPr>
          <a:xfrm>
            <a:off x="1857612" y="4478695"/>
            <a:ext cx="2802374" cy="1723127"/>
          </a:xfrm>
          <a:prstGeom prst="rect">
            <a:avLst/>
          </a:prstGeom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xmlns="" id="{EBD63375-2F3E-4953-A1CD-1FE7B002A1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743" t="76909" r="71517" b="11692"/>
          <a:stretch/>
        </p:blipFill>
        <p:spPr>
          <a:xfrm>
            <a:off x="2825044" y="2945531"/>
            <a:ext cx="2221667" cy="453365"/>
          </a:xfrm>
          <a:prstGeom prst="rect">
            <a:avLst/>
          </a:prstGeom>
        </p:spPr>
      </p:pic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xmlns="" id="{08A4C797-2556-44B4-8AA0-83EB20223CD5}"/>
              </a:ext>
            </a:extLst>
          </p:cNvPr>
          <p:cNvCxnSpPr>
            <a:cxnSpLocks/>
          </p:cNvCxnSpPr>
          <p:nvPr/>
        </p:nvCxnSpPr>
        <p:spPr>
          <a:xfrm>
            <a:off x="6804859" y="5171619"/>
            <a:ext cx="0" cy="337361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4" name="Picture 2">
            <a:extLst>
              <a:ext uri="{FF2B5EF4-FFF2-40B4-BE49-F238E27FC236}">
                <a16:creationId xmlns:a16="http://schemas.microsoft.com/office/drawing/2014/main" xmlns="" id="{9247DE6B-1285-43AC-8892-BA3BAE7F89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81" t="45771" r="4446" b="35387"/>
          <a:stretch/>
        </p:blipFill>
        <p:spPr bwMode="auto">
          <a:xfrm>
            <a:off x="5508531" y="3327020"/>
            <a:ext cx="2870531" cy="79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xmlns="" id="{4CBD23FD-EC20-481D-8D30-EB335D5244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74" t="64833" r="22930" b="22207"/>
          <a:stretch/>
        </p:blipFill>
        <p:spPr bwMode="auto">
          <a:xfrm>
            <a:off x="5508103" y="4478695"/>
            <a:ext cx="2802373" cy="67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">
            <a:extLst>
              <a:ext uri="{FF2B5EF4-FFF2-40B4-BE49-F238E27FC236}">
                <a16:creationId xmlns:a16="http://schemas.microsoft.com/office/drawing/2014/main" xmlns="" id="{CE0A489F-EFBC-4CC9-8299-3F45697630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73" t="78544" r="10394" b="8204"/>
          <a:stretch/>
        </p:blipFill>
        <p:spPr bwMode="auto">
          <a:xfrm>
            <a:off x="5508104" y="5508980"/>
            <a:ext cx="3140562" cy="656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xmlns="" id="{49E94F4E-8564-4C1C-85E0-AFAA747DCBD7}"/>
              </a:ext>
            </a:extLst>
          </p:cNvPr>
          <p:cNvCxnSpPr>
            <a:cxnSpLocks/>
          </p:cNvCxnSpPr>
          <p:nvPr/>
        </p:nvCxnSpPr>
        <p:spPr>
          <a:xfrm flipH="1">
            <a:off x="6786578" y="4144539"/>
            <a:ext cx="18281" cy="292573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50" name="그림 49">
            <a:extLst>
              <a:ext uri="{FF2B5EF4-FFF2-40B4-BE49-F238E27FC236}">
                <a16:creationId xmlns:a16="http://schemas.microsoft.com/office/drawing/2014/main" xmlns="" id="{A9D0B996-2B71-4CCF-AA61-072FDAA6A5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850" t="78652" r="77192" b="14465"/>
          <a:stretch/>
        </p:blipFill>
        <p:spPr>
          <a:xfrm>
            <a:off x="3154471" y="2163598"/>
            <a:ext cx="1584176" cy="34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3526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탐지 거리 설정하기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28596" y="3071810"/>
            <a:ext cx="8143932" cy="350046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286124"/>
            <a:ext cx="3452986" cy="199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8" name="그룹 87"/>
          <p:cNvGrpSpPr/>
          <p:nvPr/>
        </p:nvGrpSpPr>
        <p:grpSpPr>
          <a:xfrm>
            <a:off x="3211600" y="3714753"/>
            <a:ext cx="5133546" cy="2786082"/>
            <a:chOff x="4143372" y="4071942"/>
            <a:chExt cx="4201774" cy="2280390"/>
          </a:xfrm>
        </p:grpSpPr>
        <p:grpSp>
          <p:nvGrpSpPr>
            <p:cNvPr id="65" name="그룹 64"/>
            <p:cNvGrpSpPr/>
            <p:nvPr/>
          </p:nvGrpSpPr>
          <p:grpSpPr>
            <a:xfrm flipH="1">
              <a:off x="5786446" y="4071942"/>
              <a:ext cx="2558700" cy="2280390"/>
              <a:chOff x="1647832" y="2143114"/>
              <a:chExt cx="5210183" cy="4643472"/>
            </a:xfrm>
          </p:grpSpPr>
          <p:pic>
            <p:nvPicPr>
              <p:cNvPr id="66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3994" r="25887"/>
              <a:stretch>
                <a:fillRect/>
              </a:stretch>
            </p:blipFill>
            <p:spPr bwMode="auto">
              <a:xfrm rot="16200000">
                <a:off x="3467106" y="3395676"/>
                <a:ext cx="1571636" cy="5210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7024" r="8085"/>
              <a:stretch>
                <a:fillRect/>
              </a:stretch>
            </p:blipFill>
            <p:spPr bwMode="auto">
              <a:xfrm rot="16200000">
                <a:off x="2505090" y="2786057"/>
                <a:ext cx="1500196" cy="3214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4500" r="9374" b="5490"/>
              <a:stretch>
                <a:fillRect/>
              </a:stretch>
            </p:blipFill>
            <p:spPr bwMode="auto">
              <a:xfrm flipH="1">
                <a:off x="1647833" y="2143114"/>
                <a:ext cx="2071701" cy="1428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71" name="직선 연결선 70"/>
            <p:cNvCxnSpPr/>
            <p:nvPr/>
          </p:nvCxnSpPr>
          <p:spPr>
            <a:xfrm flipH="1">
              <a:off x="6347355" y="6087996"/>
              <a:ext cx="1603797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 rot="16200000" flipH="1">
              <a:off x="6069759" y="608331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/>
            <p:nvPr/>
          </p:nvCxnSpPr>
          <p:spPr>
            <a:xfrm rot="16200000" flipH="1">
              <a:off x="7723771" y="608605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flipH="1">
              <a:off x="7289457" y="5273571"/>
              <a:ext cx="718228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16200000" flipH="1">
              <a:off x="7006348" y="531235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16200000" flipH="1">
              <a:off x="7773073" y="531509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flipH="1">
              <a:off x="7737391" y="4499867"/>
              <a:ext cx="307812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16200000" flipH="1">
              <a:off x="7454282" y="4538649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/>
            <p:nvPr/>
          </p:nvCxnSpPr>
          <p:spPr>
            <a:xfrm rot="16200000" flipH="1">
              <a:off x="7813794" y="4541392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75654" y="5143512"/>
              <a:ext cx="1684426" cy="292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820869" y="4429132"/>
              <a:ext cx="1550031" cy="274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2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143372" y="5970390"/>
              <a:ext cx="1639398" cy="294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7" name="직사각형 86"/>
          <p:cNvSpPr/>
          <p:nvPr/>
        </p:nvSpPr>
        <p:spPr>
          <a:xfrm>
            <a:off x="428596" y="1454995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탐지 거리를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조건절에 따라 모터 제어하도록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초음파 특성 상 탐지 거리는 가까울수록 정확도가 높다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89" name="타원 88"/>
          <p:cNvSpPr/>
          <p:nvPr/>
        </p:nvSpPr>
        <p:spPr>
          <a:xfrm rot="5400000">
            <a:off x="2786050" y="3929066"/>
            <a:ext cx="527553" cy="52755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0" name="직선 화살표 연결선 89"/>
          <p:cNvCxnSpPr>
            <a:stCxn id="89" idx="2"/>
            <a:endCxn id="81" idx="1"/>
          </p:cNvCxnSpPr>
          <p:nvPr/>
        </p:nvCxnSpPr>
        <p:spPr>
          <a:xfrm rot="16200000" flipH="1">
            <a:off x="3960621" y="3018270"/>
            <a:ext cx="389675" cy="2211267"/>
          </a:xfrm>
          <a:prstGeom prst="bentConnector4">
            <a:avLst>
              <a:gd name="adj1" fmla="val -58664"/>
              <a:gd name="adj2" fmla="val 5596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그룹 45"/>
          <p:cNvGrpSpPr/>
          <p:nvPr/>
        </p:nvGrpSpPr>
        <p:grpSpPr>
          <a:xfrm>
            <a:off x="7786710" y="2214554"/>
            <a:ext cx="652400" cy="1500198"/>
            <a:chOff x="9765149" y="1426965"/>
            <a:chExt cx="855319" cy="1966812"/>
          </a:xfrm>
        </p:grpSpPr>
        <p:grpSp>
          <p:nvGrpSpPr>
            <p:cNvPr id="3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32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3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85992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없을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5 </a:t>
            </a:r>
            <a:r>
              <a:rPr lang="ko-KR" altLang="en-US" sz="2400" b="1" u="sng" spc="50" dirty="0" smtClean="0">
                <a:ln w="11430"/>
              </a:rPr>
              <a:t>이상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없음</a:t>
            </a:r>
            <a:r>
              <a:rPr lang="ko-KR" altLang="en-US" sz="2400" b="1" spc="50" dirty="0" smtClean="0">
                <a:ln w="11430"/>
              </a:rPr>
              <a:t>으로 인지하고 직진하도록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9" name="그룹 45"/>
          <p:cNvGrpSpPr/>
          <p:nvPr/>
        </p:nvGrpSpPr>
        <p:grpSpPr>
          <a:xfrm>
            <a:off x="8001024" y="1857364"/>
            <a:ext cx="652400" cy="1500198"/>
            <a:chOff x="9765149" y="1426965"/>
            <a:chExt cx="855319" cy="1966812"/>
          </a:xfrm>
        </p:grpSpPr>
        <p:grpSp>
          <p:nvGrpSpPr>
            <p:cNvPr id="1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11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5598" y="3357562"/>
            <a:ext cx="377496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타원 58"/>
          <p:cNvSpPr/>
          <p:nvPr/>
        </p:nvSpPr>
        <p:spPr>
          <a:xfrm rot="5400000">
            <a:off x="2445706" y="4486922"/>
            <a:ext cx="785818" cy="92869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오른쪽 중괄호 60"/>
          <p:cNvSpPr/>
          <p:nvPr/>
        </p:nvSpPr>
        <p:spPr>
          <a:xfrm>
            <a:off x="4544704" y="4640341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/>
          <p:nvPr/>
        </p:nvCxnSpPr>
        <p:spPr>
          <a:xfrm>
            <a:off x="4759018" y="4926093"/>
            <a:ext cx="108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929190" y="5028025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장애물이 없을 때 모터 회전 세기 값을 지정하여 직진하도록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/>
          <a:srcRect l="7024" r="8085"/>
          <a:stretch>
            <a:fillRect/>
          </a:stretch>
        </p:blipFill>
        <p:spPr bwMode="auto">
          <a:xfrm rot="5400000" flipH="1">
            <a:off x="5888352" y="2255524"/>
            <a:ext cx="1303481" cy="279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5653" y="2571745"/>
            <a:ext cx="205384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500306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21442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5 </a:t>
            </a:r>
            <a:r>
              <a:rPr lang="ko-KR" altLang="en-US" sz="2400" b="1" u="sng" spc="50" dirty="0" smtClean="0">
                <a:ln w="11430"/>
              </a:rPr>
              <a:t>이하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있음</a:t>
            </a:r>
            <a:r>
              <a:rPr lang="ko-KR" altLang="en-US" sz="2400" b="1" spc="50" dirty="0" smtClean="0">
                <a:ln w="11430"/>
              </a:rPr>
              <a:t>으로 인지하고 </a:t>
            </a:r>
            <a:r>
              <a:rPr lang="en-US" altLang="ko-KR" sz="2400" b="1" spc="50" dirty="0" smtClean="0">
                <a:ln w="11430"/>
              </a:rPr>
              <a:t>“</a:t>
            </a:r>
            <a:r>
              <a:rPr lang="ko-KR" altLang="en-US" sz="2400" b="1" spc="50" dirty="0" smtClean="0">
                <a:ln w="11430"/>
              </a:rPr>
              <a:t>정지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후진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회전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” 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순서대로 작동하여 새로운 길찾기를 시도한다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.</a:t>
            </a:r>
            <a:endParaRPr lang="en-US" altLang="ko-KR" sz="2400" b="1" spc="50" dirty="0" smtClean="0">
              <a:ln w="11430"/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/>
          <a:srcRect t="18564" r="9374" b="21665"/>
          <a:stretch>
            <a:fillRect/>
          </a:stretch>
        </p:blipFill>
        <p:spPr bwMode="auto">
          <a:xfrm>
            <a:off x="5357818" y="2571744"/>
            <a:ext cx="26518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571744"/>
            <a:ext cx="2249771" cy="39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45"/>
          <p:cNvGrpSpPr/>
          <p:nvPr/>
        </p:nvGrpSpPr>
        <p:grpSpPr>
          <a:xfrm>
            <a:off x="8001024" y="207167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61" name="오른쪽 중괄호 60"/>
          <p:cNvSpPr/>
          <p:nvPr/>
        </p:nvSpPr>
        <p:spPr>
          <a:xfrm>
            <a:off x="4286248" y="3925960"/>
            <a:ext cx="142876" cy="860361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/>
          <p:nvPr/>
        </p:nvCxnSpPr>
        <p:spPr>
          <a:xfrm>
            <a:off x="4500562" y="4355251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72066" y="4000504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모터 회전 세기 값을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지정하여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0.1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 동안 정지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2976" y="3786190"/>
            <a:ext cx="371946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오른쪽 중괄호 49"/>
          <p:cNvSpPr/>
          <p:nvPr/>
        </p:nvSpPr>
        <p:spPr>
          <a:xfrm>
            <a:off x="3500430" y="4929198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화살표 연결선 50"/>
          <p:cNvCxnSpPr/>
          <p:nvPr/>
        </p:nvCxnSpPr>
        <p:spPr>
          <a:xfrm>
            <a:off x="3714744" y="5242246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201162" y="5088969"/>
            <a:ext cx="36433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10Cm 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후진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53" name="오른쪽 중괄호 52"/>
          <p:cNvSpPr/>
          <p:nvPr/>
        </p:nvSpPr>
        <p:spPr>
          <a:xfrm>
            <a:off x="4014144" y="5715016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228458" y="6028064"/>
            <a:ext cx="54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714876" y="5874787"/>
            <a:ext cx="2500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90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도 시계방향 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grpSp>
        <p:nvGrpSpPr>
          <p:cNvPr id="6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7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9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0565" y="1500174"/>
            <a:ext cx="385976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3903579" y="200024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85918" y="2357430"/>
            <a:ext cx="303159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인지 </a:t>
            </a:r>
            <a:r>
              <a:rPr lang="ko-KR" altLang="en-US" sz="1700" b="1" smtClean="0">
                <a:solidFill>
                  <a:srgbClr val="00B0F0"/>
                </a:solidFill>
              </a:rPr>
              <a:t>거리 조건세우기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48" name="오른쪽 중괄호 47"/>
          <p:cNvSpPr/>
          <p:nvPr/>
        </p:nvSpPr>
        <p:spPr>
          <a:xfrm flipH="1">
            <a:off x="4817517" y="2285992"/>
            <a:ext cx="357190" cy="500066"/>
          </a:xfrm>
          <a:prstGeom prst="rightBrace">
            <a:avLst>
              <a:gd name="adj1" fmla="val 33142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3903579" y="3017267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30235" y="3360809"/>
            <a:ext cx="21595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없을 때 직진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1" name="오른쪽 중괄호 50"/>
          <p:cNvSpPr/>
          <p:nvPr/>
        </p:nvSpPr>
        <p:spPr>
          <a:xfrm flipH="1">
            <a:off x="4817517" y="2874391"/>
            <a:ext cx="357190" cy="714380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903579" y="4755921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29684" y="5099463"/>
            <a:ext cx="16722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장애물 있을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4" name="오른쪽 중괄호 53"/>
          <p:cNvSpPr/>
          <p:nvPr/>
        </p:nvSpPr>
        <p:spPr>
          <a:xfrm flipH="1">
            <a:off x="4817517" y="3874522"/>
            <a:ext cx="357190" cy="2269121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Freeform 292"/>
          <p:cNvSpPr>
            <a:spLocks/>
          </p:cNvSpPr>
          <p:nvPr/>
        </p:nvSpPr>
        <p:spPr bwMode="auto">
          <a:xfrm>
            <a:off x="642910" y="4500570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142844" y="5715016"/>
            <a:ext cx="763538" cy="867051"/>
            <a:chOff x="446088" y="5724525"/>
            <a:chExt cx="1089025" cy="1236663"/>
          </a:xfrm>
        </p:grpSpPr>
        <p:sp>
          <p:nvSpPr>
            <p:cNvPr id="57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959156" y="4830464"/>
            <a:ext cx="178595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어글리봇을 손바닥으로 막으면서 장애물여부에 따라 코딩에 따라 움직이는지 확인 한다</a:t>
            </a:r>
            <a:r>
              <a:rPr lang="en-US" altLang="ko-KR" sz="15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5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212321"/>
            <a:ext cx="4683078" cy="1288249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</a:t>
            </a:r>
            <a:r>
              <a:rPr lang="ko-KR" altLang="en-US" dirty="0" smtClean="0"/>
              <a:t>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좌</a:t>
            </a:r>
            <a:r>
              <a:rPr lang="ko-KR" altLang="en-US" dirty="0" smtClean="0"/>
              <a:t>우</a:t>
            </a:r>
            <a:r>
              <a:rPr lang="ko-KR" altLang="en-US" dirty="0" smtClean="0"/>
              <a:t>회전 탐색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탐색하기</a:t>
            </a:r>
            <a:endParaRPr lang="ko-KR" altLang="en-US" dirty="0" smtClean="0"/>
          </a:p>
        </p:txBody>
      </p:sp>
      <p:grpSp>
        <p:nvGrpSpPr>
          <p:cNvPr id="2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7" name="직사각형 36"/>
          <p:cNvSpPr/>
          <p:nvPr/>
        </p:nvSpPr>
        <p:spPr>
          <a:xfrm>
            <a:off x="428596" y="121442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피하기</a:t>
            </a:r>
            <a:r>
              <a:rPr lang="en-US" altLang="ko-KR" sz="2400" b="1" spc="50" dirty="0" smtClean="0">
                <a:ln w="11430"/>
              </a:rPr>
              <a:t>-</a:t>
            </a:r>
            <a:r>
              <a:rPr lang="ko-KR" altLang="en-US" sz="2400" b="1" spc="50" dirty="0" smtClean="0">
                <a:ln w="11430"/>
              </a:rPr>
              <a:t>우회전을 응용하여 오른쪽 장애물을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만났을 때 왼쪽으로 장애물을 탐색하도록 구현한다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41052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  <a:endParaRPr lang="ko-KR" altLang="en-US" dirty="0" smtClean="0"/>
          </a:p>
        </p:txBody>
      </p:sp>
      <p:grpSp>
        <p:nvGrpSpPr>
          <p:cNvPr id="2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89"/>
          <a:stretch>
            <a:fillRect/>
          </a:stretch>
        </p:blipFill>
        <p:spPr bwMode="auto">
          <a:xfrm>
            <a:off x="4429124" y="366880"/>
            <a:ext cx="3143272" cy="649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오른쪽 중괄호 21"/>
          <p:cNvSpPr/>
          <p:nvPr/>
        </p:nvSpPr>
        <p:spPr>
          <a:xfrm flipH="1">
            <a:off x="3643306" y="4214794"/>
            <a:ext cx="857256" cy="242891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731251" y="514351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538" y="5487054"/>
            <a:ext cx="27831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오른쪽 장애물 있을 떄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-180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도 반대회전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초음파로 길찾기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2000232" y="3429000"/>
            <a:ext cx="5572163" cy="1296144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sz="5000" dirty="0" smtClean="0"/>
              <a:t>수업 보조 자료 인쇄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자유형: 도형 96">
            <a:extLst>
              <a:ext uri="{FF2B5EF4-FFF2-40B4-BE49-F238E27FC236}">
                <a16:creationId xmlns:a16="http://schemas.microsoft.com/office/drawing/2014/main" xmlns="" id="{B63C4807-6560-4552-BD59-5DDBEBB52600}"/>
              </a:ext>
            </a:extLst>
          </p:cNvPr>
          <p:cNvSpPr/>
          <p:nvPr/>
        </p:nvSpPr>
        <p:spPr>
          <a:xfrm>
            <a:off x="4079631" y="1981608"/>
            <a:ext cx="4739054" cy="4327712"/>
          </a:xfrm>
          <a:custGeom>
            <a:avLst/>
            <a:gdLst>
              <a:gd name="connsiteX0" fmla="*/ 3006969 w 4739054"/>
              <a:gd name="connsiteY0" fmla="*/ 4492870 h 4791808"/>
              <a:gd name="connsiteX1" fmla="*/ 3006969 w 4739054"/>
              <a:gd name="connsiteY1" fmla="*/ 4791808 h 4791808"/>
              <a:gd name="connsiteX2" fmla="*/ 4739054 w 4739054"/>
              <a:gd name="connsiteY2" fmla="*/ 4791808 h 4791808"/>
              <a:gd name="connsiteX3" fmla="*/ 4739054 w 4739054"/>
              <a:gd name="connsiteY3" fmla="*/ 0 h 4791808"/>
              <a:gd name="connsiteX4" fmla="*/ 0 w 4739054"/>
              <a:gd name="connsiteY4" fmla="*/ 0 h 479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9054" h="4791808">
                <a:moveTo>
                  <a:pt x="3006969" y="4492870"/>
                </a:moveTo>
                <a:lnTo>
                  <a:pt x="3006969" y="4791808"/>
                </a:lnTo>
                <a:lnTo>
                  <a:pt x="4739054" y="4791808"/>
                </a:lnTo>
                <a:lnTo>
                  <a:pt x="4739054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순서도</a:t>
            </a:r>
            <a:r>
              <a:rPr lang="en-US" altLang="ko-KR" dirty="0"/>
              <a:t>(Flow Chart)</a:t>
            </a:r>
            <a:endParaRPr lang="ko-KR" altLang="en-US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FCF2B957-7E21-41E1-AC75-B754ACEF8B2F}"/>
              </a:ext>
            </a:extLst>
          </p:cNvPr>
          <p:cNvSpPr/>
          <p:nvPr/>
        </p:nvSpPr>
        <p:spPr>
          <a:xfrm>
            <a:off x="3154471" y="1268760"/>
            <a:ext cx="1777569" cy="3600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시작</a:t>
            </a:r>
          </a:p>
        </p:txBody>
      </p:sp>
      <p:sp>
        <p:nvSpPr>
          <p:cNvPr id="4" name="평행 사변형 3">
            <a:extLst>
              <a:ext uri="{FF2B5EF4-FFF2-40B4-BE49-F238E27FC236}">
                <a16:creationId xmlns:a16="http://schemas.microsoft.com/office/drawing/2014/main" xmlns="" id="{F8005298-7611-4340-9227-3574436AB804}"/>
              </a:ext>
            </a:extLst>
          </p:cNvPr>
          <p:cNvSpPr/>
          <p:nvPr/>
        </p:nvSpPr>
        <p:spPr>
          <a:xfrm>
            <a:off x="3172055" y="2132856"/>
            <a:ext cx="1645897" cy="360040"/>
          </a:xfrm>
          <a:prstGeom prst="parallelogram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초음파 값</a:t>
            </a:r>
          </a:p>
        </p:txBody>
      </p:sp>
      <p:sp>
        <p:nvSpPr>
          <p:cNvPr id="5" name="다이아몬드 4">
            <a:extLst>
              <a:ext uri="{FF2B5EF4-FFF2-40B4-BE49-F238E27FC236}">
                <a16:creationId xmlns:a16="http://schemas.microsoft.com/office/drawing/2014/main" xmlns="" id="{B4AC79A7-94A2-427E-9349-29D8DF225E32}"/>
              </a:ext>
            </a:extLst>
          </p:cNvPr>
          <p:cNvSpPr/>
          <p:nvPr/>
        </p:nvSpPr>
        <p:spPr>
          <a:xfrm>
            <a:off x="2699792" y="2780928"/>
            <a:ext cx="2592288" cy="720080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spc="-150" dirty="0"/>
          </a:p>
        </p:txBody>
      </p:sp>
      <p:sp>
        <p:nvSpPr>
          <p:cNvPr id="6" name="순서도: 처리 5">
            <a:extLst>
              <a:ext uri="{FF2B5EF4-FFF2-40B4-BE49-F238E27FC236}">
                <a16:creationId xmlns:a16="http://schemas.microsoft.com/office/drawing/2014/main" xmlns="" id="{CA762994-507E-4CDC-8BDA-B6DEBA4BFFA5}"/>
              </a:ext>
            </a:extLst>
          </p:cNvPr>
          <p:cNvSpPr/>
          <p:nvPr/>
        </p:nvSpPr>
        <p:spPr>
          <a:xfrm>
            <a:off x="467544" y="3429000"/>
            <a:ext cx="2232248" cy="7200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sp>
        <p:nvSpPr>
          <p:cNvPr id="47" name="순서도: 처리 46">
            <a:extLst>
              <a:ext uri="{FF2B5EF4-FFF2-40B4-BE49-F238E27FC236}">
                <a16:creationId xmlns:a16="http://schemas.microsoft.com/office/drawing/2014/main" xmlns="" id="{1A497324-B280-4E62-978F-90E89FDBBAEA}"/>
              </a:ext>
            </a:extLst>
          </p:cNvPr>
          <p:cNvSpPr/>
          <p:nvPr/>
        </p:nvSpPr>
        <p:spPr>
          <a:xfrm>
            <a:off x="5529503" y="4581127"/>
            <a:ext cx="2923083" cy="64807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xmlns="" id="{82196AFB-FD6F-4551-9B41-4D3C4092BBE6}"/>
              </a:ext>
            </a:extLst>
          </p:cNvPr>
          <p:cNvCxnSpPr>
            <a:cxnSpLocks/>
            <a:stCxn id="5" idx="1"/>
            <a:endCxn id="6" idx="0"/>
          </p:cNvCxnSpPr>
          <p:nvPr/>
        </p:nvCxnSpPr>
        <p:spPr>
          <a:xfrm rot="10800000" flipV="1">
            <a:off x="1583668" y="3140968"/>
            <a:ext cx="1116124" cy="288032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xmlns="" id="{7EF4D578-A0A6-4BD7-869F-46BE16262376}"/>
              </a:ext>
            </a:extLst>
          </p:cNvPr>
          <p:cNvCxnSpPr>
            <a:cxnSpLocks/>
            <a:stCxn id="5" idx="3"/>
            <a:endCxn id="53" idx="0"/>
          </p:cNvCxnSpPr>
          <p:nvPr/>
        </p:nvCxnSpPr>
        <p:spPr>
          <a:xfrm>
            <a:off x="5292080" y="3140968"/>
            <a:ext cx="1692188" cy="360040"/>
          </a:xfrm>
          <a:prstGeom prst="bentConnector2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807E537-A1DE-46A9-8576-87136AB696B8}"/>
              </a:ext>
            </a:extLst>
          </p:cNvPr>
          <p:cNvSpPr txBox="1"/>
          <p:nvPr/>
        </p:nvSpPr>
        <p:spPr>
          <a:xfrm>
            <a:off x="5688125" y="2755252"/>
            <a:ext cx="1584176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(=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있음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26F675B-AD71-4DA4-BF53-5E6E655098B9}"/>
              </a:ext>
            </a:extLst>
          </p:cNvPr>
          <p:cNvSpPr txBox="1"/>
          <p:nvPr/>
        </p:nvSpPr>
        <p:spPr>
          <a:xfrm>
            <a:off x="683568" y="2702531"/>
            <a:ext cx="1402722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장애물 없음</a:t>
            </a:r>
            <a:r>
              <a:rPr lang="en-US" altLang="ko-KR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=)</a:t>
            </a:r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3" name="순서도: 처리 52">
            <a:extLst>
              <a:ext uri="{FF2B5EF4-FFF2-40B4-BE49-F238E27FC236}">
                <a16:creationId xmlns:a16="http://schemas.microsoft.com/office/drawing/2014/main" xmlns="" id="{E490BC18-3F3B-4B2D-BC1B-F8EAC2A5F9FE}"/>
              </a:ext>
            </a:extLst>
          </p:cNvPr>
          <p:cNvSpPr/>
          <p:nvPr/>
        </p:nvSpPr>
        <p:spPr>
          <a:xfrm>
            <a:off x="5508104" y="3501008"/>
            <a:ext cx="2952328" cy="7908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xmlns="" id="{70835481-AD51-43F7-82C2-143F6B522957}"/>
              </a:ext>
            </a:extLst>
          </p:cNvPr>
          <p:cNvCxnSpPr>
            <a:cxnSpLocks/>
            <a:stCxn id="53" idx="2"/>
            <a:endCxn id="47" idx="0"/>
          </p:cNvCxnSpPr>
          <p:nvPr/>
        </p:nvCxnSpPr>
        <p:spPr>
          <a:xfrm>
            <a:off x="6984268" y="4291871"/>
            <a:ext cx="6777" cy="2892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4" name="순서도: 처리 63">
            <a:extLst>
              <a:ext uri="{FF2B5EF4-FFF2-40B4-BE49-F238E27FC236}">
                <a16:creationId xmlns:a16="http://schemas.microsoft.com/office/drawing/2014/main" xmlns="" id="{217A7416-DDF6-431D-BE1F-E217089EFD52}"/>
              </a:ext>
            </a:extLst>
          </p:cNvPr>
          <p:cNvSpPr/>
          <p:nvPr/>
        </p:nvSpPr>
        <p:spPr>
          <a:xfrm>
            <a:off x="5516896" y="5517232"/>
            <a:ext cx="2952328" cy="553093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xmlns="" id="{5C899EA9-269C-4795-9632-ED7EF24F6479}"/>
              </a:ext>
            </a:extLst>
          </p:cNvPr>
          <p:cNvCxnSpPr>
            <a:cxnSpLocks/>
            <a:endCxn id="4" idx="1"/>
          </p:cNvCxnSpPr>
          <p:nvPr/>
        </p:nvCxnSpPr>
        <p:spPr>
          <a:xfrm flipH="1">
            <a:off x="4040009" y="1628800"/>
            <a:ext cx="3247" cy="504056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xmlns="" id="{0C6DBE84-B872-46F5-B095-52BA3190A5BF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>
          <a:xfrm>
            <a:off x="3995004" y="2492896"/>
            <a:ext cx="932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xmlns="" id="{08A4C797-2556-44B4-8AA0-83EB20223CD5}"/>
              </a:ext>
            </a:extLst>
          </p:cNvPr>
          <p:cNvCxnSpPr>
            <a:cxnSpLocks/>
            <a:stCxn id="47" idx="2"/>
            <a:endCxn id="64" idx="0"/>
          </p:cNvCxnSpPr>
          <p:nvPr/>
        </p:nvCxnSpPr>
        <p:spPr>
          <a:xfrm>
            <a:off x="6991045" y="5229200"/>
            <a:ext cx="2015" cy="288032"/>
          </a:xfrm>
          <a:prstGeom prst="straightConnector1">
            <a:avLst/>
          </a:prstGeom>
          <a:noFill/>
          <a:ln w="25400">
            <a:solidFill>
              <a:srgbClr val="7030A0"/>
            </a:solidFill>
            <a:headEnd w="lg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2" name="순서도: 처리 101">
            <a:extLst>
              <a:ext uri="{FF2B5EF4-FFF2-40B4-BE49-F238E27FC236}">
                <a16:creationId xmlns:a16="http://schemas.microsoft.com/office/drawing/2014/main" xmlns="" id="{34CA5470-2A94-47D5-AC2A-B88F0E7B1170}"/>
              </a:ext>
            </a:extLst>
          </p:cNvPr>
          <p:cNvSpPr/>
          <p:nvPr/>
        </p:nvSpPr>
        <p:spPr>
          <a:xfrm>
            <a:off x="325314" y="1844824"/>
            <a:ext cx="8639173" cy="475252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5E669B51-8913-47E4-A332-66C88F4ACED6}"/>
              </a:ext>
            </a:extLst>
          </p:cNvPr>
          <p:cNvSpPr txBox="1"/>
          <p:nvPr/>
        </p:nvSpPr>
        <p:spPr>
          <a:xfrm>
            <a:off x="7524328" y="1493037"/>
            <a:ext cx="1119160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무한반복</a:t>
            </a:r>
            <a:r>
              <a:rPr lang="en-US" altLang="ko-KR" sz="1500" b="1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500" b="1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EEA31140-9AF9-4024-94D5-3831A04DA354}"/>
              </a:ext>
            </a:extLst>
          </p:cNvPr>
          <p:cNvSpPr txBox="1"/>
          <p:nvPr/>
        </p:nvSpPr>
        <p:spPr>
          <a:xfrm>
            <a:off x="667815" y="4159947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ko-KR" altLang="en-US" sz="1500" b="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CF80A81A-CE00-40E9-9523-35BB4A441597}"/>
              </a:ext>
            </a:extLst>
          </p:cNvPr>
          <p:cNvSpPr txBox="1"/>
          <p:nvPr/>
        </p:nvSpPr>
        <p:spPr>
          <a:xfrm>
            <a:off x="4837275" y="370615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정지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0A7250B9-C99A-4855-A2E5-EEAF03FD0BC8}"/>
              </a:ext>
            </a:extLst>
          </p:cNvPr>
          <p:cNvSpPr txBox="1"/>
          <p:nvPr/>
        </p:nvSpPr>
        <p:spPr>
          <a:xfrm>
            <a:off x="4874059" y="47161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후진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7C98298B-904D-44CB-BD66-D80701A2318E}"/>
              </a:ext>
            </a:extLst>
          </p:cNvPr>
          <p:cNvSpPr txBox="1"/>
          <p:nvPr/>
        </p:nvSpPr>
        <p:spPr>
          <a:xfrm>
            <a:off x="4874058" y="5617242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탐색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B2F23020-2432-4AC4-8FBC-6AE2AA6B0664}"/>
              </a:ext>
            </a:extLst>
          </p:cNvPr>
          <p:cNvSpPr txBox="1"/>
          <p:nvPr/>
        </p:nvSpPr>
        <p:spPr>
          <a:xfrm>
            <a:off x="2699792" y="3606609"/>
            <a:ext cx="562817" cy="38055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500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직진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7FA35B3-0A2F-4835-8C81-59F721CB26E2}"/>
              </a:ext>
            </a:extLst>
          </p:cNvPr>
          <p:cNvSpPr txBox="1"/>
          <p:nvPr/>
        </p:nvSpPr>
        <p:spPr>
          <a:xfrm>
            <a:off x="3275856" y="2904424"/>
            <a:ext cx="1584176" cy="43204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초음파 </a:t>
            </a:r>
            <a:r>
              <a:rPr lang="en-US" altLang="ko-KR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&gt; 5</a:t>
            </a:r>
            <a:endParaRPr lang="ko-KR" altLang="en-US" sz="20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2D35CCD5-E65D-4709-82B8-603B603C9537}"/>
              </a:ext>
            </a:extLst>
          </p:cNvPr>
          <p:cNvSpPr/>
          <p:nvPr/>
        </p:nvSpPr>
        <p:spPr>
          <a:xfrm>
            <a:off x="5319596" y="2780928"/>
            <a:ext cx="54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NO</a:t>
            </a:r>
            <a:endParaRPr lang="ko-KR" altLang="en-US" dirty="0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3D8E7A05-3935-41E3-98A3-09B53877728E}"/>
              </a:ext>
            </a:extLst>
          </p:cNvPr>
          <p:cNvSpPr/>
          <p:nvPr/>
        </p:nvSpPr>
        <p:spPr>
          <a:xfrm>
            <a:off x="2059478" y="2749275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ea typeface="나눔고딕 ExtraBold" panose="020D0904000000000000" pitchFamily="50" charset="-127"/>
              </a:rPr>
              <a:t>YES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711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5" grpId="0"/>
      <p:bldP spid="52" grpId="0"/>
      <p:bldP spid="113" grpId="0"/>
      <p:bldP spid="116" grpId="0"/>
      <p:bldP spid="117" grpId="0"/>
      <p:bldP spid="118" grpId="0"/>
      <p:bldP spid="119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pic>
        <p:nvPicPr>
          <p:cNvPr id="33" name="5차시_UglyBot_장애물피하기_따라기기영상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1214422"/>
            <a:ext cx="7334301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grpSp>
        <p:nvGrpSpPr>
          <p:cNvPr id="2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2527594" y="3143248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428596" y="2643182"/>
            <a:ext cx="176362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일정거리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357422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577863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4286248" y="3143272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4500562" y="2643206"/>
            <a:ext cx="154721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근접시</a:t>
            </a: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500034" y="307181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오른쪽 화살표 49"/>
          <p:cNvSpPr/>
          <p:nvPr/>
        </p:nvSpPr>
        <p:spPr>
          <a:xfrm rot="5400000" flipH="1">
            <a:off x="3357554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rot="5400000" flipH="1">
            <a:off x="2786050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6500826" y="3143248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오른쪽 화살표 52"/>
          <p:cNvSpPr/>
          <p:nvPr/>
        </p:nvSpPr>
        <p:spPr>
          <a:xfrm rot="5400000">
            <a:off x="7608115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4" name="오른쪽 화살표 53"/>
          <p:cNvSpPr/>
          <p:nvPr/>
        </p:nvSpPr>
        <p:spPr>
          <a:xfrm rot="5400000">
            <a:off x="7036611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/>
              <a:t>순서도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cxnSp>
        <p:nvCxnSpPr>
          <p:cNvPr id="36" name="직선 화살표 연결선 35"/>
          <p:cNvCxnSpPr/>
          <p:nvPr/>
        </p:nvCxnSpPr>
        <p:spPr>
          <a:xfrm rot="5400000">
            <a:off x="2679687" y="1820851"/>
            <a:ext cx="50006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순서도: 수행의 시작/종료 36"/>
          <p:cNvSpPr/>
          <p:nvPr/>
        </p:nvSpPr>
        <p:spPr>
          <a:xfrm>
            <a:off x="2000232" y="1142984"/>
            <a:ext cx="2071702" cy="428628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/>
                </a:solidFill>
              </a:rPr>
              <a:t>시작하기</a:t>
            </a: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38" name="순서도: 판단 37"/>
          <p:cNvSpPr/>
          <p:nvPr/>
        </p:nvSpPr>
        <p:spPr>
          <a:xfrm>
            <a:off x="1571604" y="2071678"/>
            <a:ext cx="2643206" cy="9286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08520" y="2331303"/>
            <a:ext cx="1534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chemeClr val="tx1"/>
                </a:solidFill>
              </a:rPr>
              <a:t>초음파값 </a:t>
            </a:r>
            <a:r>
              <a:rPr lang="en-US" altLang="ko-KR" sz="1600" b="1" dirty="0">
                <a:solidFill>
                  <a:schemeClr val="tx1"/>
                </a:solidFill>
              </a:rPr>
              <a:t>&gt; 15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2" name="그룹 39"/>
          <p:cNvGrpSpPr/>
          <p:nvPr/>
        </p:nvGrpSpPr>
        <p:grpSpPr>
          <a:xfrm>
            <a:off x="4143372" y="2500306"/>
            <a:ext cx="1501786" cy="571504"/>
            <a:chOff x="6500826" y="3143248"/>
            <a:chExt cx="1001720" cy="500066"/>
          </a:xfrm>
        </p:grpSpPr>
        <p:cxnSp>
          <p:nvCxnSpPr>
            <p:cNvPr id="41" name="직선 화살표 연결선 40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4786314" y="214311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cxnSp>
        <p:nvCxnSpPr>
          <p:cNvPr id="44" name="직선 화살표 연결선 43"/>
          <p:cNvCxnSpPr>
            <a:stCxn id="38" idx="2"/>
          </p:cNvCxnSpPr>
          <p:nvPr/>
        </p:nvCxnSpPr>
        <p:spPr>
          <a:xfrm rot="16200000" flipH="1">
            <a:off x="2446719" y="3446859"/>
            <a:ext cx="928694" cy="357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214546" y="3071810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  <p:sp>
        <p:nvSpPr>
          <p:cNvPr id="46" name="순서도: 처리 45"/>
          <p:cNvSpPr/>
          <p:nvPr/>
        </p:nvSpPr>
        <p:spPr>
          <a:xfrm>
            <a:off x="642910" y="5929330"/>
            <a:ext cx="4929222" cy="78581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47" name="직선 화살표 연결선 46"/>
          <p:cNvCxnSpPr/>
          <p:nvPr/>
        </p:nvCxnSpPr>
        <p:spPr>
          <a:xfrm rot="5400000">
            <a:off x="2494659" y="5423625"/>
            <a:ext cx="857256" cy="112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47"/>
          <p:cNvGrpSpPr/>
          <p:nvPr/>
        </p:nvGrpSpPr>
        <p:grpSpPr>
          <a:xfrm>
            <a:off x="1500166" y="3929066"/>
            <a:ext cx="2857520" cy="1071570"/>
            <a:chOff x="4143372" y="3429000"/>
            <a:chExt cx="2286016" cy="857256"/>
          </a:xfrm>
        </p:grpSpPr>
        <p:sp>
          <p:nvSpPr>
            <p:cNvPr id="49" name="순서도: 판단 48"/>
            <p:cNvSpPr/>
            <p:nvPr/>
          </p:nvSpPr>
          <p:spPr>
            <a:xfrm>
              <a:off x="4143372" y="3429000"/>
              <a:ext cx="2286016" cy="857256"/>
            </a:xfrm>
            <a:prstGeom prst="flowChartDecis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57726" y="3714752"/>
              <a:ext cx="15343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chemeClr val="tx1"/>
                  </a:solidFill>
                </a:rPr>
                <a:t>초음파값 </a:t>
              </a:r>
              <a:r>
                <a:rPr lang="en-US" altLang="ko-KR" sz="1600" b="1" dirty="0">
                  <a:solidFill>
                    <a:schemeClr val="tx1"/>
                  </a:solidFill>
                </a:rPr>
                <a:t>&lt; 60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순서도: 처리 50"/>
          <p:cNvSpPr/>
          <p:nvPr/>
        </p:nvSpPr>
        <p:spPr>
          <a:xfrm>
            <a:off x="3571868" y="3000372"/>
            <a:ext cx="4929222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4" name="그룹 51"/>
          <p:cNvGrpSpPr/>
          <p:nvPr/>
        </p:nvGrpSpPr>
        <p:grpSpPr>
          <a:xfrm>
            <a:off x="4295772" y="4429132"/>
            <a:ext cx="1501786" cy="571504"/>
            <a:chOff x="6500826" y="3143248"/>
            <a:chExt cx="1001720" cy="500066"/>
          </a:xfrm>
        </p:grpSpPr>
        <p:cxnSp>
          <p:nvCxnSpPr>
            <p:cNvPr id="53" name="직선 화살표 연결선 52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4643438" y="40005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sp>
        <p:nvSpPr>
          <p:cNvPr id="56" name="순서도: 처리 55"/>
          <p:cNvSpPr/>
          <p:nvPr/>
        </p:nvSpPr>
        <p:spPr>
          <a:xfrm>
            <a:off x="4357686" y="5030930"/>
            <a:ext cx="2928958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58148" y="25717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후진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643702" y="46434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정지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14348" y="55721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직진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357422" y="5286388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블럭쌓기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351960"/>
            <a:ext cx="4929222" cy="521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00174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초음파를 이용하여 장애물을 피하면서 요리조리</a:t>
            </a:r>
            <a:r>
              <a:rPr lang="en-US" altLang="ko-KR" sz="2800" b="1" spc="50" dirty="0" smtClean="0">
                <a:ln w="11430"/>
              </a:rPr>
              <a:t>~ </a:t>
            </a:r>
            <a:r>
              <a:rPr lang="ko-KR" altLang="en-US" sz="2800" b="1" spc="50" dirty="0" smtClean="0">
                <a:ln w="11430"/>
              </a:rPr>
              <a:t>길을 찾아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1281"/>
          <a:stretch>
            <a:fillRect/>
          </a:stretch>
        </p:blipFill>
        <p:spPr bwMode="auto">
          <a:xfrm rot="16200000">
            <a:off x="2893220" y="1750195"/>
            <a:ext cx="392906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어글리봇에 눈을 달아주자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55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928934"/>
            <a:ext cx="430564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384" y="2928934"/>
            <a:ext cx="3911015" cy="320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타원 39"/>
          <p:cNvSpPr/>
          <p:nvPr/>
        </p:nvSpPr>
        <p:spPr>
          <a:xfrm rot="5400000">
            <a:off x="3041567" y="4786322"/>
            <a:ext cx="744615" cy="74461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 rot="3620315">
            <a:off x="7136043" y="3813594"/>
            <a:ext cx="985093" cy="181495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388560" y="1571612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어둠 속에 초음파로 먹이를 찾는 박쥐와 같이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어글리봇에도 초음파 눈을 장착해보자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초음파 센서 살펴 보자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388560" y="1571612"/>
            <a:ext cx="768403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 센서는 음파를 만들어서 송출하는 송신부와 반사되는 음파를 받는 수신부로 나뉘어진다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51202" name="Picture 2" descr="아두이노 초음파센서로 거리측정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928934"/>
            <a:ext cx="3318157" cy="242889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85786" y="5072074"/>
            <a:ext cx="75296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GND (Ground) : </a:t>
            </a:r>
            <a:r>
              <a:rPr lang="ko-KR" altLang="en-US" sz="2400" dirty="0" smtClean="0"/>
              <a:t>그라운드</a:t>
            </a:r>
            <a:r>
              <a:rPr lang="en-US" altLang="ko-KR" sz="2400" dirty="0" smtClean="0"/>
              <a:t>(-)</a:t>
            </a:r>
            <a:r>
              <a:rPr lang="ko-KR" altLang="en-US" sz="2400" dirty="0" smtClean="0"/>
              <a:t>에 연결</a:t>
            </a:r>
            <a:endParaRPr lang="en-US" altLang="ko-KR" sz="2400" dirty="0" smtClean="0"/>
          </a:p>
          <a:p>
            <a:r>
              <a:rPr lang="en-US" altLang="ko-KR" sz="2400" dirty="0" smtClean="0"/>
              <a:t>Echo : </a:t>
            </a:r>
            <a:r>
              <a:rPr lang="ko-KR" altLang="en-US" sz="2400" dirty="0" smtClean="0"/>
              <a:t>전송된 초음파가 물체에 반사되어 수신되는 핀</a:t>
            </a:r>
            <a:endParaRPr lang="en-US" altLang="ko-KR" sz="2400" dirty="0" smtClean="0"/>
          </a:p>
          <a:p>
            <a:r>
              <a:rPr lang="en-US" altLang="ko-KR" sz="2400" dirty="0" smtClean="0"/>
              <a:t>Trig(Trigger) : </a:t>
            </a:r>
            <a:r>
              <a:rPr lang="ko-KR" altLang="en-US" sz="2400" dirty="0" smtClean="0"/>
              <a:t>초음파를 만들어 소리를 전송하는 핀</a:t>
            </a:r>
            <a:endParaRPr lang="en-US" altLang="ko-KR" sz="2400" dirty="0" smtClean="0"/>
          </a:p>
          <a:p>
            <a:r>
              <a:rPr lang="en-US" altLang="ko-KR" sz="2400" dirty="0" smtClean="0"/>
              <a:t>VCC : </a:t>
            </a:r>
            <a:r>
              <a:rPr lang="ko-KR" altLang="en-US" sz="2400" dirty="0" smtClean="0"/>
              <a:t>전압 연결 핀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43649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smtClean="0"/>
              <a:t>초음파가 어떻게 장애물을 </a:t>
            </a:r>
            <a:r>
              <a:rPr lang="ko-KR" altLang="en-US" dirty="0" smtClean="0"/>
              <a:t>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88707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2857496"/>
            <a:ext cx="5318479" cy="3078284"/>
          </a:xfrm>
          <a:prstGeom prst="rect">
            <a:avLst/>
          </a:prstGeom>
        </p:spPr>
      </p:pic>
      <p:cxnSp>
        <p:nvCxnSpPr>
          <p:cNvPr id="46" name="직선 연결선 45"/>
          <p:cNvCxnSpPr/>
          <p:nvPr/>
        </p:nvCxnSpPr>
        <p:spPr>
          <a:xfrm flipH="1">
            <a:off x="4150784" y="5171639"/>
            <a:ext cx="2813569" cy="16664"/>
          </a:xfrm>
          <a:prstGeom prst="line">
            <a:avLst/>
          </a:prstGeom>
          <a:ln w="25400">
            <a:solidFill>
              <a:schemeClr val="tx1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97"/>
          <p:cNvCxnSpPr/>
          <p:nvPr/>
        </p:nvCxnSpPr>
        <p:spPr>
          <a:xfrm rot="10800000">
            <a:off x="3285772" y="4102911"/>
            <a:ext cx="558200" cy="455449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97"/>
          <p:cNvCxnSpPr/>
          <p:nvPr/>
        </p:nvCxnSpPr>
        <p:spPr>
          <a:xfrm rot="16200000" flipV="1">
            <a:off x="3679025" y="3464719"/>
            <a:ext cx="714380" cy="500066"/>
          </a:xfrm>
          <a:prstGeom prst="bentConnector3">
            <a:avLst>
              <a:gd name="adj1" fmla="val 99671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rot="16200000" flipH="1">
            <a:off x="3706529" y="5063859"/>
            <a:ext cx="862068" cy="11617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5400000">
            <a:off x="6485891" y="5053705"/>
            <a:ext cx="1033436" cy="3434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500958" y="4714884"/>
            <a:ext cx="128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000" b="1" dirty="0" smtClean="0"/>
              <a:t>장애물</a:t>
            </a:r>
            <a:endParaRPr lang="en-US" altLang="ko-KR" sz="2000" b="1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3857620" y="5643578"/>
            <a:ext cx="4572032" cy="923330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초음파가 반사하여 도달하는 시간 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buFont typeface="Wingdings" pitchFamily="2" charset="2"/>
              <a:buChar char="è"/>
            </a:pP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거리로 환산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  <a:sym typeface="Wingdings" pitchFamily="2" charset="2"/>
            </a:endParaRPr>
          </a:p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2000" b="1" dirty="0" smtClean="0">
                <a:solidFill>
                  <a:srgbClr val="388BD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장애물 유무로 판단</a:t>
            </a:r>
            <a:endParaRPr lang="en-US" altLang="ko-KR" sz="2000" b="1" dirty="0" smtClean="0">
              <a:solidFill>
                <a:srgbClr val="388BD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8926" y="3143248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송신부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43174" y="3702610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수신부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4" name="Freeform 292"/>
          <p:cNvSpPr>
            <a:spLocks/>
          </p:cNvSpPr>
          <p:nvPr/>
        </p:nvSpPr>
        <p:spPr bwMode="auto">
          <a:xfrm>
            <a:off x="714348" y="4572008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214282" y="5786454"/>
            <a:ext cx="763538" cy="867051"/>
            <a:chOff x="446088" y="5724525"/>
            <a:chExt cx="1089025" cy="1236663"/>
          </a:xfrm>
        </p:grpSpPr>
        <p:sp>
          <p:nvSpPr>
            <p:cNvPr id="86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1030594" y="4915550"/>
            <a:ext cx="17859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박쥐는 거리에 따라 정밀하게 주파대역을 이용하여 초음파 도달하는시간차와 방향등을 확인하고 목표물의 정확한 위치를 파악한다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85852" y="1327366"/>
            <a:ext cx="7684034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장애물 거리와 초음파가 반사하여 도달하는 시간은 비례한다</a:t>
            </a:r>
            <a:r>
              <a:rPr lang="en-US" altLang="ko-KR" sz="2800" b="1" spc="50" dirty="0" smtClean="0">
                <a:ln w="11430"/>
              </a:rPr>
              <a:t>. </a:t>
            </a:r>
            <a:r>
              <a:rPr lang="ko-KR" altLang="en-US" sz="2800" b="1" spc="50" dirty="0" smtClean="0">
                <a:ln w="11430"/>
              </a:rPr>
              <a:t>즉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장애물이 가까이 있으면 반사시간이 빠르고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반면 장애물이 멀리 있으면 반사 시간이 늦다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15074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눈으로 보는 초음파 거리 환산 값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53956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317122" y="1611001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초음파 센서 앞에 장애물을 인지시키면서 거리값을 확인하고 초음파로 도달하는 시간과 거리의 관례를 이해한다</a:t>
            </a:r>
            <a:r>
              <a:rPr lang="en-US" altLang="ko-KR" sz="2500" b="1" spc="50" dirty="0" smtClean="0">
                <a:ln w="11430"/>
              </a:rPr>
              <a:t>. </a:t>
            </a:r>
          </a:p>
        </p:txBody>
      </p:sp>
      <p:grpSp>
        <p:nvGrpSpPr>
          <p:cNvPr id="60" name="그룹 59"/>
          <p:cNvGrpSpPr/>
          <p:nvPr/>
        </p:nvGrpSpPr>
        <p:grpSpPr>
          <a:xfrm flipH="1">
            <a:off x="3726567" y="2714620"/>
            <a:ext cx="4488771" cy="4000528"/>
            <a:chOff x="1647832" y="2143114"/>
            <a:chExt cx="5210183" cy="4643472"/>
          </a:xfrm>
        </p:grpSpPr>
        <p:pic>
          <p:nvPicPr>
            <p:cNvPr id="18433" name="Picture 1"/>
            <p:cNvPicPr>
              <a:picLocks noChangeAspect="1" noChangeArrowheads="1"/>
            </p:cNvPicPr>
            <p:nvPr/>
          </p:nvPicPr>
          <p:blipFill>
            <a:blip r:embed="rId3"/>
            <a:srcRect l="23994" r="25887"/>
            <a:stretch>
              <a:fillRect/>
            </a:stretch>
          </p:blipFill>
          <p:spPr bwMode="auto">
            <a:xfrm rot="16200000">
              <a:off x="3467106" y="3395676"/>
              <a:ext cx="1571636" cy="5210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024" r="8085"/>
            <a:stretch>
              <a:fillRect/>
            </a:stretch>
          </p:blipFill>
          <p:spPr bwMode="auto">
            <a:xfrm rot="16200000">
              <a:off x="2505090" y="2786057"/>
              <a:ext cx="1500196" cy="321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t="4500" r="9374" b="5490"/>
            <a:stretch>
              <a:fillRect/>
            </a:stretch>
          </p:blipFill>
          <p:spPr bwMode="auto">
            <a:xfrm flipH="1">
              <a:off x="1647833" y="2143114"/>
              <a:ext cx="2071701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61" name="직선 연결선 60"/>
          <p:cNvCxnSpPr/>
          <p:nvPr/>
        </p:nvCxnSpPr>
        <p:spPr>
          <a:xfrm flipH="1">
            <a:off x="4562329" y="6000768"/>
            <a:ext cx="2813569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rot="16200000" flipH="1">
            <a:off x="4075337" y="5992553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rot="16200000" flipH="1">
            <a:off x="6976999" y="5997366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H="1">
            <a:off x="6215074" y="4572008"/>
            <a:ext cx="126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 rot="16200000" flipH="1">
            <a:off x="5718411" y="4640044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rot="16200000" flipH="1">
            <a:off x="7063490" y="4644857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연결선 88"/>
          <p:cNvCxnSpPr/>
          <p:nvPr/>
        </p:nvCxnSpPr>
        <p:spPr>
          <a:xfrm flipH="1">
            <a:off x="7000892" y="3214686"/>
            <a:ext cx="54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 rot="16200000" flipH="1">
            <a:off x="6504229" y="3282722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rot="16200000" flipH="1">
            <a:off x="7134928" y="3287535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95630" y="4476760"/>
            <a:ext cx="2190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05300" y="3190876"/>
            <a:ext cx="2152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7793" y="5929330"/>
            <a:ext cx="21240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" name="TextBox 93"/>
          <p:cNvSpPr txBox="1"/>
          <p:nvPr/>
        </p:nvSpPr>
        <p:spPr>
          <a:xfrm>
            <a:off x="5558484" y="5828904"/>
            <a:ext cx="1126789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45cm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418311" y="4412286"/>
            <a:ext cx="841037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21cm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000892" y="3357562"/>
            <a:ext cx="500066" cy="2308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500" b="1" spc="-30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1500" b="1" spc="-30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5cm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생활 속 초음파 센서 응용제품 찾기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Picture 2" descr="submari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4169" r="14986"/>
          <a:stretch>
            <a:fillRect/>
          </a:stretch>
        </p:blipFill>
        <p:spPr bwMode="auto">
          <a:xfrm>
            <a:off x="360395" y="1428736"/>
            <a:ext cx="2489470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bat에 대한 이미지 검색결과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/>
          <a:srcRect r="26963" b="794"/>
          <a:stretch/>
        </p:blipFill>
        <p:spPr bwMode="auto">
          <a:xfrm>
            <a:off x="2947838" y="1428736"/>
            <a:ext cx="2546048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/>
          <a:srcRect l="6637" r="10398" b="3490"/>
          <a:stretch/>
        </p:blipFill>
        <p:spPr bwMode="auto">
          <a:xfrm>
            <a:off x="5643570" y="4071942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3357562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암초 및 주변 이상탐지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947837" y="3357562"/>
            <a:ext cx="2546050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먹이 찾기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678024" y="4131238"/>
            <a:ext cx="2350296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초음파 사진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38" name="Picture 2" descr="Zanlure xf-11 3 in 1 smart wireless sonar fish finder wire sonar app  display portable fishing tool Sale - Banggood.com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071942"/>
            <a:ext cx="2500314" cy="2500314"/>
          </a:xfrm>
          <a:prstGeom prst="rect">
            <a:avLst/>
          </a:prstGeom>
          <a:noFill/>
        </p:spPr>
      </p:pic>
      <p:sp>
        <p:nvSpPr>
          <p:cNvPr id="22" name="직사각형 21"/>
          <p:cNvSpPr/>
          <p:nvPr/>
        </p:nvSpPr>
        <p:spPr>
          <a:xfrm>
            <a:off x="357158" y="4202676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어군 탐지기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69870" y="4071942"/>
            <a:ext cx="2500330" cy="250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직사각형 23"/>
          <p:cNvSpPr/>
          <p:nvPr/>
        </p:nvSpPr>
        <p:spPr>
          <a:xfrm>
            <a:off x="2928926" y="4143380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5300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드론 지면 거리 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5572132" y="1357298"/>
            <a:ext cx="3286148" cy="2428892"/>
            <a:chOff x="5572132" y="4071942"/>
            <a:chExt cx="3286148" cy="2428892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11"/>
            <a:srcRect l="14648" t="9615" r="17968" b="8653"/>
            <a:stretch>
              <a:fillRect/>
            </a:stretch>
          </p:blipFill>
          <p:spPr bwMode="auto">
            <a:xfrm>
              <a:off x="5572132" y="4071942"/>
              <a:ext cx="3286148" cy="24288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728689" y="5318153"/>
              <a:ext cx="2986715" cy="75405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ko-KR" altLang="en-US" sz="4300" spc="-300" dirty="0" smtClean="0">
                  <a:ln>
                    <a:solidFill>
                      <a:schemeClr val="tx1"/>
                    </a:solidFill>
                  </a:ln>
                  <a:solidFill>
                    <a:schemeClr val="bg2"/>
                  </a:solidFill>
                  <a:latin typeface="궁서체" pitchFamily="17" charset="-127"/>
                  <a:ea typeface="궁서체" pitchFamily="17" charset="-127"/>
                </a:rPr>
                <a:t>초음파 생활</a:t>
              </a:r>
              <a:endParaRPr lang="ko-KR" altLang="en-US" sz="4300" spc="-300" dirty="0">
                <a:ln>
                  <a:solidFill>
                    <a:schemeClr val="tx1"/>
                  </a:solidFill>
                </a:ln>
                <a:solidFill>
                  <a:schemeClr val="bg2"/>
                </a:solidFill>
                <a:latin typeface="궁서체" pitchFamily="17" charset="-127"/>
                <a:ea typeface="궁서체" pitchFamily="17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212321"/>
            <a:ext cx="4683078" cy="1288249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</a:t>
            </a:r>
            <a:r>
              <a:rPr lang="ko-KR" altLang="en-US" dirty="0" smtClean="0"/>
              <a:t>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우회전 탐색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8923</TotalTime>
  <Words>630</Words>
  <Application>Microsoft Office PowerPoint</Application>
  <PresentationFormat>화면 슬라이드 쇼(4:3)</PresentationFormat>
  <Paragraphs>155</Paragraphs>
  <Slides>25</Slides>
  <Notes>13</Notes>
  <HiddenSlides>0</HiddenSlides>
  <MMClips>1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27" baseType="lpstr">
      <vt:lpstr>Office 테마</vt:lpstr>
      <vt:lpstr>디자인 사용자 지정</vt:lpstr>
      <vt:lpstr>슬라이드 1</vt:lpstr>
      <vt:lpstr>Contents Subtitle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2011</cp:revision>
  <dcterms:created xsi:type="dcterms:W3CDTF">2012-05-30T12:36:11Z</dcterms:created>
  <dcterms:modified xsi:type="dcterms:W3CDTF">2023-11-07T03:45:37Z</dcterms:modified>
</cp:coreProperties>
</file>