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9"/>
  </p:notesMasterIdLst>
  <p:handoutMasterIdLst>
    <p:handoutMasterId r:id="rId30"/>
  </p:handoutMasterIdLst>
  <p:sldIdLst>
    <p:sldId id="405" r:id="rId3"/>
    <p:sldId id="429" r:id="rId4"/>
    <p:sldId id="430" r:id="rId5"/>
    <p:sldId id="431" r:id="rId6"/>
    <p:sldId id="432" r:id="rId7"/>
    <p:sldId id="406" r:id="rId8"/>
    <p:sldId id="415" r:id="rId9"/>
    <p:sldId id="398" r:id="rId10"/>
    <p:sldId id="427" r:id="rId11"/>
    <p:sldId id="418" r:id="rId12"/>
    <p:sldId id="419" r:id="rId13"/>
    <p:sldId id="399" r:id="rId14"/>
    <p:sldId id="420" r:id="rId15"/>
    <p:sldId id="407" r:id="rId16"/>
    <p:sldId id="394" r:id="rId17"/>
    <p:sldId id="421" r:id="rId18"/>
    <p:sldId id="428" r:id="rId19"/>
    <p:sldId id="423" r:id="rId20"/>
    <p:sldId id="433" r:id="rId21"/>
    <p:sldId id="435" r:id="rId22"/>
    <p:sldId id="436" r:id="rId23"/>
    <p:sldId id="441" r:id="rId24"/>
    <p:sldId id="437" r:id="rId25"/>
    <p:sldId id="438" r:id="rId26"/>
    <p:sldId id="439" r:id="rId27"/>
    <p:sldId id="440" r:id="rId28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8BD0"/>
    <a:srgbClr val="0000FF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324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7" tIns="49534" rIns="99067" bIns="495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7" tIns="49534" rIns="99067" bIns="49534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03">
              <a:defRPr/>
            </a:pPr>
            <a:endParaRPr lang="en-US" altLang="ko-KR" dirty="0">
              <a:sym typeface="Wingdings" pitchFamily="2" charset="2"/>
            </a:endParaRPr>
          </a:p>
          <a:p>
            <a:pPr defTabSz="990603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03">
              <a:defRPr/>
            </a:pPr>
            <a:endParaRPr lang="en-US" altLang="ko-KR" dirty="0">
              <a:sym typeface="Wingdings" pitchFamily="2" charset="2"/>
            </a:endParaRPr>
          </a:p>
          <a:p>
            <a:pPr defTabSz="990603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24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Main Title </a:t>
            </a:r>
            <a:endParaRPr lang="ko-KR" altLang="en-US" dirty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/>
              <a:t>Slide Subtitle Here </a:t>
            </a:r>
            <a:endParaRPr lang="ko-KR" altLang="en-US" dirty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xmlns="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2023-11-09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s://www.google.com/url?sa=i&amp;url=https://greenew.co.kr/scratch-download/&amp;psig=AOvVaw1MRvMdGXylyiOlBhkJFaBu&amp;ust=1596784236803000&amp;source=images&amp;cd=vfe&amp;ved=0CAIQjRxqFwoTCKjmxv6ChusCFQAAAAAdAAAAABAD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banggood.com/ko/ZANLURE-XF-11-3-In-1-Smart-Wireless-Sonar-Fish-Finder-Wire-Sonar-App-Display-Portable-Fishing-Tool-p-1572308.html&amp;psig=AOvVaw3uOsivS8a0bpm8eovkUOgO&amp;ust=1603520900900000&amp;source=images&amp;cd=vfe&amp;ved=0CAIQjRxqFwoTCJCC74CLyuwCFQAAAAAdAAAAABAG" TargetMode="External"/><Relationship Id="rId3" Type="http://schemas.openxmlformats.org/officeDocument/2006/relationships/hyperlink" Target="http://www.google.co.kr/url?sa=i&amp;rct=j&amp;q=&amp;esrc=s&amp;source=images&amp;cd=&amp;cad=rja&amp;uact=8&amp;ved=0ahUKEwiH7p_bw7vQAhVGUrwKHR6dDHAQjRwIBw&amp;url=http://www.asc.com.au/en/Programs/Submarines/Future-Submarine-Project/&amp;bvm=bv.139250283,d.dGc&amp;psig=AFQjCNHuyEOVn-JRTLjSknG1CIWNoNNpGg&amp;ust=1479875423388872" TargetMode="External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11" Type="http://schemas.openxmlformats.org/officeDocument/2006/relationships/image" Target="../media/image39.png"/><Relationship Id="rId5" Type="http://schemas.openxmlformats.org/officeDocument/2006/relationships/hyperlink" Target="http://www.google.co.kr/url?sa=i&amp;rct=j&amp;q=&amp;esrc=s&amp;source=images&amp;cd=&amp;cad=rja&amp;uact=8&amp;ved=0ahUKEwiov_ypxLvQAhULgbwKHdMjBloQjRwIBw&amp;url=http://www.mnn.com/earth-matters/animals/stories/25-of-the-cutest-bat-species&amp;bvm=bv.139250283,d.dGc&amp;psig=AFQjCNEZ0BJgKgVM9RFZLYav89YRUF260Q&amp;ust=1479875534182877" TargetMode="External"/><Relationship Id="rId10" Type="http://schemas.openxmlformats.org/officeDocument/2006/relationships/image" Target="../media/image38.jpeg"/><Relationship Id="rId4" Type="http://schemas.openxmlformats.org/officeDocument/2006/relationships/image" Target="../media/image34.png"/><Relationship Id="rId9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41.jpeg"/><Relationship Id="rId7" Type="http://schemas.openxmlformats.org/officeDocument/2006/relationships/image" Target="../media/image29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1.xml"/><Relationship Id="rId1" Type="http://schemas.openxmlformats.org/officeDocument/2006/relationships/video" Target="file:///C:\Users\&#51060;&#48120;&#49440;\Desktop\&#50612;&#44544;&#47532;&#48391;\12&#52264;&#49884;_6W_JB\&#44053;&#51032;&#49436;\5&#52264;&#49884;_UglyBot_&#51109;&#50528;&#47932;&#54588;&#54616;&#44592;_&#46384;&#46972;&#44592;&#44592;&#50689;&#49345;.mp4" TargetMode="Externa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장애물피하기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4" name="직각 삼각형 183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7" name="Picture 2" descr="스크래치 3.0 다운로드, 설치 최신버전 (2019년) - greene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b="35000"/>
          <a:stretch>
            <a:fillRect/>
          </a:stretch>
        </p:blipFill>
        <p:spPr bwMode="auto">
          <a:xfrm>
            <a:off x="7715272" y="0"/>
            <a:ext cx="1428728" cy="928670"/>
          </a:xfrm>
          <a:prstGeom prst="rect">
            <a:avLst/>
          </a:prstGeom>
          <a:noFill/>
        </p:spPr>
      </p:pic>
      <p:pic>
        <p:nvPicPr>
          <p:cNvPr id="188" name="Picture 2" descr="스크래치 3.0 다운로드, 설치 최신버전 (2019년) - greenew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t="65001" b="4998"/>
          <a:stretch>
            <a:fillRect/>
          </a:stretch>
        </p:blipFill>
        <p:spPr bwMode="auto">
          <a:xfrm>
            <a:off x="8000992" y="857232"/>
            <a:ext cx="1143008" cy="3429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43649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smtClean="0"/>
              <a:t>초음파가 어떻게 장애물을 </a:t>
            </a:r>
            <a:r>
              <a:rPr lang="ko-KR" altLang="en-US" dirty="0" smtClean="0"/>
              <a:t>찾을까요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88707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116" y="2857496"/>
            <a:ext cx="5318479" cy="3078284"/>
          </a:xfrm>
          <a:prstGeom prst="rect">
            <a:avLst/>
          </a:prstGeom>
        </p:spPr>
      </p:pic>
      <p:cxnSp>
        <p:nvCxnSpPr>
          <p:cNvPr id="46" name="직선 연결선 45"/>
          <p:cNvCxnSpPr/>
          <p:nvPr/>
        </p:nvCxnSpPr>
        <p:spPr>
          <a:xfrm flipH="1">
            <a:off x="4150784" y="5171639"/>
            <a:ext cx="2813569" cy="16664"/>
          </a:xfrm>
          <a:prstGeom prst="line">
            <a:avLst/>
          </a:prstGeom>
          <a:ln w="25400">
            <a:solidFill>
              <a:schemeClr val="tx1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97"/>
          <p:cNvCxnSpPr/>
          <p:nvPr/>
        </p:nvCxnSpPr>
        <p:spPr>
          <a:xfrm rot="10800000">
            <a:off x="3285772" y="4102911"/>
            <a:ext cx="558200" cy="455449"/>
          </a:xfrm>
          <a:prstGeom prst="bentConnector2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꺾인 연결선 97"/>
          <p:cNvCxnSpPr/>
          <p:nvPr/>
        </p:nvCxnSpPr>
        <p:spPr>
          <a:xfrm rot="16200000" flipV="1">
            <a:off x="3679025" y="3464719"/>
            <a:ext cx="714380" cy="500066"/>
          </a:xfrm>
          <a:prstGeom prst="bentConnector3">
            <a:avLst>
              <a:gd name="adj1" fmla="val 99671"/>
            </a:avLst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rot="16200000" flipH="1">
            <a:off x="3706529" y="5063859"/>
            <a:ext cx="862068" cy="11617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rot="5400000">
            <a:off x="6485891" y="5053705"/>
            <a:ext cx="1033436" cy="3434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500958" y="4714884"/>
            <a:ext cx="1282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000" b="1" dirty="0" smtClean="0"/>
              <a:t>장애물</a:t>
            </a:r>
            <a:endParaRPr lang="en-US" altLang="ko-KR" sz="2000" b="1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3857620" y="5643578"/>
            <a:ext cx="4572032" cy="923330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초음파가 반사하여 도달하는 시간 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buFont typeface="Wingdings" pitchFamily="2" charset="2"/>
              <a:buChar char="è"/>
            </a:pPr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거리로 환산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  <a:sym typeface="Wingdings" pitchFamily="2" charset="2"/>
            </a:endParaRPr>
          </a:p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</a:t>
            </a:r>
            <a:r>
              <a:rPr lang="ko-KR" altLang="en-US" sz="2000" b="1" dirty="0" smtClean="0">
                <a:solidFill>
                  <a:srgbClr val="388BD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장애물 유무로 판단</a:t>
            </a:r>
            <a:endParaRPr lang="en-US" altLang="ko-KR" sz="2000" b="1" dirty="0" smtClean="0">
              <a:solidFill>
                <a:srgbClr val="388BD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28926" y="3143248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송신부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43174" y="3702610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수신부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4" name="Freeform 292"/>
          <p:cNvSpPr>
            <a:spLocks/>
          </p:cNvSpPr>
          <p:nvPr/>
        </p:nvSpPr>
        <p:spPr bwMode="auto">
          <a:xfrm>
            <a:off x="714348" y="4572008"/>
            <a:ext cx="2357454" cy="1714512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214282" y="5786454"/>
            <a:ext cx="763538" cy="867051"/>
            <a:chOff x="446088" y="5724525"/>
            <a:chExt cx="1089025" cy="1236663"/>
          </a:xfrm>
        </p:grpSpPr>
        <p:sp>
          <p:nvSpPr>
            <p:cNvPr id="86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1" name="Rectangle 3"/>
          <p:cNvSpPr txBox="1">
            <a:spLocks noChangeArrowheads="1"/>
          </p:cNvSpPr>
          <p:nvPr/>
        </p:nvSpPr>
        <p:spPr bwMode="auto">
          <a:xfrm>
            <a:off x="1030594" y="4915550"/>
            <a:ext cx="17859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박쥐는 거리에 따라 정밀하게 주파대역을 이용하여 초음파 도달하는시간차와 방향등을 확인하고 목표물의 정확한 위치를 파악한다</a:t>
            </a:r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285852" y="1327366"/>
            <a:ext cx="7684034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장애물 거리와 초음파가 반사하여 도달하는 시간은 비례한다</a:t>
            </a:r>
            <a:r>
              <a:rPr lang="en-US" altLang="ko-KR" sz="2800" b="1" spc="50" dirty="0" smtClean="0">
                <a:ln w="11430"/>
              </a:rPr>
              <a:t>. </a:t>
            </a:r>
            <a:r>
              <a:rPr lang="ko-KR" altLang="en-US" sz="2800" b="1" spc="50" dirty="0" smtClean="0">
                <a:ln w="11430"/>
              </a:rPr>
              <a:t>즉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장애물이 가까이 있으면 반사시간이 빠르고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반면 장애물이 멀리 있으면 반사 시간이 늦다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15074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눈으로 보는 초음파 거리 환산 값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53956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317122" y="1611001"/>
            <a:ext cx="7684034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500" b="1" spc="50" dirty="0" smtClean="0">
                <a:ln w="11430"/>
              </a:rPr>
              <a:t>초음파 센서 앞에 장애물을 인지시키면서 거리값을 확인하고 초음파로 도달하는 시간과 거리의 관례를 이해한다</a:t>
            </a:r>
            <a:r>
              <a:rPr lang="en-US" altLang="ko-KR" sz="2500" b="1" spc="50" dirty="0" smtClean="0">
                <a:ln w="11430"/>
              </a:rPr>
              <a:t>. </a:t>
            </a:r>
          </a:p>
        </p:txBody>
      </p:sp>
      <p:grpSp>
        <p:nvGrpSpPr>
          <p:cNvPr id="60" name="그룹 59"/>
          <p:cNvGrpSpPr/>
          <p:nvPr/>
        </p:nvGrpSpPr>
        <p:grpSpPr>
          <a:xfrm flipH="1">
            <a:off x="3726567" y="2714620"/>
            <a:ext cx="4488771" cy="4000528"/>
            <a:chOff x="1647832" y="2143114"/>
            <a:chExt cx="5210183" cy="4643472"/>
          </a:xfrm>
        </p:grpSpPr>
        <p:pic>
          <p:nvPicPr>
            <p:cNvPr id="18433" name="Picture 1"/>
            <p:cNvPicPr>
              <a:picLocks noChangeAspect="1" noChangeArrowheads="1"/>
            </p:cNvPicPr>
            <p:nvPr/>
          </p:nvPicPr>
          <p:blipFill>
            <a:blip r:embed="rId3"/>
            <a:srcRect l="23994" r="25887"/>
            <a:stretch>
              <a:fillRect/>
            </a:stretch>
          </p:blipFill>
          <p:spPr bwMode="auto">
            <a:xfrm rot="16200000">
              <a:off x="3467106" y="3395676"/>
              <a:ext cx="1571636" cy="5210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7024" r="8085"/>
            <a:stretch>
              <a:fillRect/>
            </a:stretch>
          </p:blipFill>
          <p:spPr bwMode="auto">
            <a:xfrm rot="16200000">
              <a:off x="2505090" y="2786057"/>
              <a:ext cx="1500196" cy="321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t="4500" r="9374" b="5490"/>
            <a:stretch>
              <a:fillRect/>
            </a:stretch>
          </p:blipFill>
          <p:spPr bwMode="auto">
            <a:xfrm flipH="1">
              <a:off x="1647833" y="2143114"/>
              <a:ext cx="2071701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61" name="직선 연결선 60"/>
          <p:cNvCxnSpPr/>
          <p:nvPr/>
        </p:nvCxnSpPr>
        <p:spPr>
          <a:xfrm flipH="1">
            <a:off x="4562329" y="6000768"/>
            <a:ext cx="2813569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 rot="16200000" flipH="1">
            <a:off x="4075337" y="5992553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 rot="16200000" flipH="1">
            <a:off x="6976999" y="5997366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flipH="1">
            <a:off x="6215074" y="4572008"/>
            <a:ext cx="126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 rot="16200000" flipH="1">
            <a:off x="5718411" y="4640044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 rot="16200000" flipH="1">
            <a:off x="7063490" y="4644857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연결선 88"/>
          <p:cNvCxnSpPr/>
          <p:nvPr/>
        </p:nvCxnSpPr>
        <p:spPr>
          <a:xfrm flipH="1">
            <a:off x="7000892" y="3214686"/>
            <a:ext cx="54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 rot="16200000" flipH="1">
            <a:off x="6504229" y="3282722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 rot="16200000" flipH="1">
            <a:off x="7134928" y="3287535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558484" y="5828904"/>
            <a:ext cx="1126789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65cm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418311" y="4412286"/>
            <a:ext cx="841037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21cm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000892" y="3357562"/>
            <a:ext cx="500066" cy="2308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5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15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7m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23682" y="3214686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079" y="5857892"/>
            <a:ext cx="2488013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23550" y="4429132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</a:t>
            </a:r>
            <a:r>
              <a:rPr lang="ko-KR" altLang="en-US" sz="2800" b="1" spc="50" dirty="0" smtClean="0">
                <a:ln w="11430"/>
              </a:rPr>
              <a:t>어글리봇이 장애물을 인지하고 길을 찾는 방법을 확인 해본다</a:t>
            </a:r>
            <a:r>
              <a:rPr lang="en-US" altLang="ko-KR" sz="2800" b="1" spc="50" dirty="0" smtClean="0">
                <a:ln w="11430"/>
              </a:rPr>
              <a:t>.</a:t>
            </a:r>
          </a:p>
        </p:txBody>
      </p:sp>
      <p:grpSp>
        <p:nvGrpSpPr>
          <p:cNvPr id="35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 l="6006" r="9209"/>
          <a:stretch>
            <a:fillRect/>
          </a:stretch>
        </p:blipFill>
        <p:spPr bwMode="auto">
          <a:xfrm>
            <a:off x="285720" y="3429000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4357686" y="3428999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 cstate="print"/>
          <a:srcRect l="7442" r="6976"/>
          <a:stretch>
            <a:fillRect/>
          </a:stretch>
        </p:blipFill>
        <p:spPr bwMode="auto">
          <a:xfrm>
            <a:off x="2527594" y="3429000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740856" y="2941076"/>
            <a:ext cx="1330814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인지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428860" y="2928934"/>
            <a:ext cx="1890261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탐색공간확보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12278" y="2941076"/>
            <a:ext cx="1930337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길찾기 시도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8" name="왼쪽/오른쪽 화살표 87"/>
          <p:cNvSpPr/>
          <p:nvPr/>
        </p:nvSpPr>
        <p:spPr>
          <a:xfrm rot="5400000">
            <a:off x="1071539" y="3956364"/>
            <a:ext cx="571502" cy="285752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9" name="오른쪽 화살표 88"/>
          <p:cNvSpPr/>
          <p:nvPr/>
        </p:nvSpPr>
        <p:spPr>
          <a:xfrm rot="5400000">
            <a:off x="3527726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0" name="오른쪽 화살표 89"/>
          <p:cNvSpPr/>
          <p:nvPr/>
        </p:nvSpPr>
        <p:spPr>
          <a:xfrm rot="5400000">
            <a:off x="2670470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Freeform 29"/>
          <p:cNvSpPr>
            <a:spLocks/>
          </p:cNvSpPr>
          <p:nvPr/>
        </p:nvSpPr>
        <p:spPr bwMode="auto">
          <a:xfrm rot="7909364" flipH="1">
            <a:off x="4520567" y="4690527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" name="Freeform 29"/>
          <p:cNvSpPr>
            <a:spLocks/>
          </p:cNvSpPr>
          <p:nvPr/>
        </p:nvSpPr>
        <p:spPr bwMode="auto">
          <a:xfrm rot="18199656" flipH="1">
            <a:off x="5592340" y="5833519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0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6572264" y="3429000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6592499" y="2928934"/>
            <a:ext cx="1980029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없을 때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3" name="오른쪽 화살표 102"/>
          <p:cNvSpPr/>
          <p:nvPr/>
        </p:nvSpPr>
        <p:spPr>
          <a:xfrm rot="19204218">
            <a:off x="8387918" y="4824955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" name="오른쪽 화살표 103"/>
          <p:cNvSpPr/>
          <p:nvPr/>
        </p:nvSpPr>
        <p:spPr>
          <a:xfrm rot="19081708">
            <a:off x="8103326" y="4536772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생활 속 초음파 센서 응용제품 찾기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4" name="Picture 2" descr="submari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4169" r="14986"/>
          <a:stretch>
            <a:fillRect/>
          </a:stretch>
        </p:blipFill>
        <p:spPr bwMode="auto">
          <a:xfrm>
            <a:off x="360395" y="1428736"/>
            <a:ext cx="2489470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bat에 대한 이미지 검색결과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/>
          <a:srcRect r="26963" b="794"/>
          <a:stretch/>
        </p:blipFill>
        <p:spPr bwMode="auto">
          <a:xfrm>
            <a:off x="2947838" y="1428736"/>
            <a:ext cx="2546048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7"/>
          <a:srcRect l="6637" r="10398" b="3490"/>
          <a:stretch/>
        </p:blipFill>
        <p:spPr bwMode="auto">
          <a:xfrm>
            <a:off x="5643570" y="4071942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직사각형 16"/>
          <p:cNvSpPr/>
          <p:nvPr/>
        </p:nvSpPr>
        <p:spPr>
          <a:xfrm>
            <a:off x="357158" y="3357562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암초 및 주변 이상탐지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947837" y="3357562"/>
            <a:ext cx="2546050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먹이 찾기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678024" y="4131238"/>
            <a:ext cx="2350296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초음파 사진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38" name="Picture 2" descr="Zanlure xf-11 3 in 1 smart wireless sonar fish finder wire sonar app  display portable fishing tool Sale - Banggood.com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4071942"/>
            <a:ext cx="2500314" cy="2500314"/>
          </a:xfrm>
          <a:prstGeom prst="rect">
            <a:avLst/>
          </a:prstGeom>
          <a:noFill/>
        </p:spPr>
      </p:pic>
      <p:sp>
        <p:nvSpPr>
          <p:cNvPr id="22" name="직사각형 21"/>
          <p:cNvSpPr/>
          <p:nvPr/>
        </p:nvSpPr>
        <p:spPr>
          <a:xfrm>
            <a:off x="357158" y="4202676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어군 탐지기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69870" y="4071942"/>
            <a:ext cx="2500330" cy="250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직사각형 23"/>
          <p:cNvSpPr/>
          <p:nvPr/>
        </p:nvSpPr>
        <p:spPr>
          <a:xfrm>
            <a:off x="2928926" y="4143380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5300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드론 지면 거리 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5572132" y="1357298"/>
            <a:ext cx="3286148" cy="2428892"/>
            <a:chOff x="5572132" y="4071942"/>
            <a:chExt cx="3286148" cy="2428892"/>
          </a:xfrm>
        </p:grpSpPr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11"/>
            <a:srcRect l="14648" t="9615" r="17968" b="8653"/>
            <a:stretch>
              <a:fillRect/>
            </a:stretch>
          </p:blipFill>
          <p:spPr bwMode="auto">
            <a:xfrm>
              <a:off x="5572132" y="4071942"/>
              <a:ext cx="3286148" cy="24288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/>
            <p:cNvSpPr txBox="1"/>
            <p:nvPr/>
          </p:nvSpPr>
          <p:spPr>
            <a:xfrm>
              <a:off x="5728689" y="5318153"/>
              <a:ext cx="2986715" cy="75405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ko-KR" altLang="en-US" sz="4300" spc="-300" dirty="0" smtClean="0">
                  <a:ln>
                    <a:solidFill>
                      <a:schemeClr val="tx1"/>
                    </a:solidFill>
                  </a:ln>
                  <a:solidFill>
                    <a:schemeClr val="bg2"/>
                  </a:solidFill>
                  <a:latin typeface="궁서체" pitchFamily="17" charset="-127"/>
                  <a:ea typeface="궁서체" pitchFamily="17" charset="-127"/>
                </a:rPr>
                <a:t>초음파 생활</a:t>
              </a:r>
              <a:endParaRPr lang="ko-KR" altLang="en-US" sz="4300" spc="-300" dirty="0">
                <a:ln>
                  <a:solidFill>
                    <a:schemeClr val="tx1"/>
                  </a:solidFill>
                </a:ln>
                <a:solidFill>
                  <a:schemeClr val="bg2"/>
                </a:solidFill>
                <a:latin typeface="궁서체" pitchFamily="17" charset="-127"/>
                <a:ea typeface="궁서체" pitchFamily="17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790716" y="2925736"/>
            <a:ext cx="4040136" cy="1643073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-</a:t>
            </a:r>
            <a:r>
              <a:rPr lang="ko-KR" altLang="en-US" dirty="0" smtClean="0"/>
              <a:t>우회전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 탐지 거리 설정하기</a:t>
            </a:r>
          </a:p>
        </p:txBody>
      </p:sp>
      <p:sp>
        <p:nvSpPr>
          <p:cNvPr id="29" name="모서리가 둥근 직사각형 28"/>
          <p:cNvSpPr/>
          <p:nvPr/>
        </p:nvSpPr>
        <p:spPr>
          <a:xfrm>
            <a:off x="428596" y="3071810"/>
            <a:ext cx="8143932" cy="3500462"/>
          </a:xfrm>
          <a:prstGeom prst="roundRect">
            <a:avLst>
              <a:gd name="adj" fmla="val 4886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8" name="그룹 87"/>
          <p:cNvGrpSpPr/>
          <p:nvPr/>
        </p:nvGrpSpPr>
        <p:grpSpPr>
          <a:xfrm>
            <a:off x="5219037" y="3714753"/>
            <a:ext cx="3126109" cy="2786082"/>
            <a:chOff x="5786446" y="4071942"/>
            <a:chExt cx="2558700" cy="2280390"/>
          </a:xfrm>
        </p:grpSpPr>
        <p:grpSp>
          <p:nvGrpSpPr>
            <p:cNvPr id="65" name="그룹 64"/>
            <p:cNvGrpSpPr/>
            <p:nvPr/>
          </p:nvGrpSpPr>
          <p:grpSpPr>
            <a:xfrm flipH="1">
              <a:off x="5786446" y="4071942"/>
              <a:ext cx="2558700" cy="2280390"/>
              <a:chOff x="1647832" y="2143114"/>
              <a:chExt cx="5210183" cy="4643472"/>
            </a:xfrm>
          </p:grpSpPr>
          <p:pic>
            <p:nvPicPr>
              <p:cNvPr id="66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3994" r="25887"/>
              <a:stretch>
                <a:fillRect/>
              </a:stretch>
            </p:blipFill>
            <p:spPr bwMode="auto">
              <a:xfrm rot="16200000">
                <a:off x="3467106" y="3395676"/>
                <a:ext cx="1571636" cy="5210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024" r="8085"/>
              <a:stretch>
                <a:fillRect/>
              </a:stretch>
            </p:blipFill>
            <p:spPr bwMode="auto">
              <a:xfrm rot="16200000">
                <a:off x="2505090" y="2786057"/>
                <a:ext cx="1500196" cy="32147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0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4500" r="9374" b="5490"/>
              <a:stretch>
                <a:fillRect/>
              </a:stretch>
            </p:blipFill>
            <p:spPr bwMode="auto">
              <a:xfrm flipH="1">
                <a:off x="1647833" y="2143114"/>
                <a:ext cx="2071701" cy="1428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cxnSp>
          <p:nvCxnSpPr>
            <p:cNvPr id="71" name="직선 연결선 70"/>
            <p:cNvCxnSpPr/>
            <p:nvPr/>
          </p:nvCxnSpPr>
          <p:spPr>
            <a:xfrm flipH="1">
              <a:off x="6347355" y="6087996"/>
              <a:ext cx="1603797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직선 연결선 71"/>
            <p:cNvCxnSpPr/>
            <p:nvPr/>
          </p:nvCxnSpPr>
          <p:spPr>
            <a:xfrm rot="16200000" flipH="1">
              <a:off x="6069759" y="608331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/>
            <p:cNvCxnSpPr/>
            <p:nvPr/>
          </p:nvCxnSpPr>
          <p:spPr>
            <a:xfrm rot="16200000" flipH="1">
              <a:off x="7723771" y="608605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 flipH="1">
              <a:off x="7289457" y="5273571"/>
              <a:ext cx="718228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rot="16200000" flipH="1">
              <a:off x="7006348" y="531235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16200000" flipH="1">
              <a:off x="7773073" y="531509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직선 연결선 76"/>
            <p:cNvCxnSpPr/>
            <p:nvPr/>
          </p:nvCxnSpPr>
          <p:spPr>
            <a:xfrm flipH="1">
              <a:off x="7737391" y="4499867"/>
              <a:ext cx="307812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직선 연결선 77"/>
            <p:cNvCxnSpPr/>
            <p:nvPr/>
          </p:nvCxnSpPr>
          <p:spPr>
            <a:xfrm rot="16200000" flipH="1">
              <a:off x="7454282" y="4538649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연결선 78"/>
            <p:cNvCxnSpPr/>
            <p:nvPr/>
          </p:nvCxnSpPr>
          <p:spPr>
            <a:xfrm rot="16200000" flipH="1">
              <a:off x="7813794" y="4541392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직사각형 86"/>
          <p:cNvSpPr/>
          <p:nvPr/>
        </p:nvSpPr>
        <p:spPr>
          <a:xfrm>
            <a:off x="428596" y="1454995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장애물 탐지 거리를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조건절에 따라 모터 제어하도록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초음파 특성 상 탐지 거리는 가까울수록 정확도가 높다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30" name="그룹 45"/>
          <p:cNvGrpSpPr/>
          <p:nvPr/>
        </p:nvGrpSpPr>
        <p:grpSpPr>
          <a:xfrm>
            <a:off x="7786710" y="2214554"/>
            <a:ext cx="652400" cy="1500198"/>
            <a:chOff x="9765149" y="1426965"/>
            <a:chExt cx="855319" cy="1966812"/>
          </a:xfrm>
        </p:grpSpPr>
        <p:grpSp>
          <p:nvGrpSpPr>
            <p:cNvPr id="31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39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0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1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2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3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4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32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33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4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5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6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7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8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214686"/>
            <a:ext cx="303257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9" name="타원 88"/>
          <p:cNvSpPr/>
          <p:nvPr/>
        </p:nvSpPr>
        <p:spPr>
          <a:xfrm rot="5400000">
            <a:off x="2500298" y="3929066"/>
            <a:ext cx="527553" cy="5275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0" name="직선 화살표 연결선 89"/>
          <p:cNvCxnSpPr>
            <a:stCxn id="89" idx="0"/>
          </p:cNvCxnSpPr>
          <p:nvPr/>
        </p:nvCxnSpPr>
        <p:spPr>
          <a:xfrm>
            <a:off x="3027851" y="4192843"/>
            <a:ext cx="1687025" cy="164851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4000504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5929330"/>
            <a:ext cx="2488013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58" y="5072074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285992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없을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12 </a:t>
            </a:r>
            <a:r>
              <a:rPr lang="ko-KR" altLang="en-US" sz="2400" b="1" u="sng" spc="50" dirty="0" smtClean="0">
                <a:ln w="11430"/>
              </a:rPr>
              <a:t>이상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없음</a:t>
            </a:r>
            <a:r>
              <a:rPr lang="ko-KR" altLang="en-US" sz="2400" b="1" spc="50" dirty="0" smtClean="0">
                <a:ln w="11430"/>
              </a:rPr>
              <a:t>으로 인지하고 직진하도록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grpSp>
        <p:nvGrpSpPr>
          <p:cNvPr id="9" name="그룹 45"/>
          <p:cNvGrpSpPr/>
          <p:nvPr/>
        </p:nvGrpSpPr>
        <p:grpSpPr>
          <a:xfrm>
            <a:off x="8001024" y="1857364"/>
            <a:ext cx="652400" cy="1500198"/>
            <a:chOff x="9765149" y="1426965"/>
            <a:chExt cx="855319" cy="1966812"/>
          </a:xfrm>
        </p:grpSpPr>
        <p:grpSp>
          <p:nvGrpSpPr>
            <p:cNvPr id="10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11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2" cstate="print"/>
          <a:srcRect l="7024" r="8085"/>
          <a:stretch>
            <a:fillRect/>
          </a:stretch>
        </p:blipFill>
        <p:spPr bwMode="auto">
          <a:xfrm rot="5400000" flipH="1">
            <a:off x="5888352" y="2255524"/>
            <a:ext cx="1303481" cy="279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" name="오른쪽 중괄호 60"/>
          <p:cNvSpPr/>
          <p:nvPr/>
        </p:nvSpPr>
        <p:spPr>
          <a:xfrm>
            <a:off x="4357686" y="4429132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직선 화살표 연결선 66"/>
          <p:cNvCxnSpPr/>
          <p:nvPr/>
        </p:nvCxnSpPr>
        <p:spPr>
          <a:xfrm>
            <a:off x="4572000" y="4742935"/>
            <a:ext cx="1080000" cy="244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929190" y="5028025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장애물이 없을 때 모터 회전 세기 값을 지정하여 직진하도록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000372"/>
            <a:ext cx="32651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" name="타원 58"/>
          <p:cNvSpPr/>
          <p:nvPr/>
        </p:nvSpPr>
        <p:spPr>
          <a:xfrm rot="5400000">
            <a:off x="2393141" y="4393413"/>
            <a:ext cx="785818" cy="71438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571744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571472" y="2500306"/>
            <a:ext cx="8143932" cy="4214842"/>
          </a:xfrm>
          <a:prstGeom prst="roundRect">
            <a:avLst>
              <a:gd name="adj" fmla="val 4886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있을 때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428596" y="121442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12 </a:t>
            </a:r>
            <a:r>
              <a:rPr lang="ko-KR" altLang="en-US" sz="2400" b="1" u="sng" spc="50" dirty="0" smtClean="0">
                <a:ln w="11430"/>
              </a:rPr>
              <a:t>이하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있음</a:t>
            </a:r>
            <a:r>
              <a:rPr lang="ko-KR" altLang="en-US" sz="2400" b="1" spc="50" dirty="0" smtClean="0">
                <a:ln w="11430"/>
              </a:rPr>
              <a:t>으로 인지하고 </a:t>
            </a:r>
            <a:r>
              <a:rPr lang="en-US" altLang="ko-KR" sz="2400" b="1" spc="50" dirty="0" smtClean="0">
                <a:ln w="11430"/>
              </a:rPr>
              <a:t>“</a:t>
            </a:r>
            <a:r>
              <a:rPr lang="ko-KR" altLang="en-US" sz="2400" b="1" spc="50" dirty="0" smtClean="0">
                <a:ln w="11430"/>
              </a:rPr>
              <a:t>정지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후진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회전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” 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순서대로 작동하여 새로운 길찾기를 시도한다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.</a:t>
            </a:r>
            <a:endParaRPr lang="en-US" altLang="ko-KR" sz="2400" b="1" spc="50" dirty="0" smtClean="0">
              <a:ln w="11430"/>
            </a:endParaRP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2" cstate="print"/>
          <a:srcRect t="18564" r="9374" b="21665"/>
          <a:stretch>
            <a:fillRect/>
          </a:stretch>
        </p:blipFill>
        <p:spPr bwMode="auto">
          <a:xfrm>
            <a:off x="5357818" y="2571744"/>
            <a:ext cx="26518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45"/>
          <p:cNvGrpSpPr/>
          <p:nvPr/>
        </p:nvGrpSpPr>
        <p:grpSpPr>
          <a:xfrm>
            <a:off x="8001024" y="2071678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1"/>
              <a:ext cx="855320" cy="553748"/>
              <a:chOff x="14482836" y="4593351"/>
              <a:chExt cx="1044575" cy="676276"/>
            </a:xfrm>
          </p:grpSpPr>
          <p:sp>
            <p:nvSpPr>
              <p:cNvPr id="1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61" name="오른쪽 중괄호 60"/>
          <p:cNvSpPr/>
          <p:nvPr/>
        </p:nvSpPr>
        <p:spPr>
          <a:xfrm>
            <a:off x="4143372" y="3500438"/>
            <a:ext cx="214314" cy="857256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7" name="직선 화살표 연결선 66"/>
          <p:cNvCxnSpPr>
            <a:stCxn id="61" idx="1"/>
            <a:endCxn id="68" idx="1"/>
          </p:cNvCxnSpPr>
          <p:nvPr/>
        </p:nvCxnSpPr>
        <p:spPr>
          <a:xfrm rot="10800000" flipH="1" flipV="1">
            <a:off x="4357686" y="3929065"/>
            <a:ext cx="714380" cy="379215"/>
          </a:xfrm>
          <a:prstGeom prst="bentConnector5">
            <a:avLst>
              <a:gd name="adj1" fmla="val 42507"/>
              <a:gd name="adj2" fmla="val 103806"/>
              <a:gd name="adj3" fmla="val 8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72066" y="4000504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모터 회전 세기 값을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“0”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지정하여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0.1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초 동안 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정지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50" name="오른쪽 중괄호 49"/>
          <p:cNvSpPr/>
          <p:nvPr/>
        </p:nvSpPr>
        <p:spPr>
          <a:xfrm>
            <a:off x="4143372" y="4714884"/>
            <a:ext cx="245818" cy="785818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1" name="직선 화살표 연결선 50"/>
          <p:cNvCxnSpPr>
            <a:stCxn id="50" idx="1"/>
          </p:cNvCxnSpPr>
          <p:nvPr/>
        </p:nvCxnSpPr>
        <p:spPr>
          <a:xfrm rot="10800000" flipH="1">
            <a:off x="4389190" y="5091363"/>
            <a:ext cx="825752" cy="16430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201294" y="4932445"/>
            <a:ext cx="15852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10Cm 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후진</a:t>
            </a:r>
            <a:endParaRPr lang="en-US" altLang="ko-KR" sz="1700" b="1" dirty="0" smtClean="0">
              <a:solidFill>
                <a:srgbClr val="FF0000"/>
              </a:solidFill>
            </a:endParaRPr>
          </a:p>
        </p:txBody>
      </p:sp>
      <p:sp>
        <p:nvSpPr>
          <p:cNvPr id="53" name="오른쪽 중괄호 52"/>
          <p:cNvSpPr/>
          <p:nvPr/>
        </p:nvSpPr>
        <p:spPr>
          <a:xfrm>
            <a:off x="4143372" y="5715016"/>
            <a:ext cx="214314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4" name="직선 화살표 연결선 53"/>
          <p:cNvCxnSpPr>
            <a:stCxn id="53" idx="1"/>
            <a:endCxn id="55" idx="1"/>
          </p:cNvCxnSpPr>
          <p:nvPr/>
        </p:nvCxnSpPr>
        <p:spPr>
          <a:xfrm rot="10800000" flipH="1" flipV="1">
            <a:off x="4357686" y="6036487"/>
            <a:ext cx="928694" cy="15272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286380" y="5874787"/>
            <a:ext cx="250033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90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도 시계방향 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회전</a:t>
            </a:r>
            <a:endParaRPr lang="en-US" altLang="ko-KR" sz="1700" b="1" dirty="0" smtClean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429000"/>
            <a:ext cx="3000396" cy="315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714620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903579" y="157161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85918" y="1928802"/>
            <a:ext cx="303159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인지 </a:t>
            </a:r>
            <a:r>
              <a:rPr lang="ko-KR" altLang="en-US" sz="1700" b="1" smtClean="0">
                <a:solidFill>
                  <a:srgbClr val="00B0F0"/>
                </a:solidFill>
              </a:rPr>
              <a:t>거리 조건세우기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48" name="오른쪽 중괄호 47"/>
          <p:cNvSpPr/>
          <p:nvPr/>
        </p:nvSpPr>
        <p:spPr>
          <a:xfrm flipH="1">
            <a:off x="4817517" y="1857364"/>
            <a:ext cx="357190" cy="500066"/>
          </a:xfrm>
          <a:prstGeom prst="rightBrace">
            <a:avLst>
              <a:gd name="adj1" fmla="val 33142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3903579" y="2643182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30235" y="2986724"/>
            <a:ext cx="21595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없을 때 직진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1" name="오른쪽 중괄호 50"/>
          <p:cNvSpPr/>
          <p:nvPr/>
        </p:nvSpPr>
        <p:spPr>
          <a:xfrm flipH="1">
            <a:off x="4817517" y="2500306"/>
            <a:ext cx="357190" cy="714380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3945697" y="3857628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71802" y="4201170"/>
            <a:ext cx="167225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장애물 있을 때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r>
              <a:rPr lang="ko-KR" altLang="en-US" sz="1700" b="1" dirty="0" smtClean="0">
                <a:solidFill>
                  <a:srgbClr val="00B0F0"/>
                </a:solidFill>
              </a:rPr>
              <a:t>멈춤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후진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회전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4" name="오른쪽 중괄호 53"/>
          <p:cNvSpPr/>
          <p:nvPr/>
        </p:nvSpPr>
        <p:spPr>
          <a:xfrm flipH="1">
            <a:off x="4817517" y="3571876"/>
            <a:ext cx="357190" cy="2714644"/>
          </a:xfrm>
          <a:prstGeom prst="rightBrace">
            <a:avLst>
              <a:gd name="adj1" fmla="val 39729"/>
              <a:gd name="adj2" fmla="val 18689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Freeform 292"/>
          <p:cNvSpPr>
            <a:spLocks/>
          </p:cNvSpPr>
          <p:nvPr/>
        </p:nvSpPr>
        <p:spPr bwMode="auto">
          <a:xfrm>
            <a:off x="357158" y="4357694"/>
            <a:ext cx="2928958" cy="200026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56" name="그룹 55"/>
          <p:cNvGrpSpPr/>
          <p:nvPr/>
        </p:nvGrpSpPr>
        <p:grpSpPr>
          <a:xfrm>
            <a:off x="71406" y="5919535"/>
            <a:ext cx="763538" cy="867051"/>
            <a:chOff x="446088" y="5724525"/>
            <a:chExt cx="1089025" cy="1236663"/>
          </a:xfrm>
        </p:grpSpPr>
        <p:sp>
          <p:nvSpPr>
            <p:cNvPr id="57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714348" y="4786321"/>
            <a:ext cx="2214578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7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어글리봇을 손바닥으로 막으면서 장애물여부에 따라 코딩에 따라 움직이는지 확인 한다</a:t>
            </a:r>
            <a:r>
              <a:rPr lang="en-US" altLang="ko-KR" sz="17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  <a:endParaRPr lang="en-US" altLang="ko-KR" sz="17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grpSp>
        <p:nvGrpSpPr>
          <p:cNvPr id="6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7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9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961944"/>
            <a:ext cx="3428992" cy="589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000372"/>
            <a:ext cx="5111706" cy="1645439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endParaRPr lang="en-US" altLang="ko-KR" dirty="0" smtClean="0"/>
          </a:p>
          <a:p>
            <a:pPr lvl="0"/>
            <a:r>
              <a:rPr lang="en-US" altLang="ko-KR" dirty="0" smtClean="0"/>
              <a:t>-</a:t>
            </a:r>
            <a:r>
              <a:rPr lang="ko-KR" altLang="en-US" dirty="0" smtClean="0"/>
              <a:t>좌우 회전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스크래치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2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5" name="텍스트 개체 틀 15"/>
          <p:cNvSpPr txBox="1">
            <a:spLocks/>
          </p:cNvSpPr>
          <p:nvPr/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ko-KR" altLang="en-US" sz="3900" b="1" dirty="0" smtClean="0">
                <a:latin typeface="Calibri" pitchFamily="34" charset="0"/>
                <a:cs typeface="Tahoma" pitchFamily="34" charset="0"/>
              </a:rPr>
              <a:t>준비하기</a:t>
            </a:r>
            <a:endParaRPr lang="ko-KR" altLang="en-US" sz="3900" b="1" dirty="0">
              <a:latin typeface="Calibri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 탐색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8" name="직사각형 37"/>
          <p:cNvSpPr/>
          <p:nvPr/>
        </p:nvSpPr>
        <p:spPr>
          <a:xfrm>
            <a:off x="428596" y="1214422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장애물 피하기</a:t>
            </a:r>
            <a:r>
              <a:rPr lang="en-US" altLang="ko-KR" sz="2400" b="1" spc="50" dirty="0" smtClean="0">
                <a:ln w="11430"/>
              </a:rPr>
              <a:t>-</a:t>
            </a:r>
            <a:r>
              <a:rPr lang="ko-KR" altLang="en-US" sz="2400" b="1" spc="50" dirty="0" smtClean="0">
                <a:ln w="11430"/>
              </a:rPr>
              <a:t>우회전을 응용하여 오른쪽 장애물을 </a:t>
            </a:r>
            <a:endParaRPr lang="en-US" altLang="ko-KR" sz="2400" b="1" spc="50" dirty="0" smtClean="0">
              <a:ln w="11430"/>
            </a:endParaRPr>
          </a:p>
          <a:p>
            <a:r>
              <a:rPr lang="ko-KR" altLang="en-US" sz="2400" b="1" spc="50" dirty="0" smtClean="0">
                <a:ln w="11430"/>
              </a:rPr>
              <a:t>만났을 때 왼쪽으로 장애물을 탐색하도록 구현한다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143116"/>
            <a:ext cx="4044871" cy="449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grpSp>
        <p:nvGrpSpPr>
          <p:cNvPr id="2" name="그룹 45"/>
          <p:cNvGrpSpPr/>
          <p:nvPr/>
        </p:nvGrpSpPr>
        <p:grpSpPr>
          <a:xfrm>
            <a:off x="7929586" y="500042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22" name="오른쪽 중괄호 21"/>
          <p:cNvSpPr/>
          <p:nvPr/>
        </p:nvSpPr>
        <p:spPr>
          <a:xfrm flipH="1">
            <a:off x="3929058" y="4143380"/>
            <a:ext cx="857256" cy="242889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2802689" y="500063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42976" y="5344178"/>
            <a:ext cx="278313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오른쪽 장애물 있을 떄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멈춤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후진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-180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도 반대회전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2704" b="7151"/>
          <a:stretch>
            <a:fillRect/>
          </a:stretch>
        </p:blipFill>
        <p:spPr bwMode="auto">
          <a:xfrm>
            <a:off x="5000628" y="0"/>
            <a:ext cx="29626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2714613" y="3643314"/>
            <a:ext cx="4071966" cy="1081830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sz="5000" dirty="0" smtClean="0"/>
              <a:t>수업 보조 자료</a:t>
            </a:r>
            <a:endParaRPr lang="ko-KR" altLang="en-US" sz="5000" dirty="0"/>
          </a:p>
        </p:txBody>
      </p:sp>
    </p:spTree>
    <p:extLst>
      <p:ext uri="{BB962C8B-B14F-4D97-AF65-F5344CB8AC3E}">
        <p14:creationId xmlns="" xmlns:p14="http://schemas.microsoft.com/office/powerpoint/2010/main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장애물 따라가기</a:t>
            </a:r>
          </a:p>
        </p:txBody>
      </p:sp>
      <p:pic>
        <p:nvPicPr>
          <p:cNvPr id="33" name="5차시_UglyBot_장애물피하기_따라기기영상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1214422"/>
            <a:ext cx="7334301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/>
              <a:t>장애물 따라가기</a:t>
            </a:r>
          </a:p>
        </p:txBody>
      </p:sp>
      <p:grpSp>
        <p:nvGrpSpPr>
          <p:cNvPr id="2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 l="7442" r="6976"/>
          <a:stretch>
            <a:fillRect/>
          </a:stretch>
        </p:blipFill>
        <p:spPr bwMode="auto">
          <a:xfrm>
            <a:off x="2527594" y="3143248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428596" y="2643182"/>
            <a:ext cx="1763624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일정거리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357422" y="2428868"/>
            <a:ext cx="1851789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직진하면서</a:t>
            </a:r>
            <a:endParaRPr lang="en-US" altLang="ko-KR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일정 거리 유지하기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577863" y="2428868"/>
            <a:ext cx="1851789" cy="646331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/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직진하면서</a:t>
            </a:r>
            <a:endParaRPr lang="en-US" altLang="ko-KR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/>
            <a:r>
              <a:rPr lang="ko-KR" altLang="en-US" b="1" spc="-150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일정 거리 유지하기</a:t>
            </a:r>
          </a:p>
        </p:txBody>
      </p:sp>
      <p:pic>
        <p:nvPicPr>
          <p:cNvPr id="44" name="Picture 1"/>
          <p:cNvPicPr>
            <a:picLocks noChangeAspect="1" noChangeArrowheads="1"/>
          </p:cNvPicPr>
          <p:nvPr/>
        </p:nvPicPr>
        <p:blipFill>
          <a:blip r:embed="rId4"/>
          <a:srcRect l="6006" r="9209"/>
          <a:stretch>
            <a:fillRect/>
          </a:stretch>
        </p:blipFill>
        <p:spPr bwMode="auto">
          <a:xfrm>
            <a:off x="4286248" y="3143272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Box 45"/>
          <p:cNvSpPr txBox="1"/>
          <p:nvPr/>
        </p:nvSpPr>
        <p:spPr>
          <a:xfrm>
            <a:off x="4500562" y="2643206"/>
            <a:ext cx="154721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근접시</a:t>
            </a: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3" cstate="print"/>
          <a:srcRect l="7442" r="6976"/>
          <a:stretch>
            <a:fillRect/>
          </a:stretch>
        </p:blipFill>
        <p:spPr bwMode="auto">
          <a:xfrm>
            <a:off x="500034" y="3071810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오른쪽 화살표 49"/>
          <p:cNvSpPr/>
          <p:nvPr/>
        </p:nvSpPr>
        <p:spPr>
          <a:xfrm rot="5400000" flipH="1">
            <a:off x="3357554" y="378619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1" name="오른쪽 화살표 50"/>
          <p:cNvSpPr/>
          <p:nvPr/>
        </p:nvSpPr>
        <p:spPr>
          <a:xfrm rot="5400000" flipH="1">
            <a:off x="2786050" y="378619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4"/>
          <a:srcRect l="6006" r="9209"/>
          <a:stretch>
            <a:fillRect/>
          </a:stretch>
        </p:blipFill>
        <p:spPr bwMode="auto">
          <a:xfrm>
            <a:off x="6500826" y="3143248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" name="오른쪽 화살표 52"/>
          <p:cNvSpPr/>
          <p:nvPr/>
        </p:nvSpPr>
        <p:spPr>
          <a:xfrm rot="5400000">
            <a:off x="7608115" y="3750471"/>
            <a:ext cx="500066" cy="285752"/>
          </a:xfrm>
          <a:prstGeom prst="rightArrow">
            <a:avLst/>
          </a:prstGeom>
          <a:gradFill>
            <a:gsLst>
              <a:gs pos="100000">
                <a:srgbClr val="FF0000"/>
              </a:gs>
              <a:gs pos="18000">
                <a:srgbClr val="C00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4" name="오른쪽 화살표 53"/>
          <p:cNvSpPr/>
          <p:nvPr/>
        </p:nvSpPr>
        <p:spPr>
          <a:xfrm rot="5400000">
            <a:off x="7036611" y="3750471"/>
            <a:ext cx="500066" cy="285752"/>
          </a:xfrm>
          <a:prstGeom prst="rightArrow">
            <a:avLst/>
          </a:prstGeom>
          <a:gradFill>
            <a:gsLst>
              <a:gs pos="100000">
                <a:srgbClr val="FF0000"/>
              </a:gs>
              <a:gs pos="18000">
                <a:srgbClr val="C00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ko-KR" altLang="en-US" dirty="0"/>
              <a:t>순서도</a:t>
            </a:r>
            <a:endParaRPr kumimoji="0" lang="ko-KR" altLang="en-US" sz="35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anose="020B0604030504040204" pitchFamily="34" charset="0"/>
            </a:endParaRPr>
          </a:p>
        </p:txBody>
      </p:sp>
      <p:cxnSp>
        <p:nvCxnSpPr>
          <p:cNvPr id="36" name="직선 화살표 연결선 35"/>
          <p:cNvCxnSpPr/>
          <p:nvPr/>
        </p:nvCxnSpPr>
        <p:spPr>
          <a:xfrm rot="5400000">
            <a:off x="2679687" y="1820851"/>
            <a:ext cx="500066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순서도: 수행의 시작/종료 36"/>
          <p:cNvSpPr/>
          <p:nvPr/>
        </p:nvSpPr>
        <p:spPr>
          <a:xfrm>
            <a:off x="2000232" y="1142984"/>
            <a:ext cx="2071702" cy="428628"/>
          </a:xfrm>
          <a:prstGeom prst="flowChartTermina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chemeClr val="tx1"/>
                </a:solidFill>
              </a:rPr>
              <a:t>시작하기</a:t>
            </a:r>
            <a:endParaRPr lang="en-US" altLang="ko-KR" sz="2000" b="1" dirty="0">
              <a:solidFill>
                <a:schemeClr val="tx1"/>
              </a:solidFill>
            </a:endParaRPr>
          </a:p>
        </p:txBody>
      </p:sp>
      <p:sp>
        <p:nvSpPr>
          <p:cNvPr id="38" name="순서도: 판단 37"/>
          <p:cNvSpPr/>
          <p:nvPr/>
        </p:nvSpPr>
        <p:spPr>
          <a:xfrm>
            <a:off x="1571604" y="2071678"/>
            <a:ext cx="2643206" cy="928694"/>
          </a:xfrm>
          <a:prstGeom prst="flowChartDecisi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00" b="1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08520" y="2331303"/>
            <a:ext cx="15343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chemeClr val="tx1"/>
                </a:solidFill>
              </a:rPr>
              <a:t>초음파값 </a:t>
            </a:r>
            <a:r>
              <a:rPr lang="en-US" altLang="ko-KR" sz="1600" b="1" dirty="0">
                <a:solidFill>
                  <a:schemeClr val="tx1"/>
                </a:solidFill>
              </a:rPr>
              <a:t>&gt; 15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2" name="그룹 39"/>
          <p:cNvGrpSpPr/>
          <p:nvPr/>
        </p:nvGrpSpPr>
        <p:grpSpPr>
          <a:xfrm>
            <a:off x="4143372" y="2500306"/>
            <a:ext cx="1501786" cy="571504"/>
            <a:chOff x="6500826" y="3143248"/>
            <a:chExt cx="1001720" cy="500066"/>
          </a:xfrm>
        </p:grpSpPr>
        <p:cxnSp>
          <p:nvCxnSpPr>
            <p:cNvPr id="41" name="직선 화살표 연결선 40"/>
            <p:cNvCxnSpPr/>
            <p:nvPr/>
          </p:nvCxnSpPr>
          <p:spPr>
            <a:xfrm rot="5400000">
              <a:off x="7251719" y="3392487"/>
              <a:ext cx="500066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41"/>
            <p:cNvCxnSpPr/>
            <p:nvPr/>
          </p:nvCxnSpPr>
          <p:spPr>
            <a:xfrm rot="10800000">
              <a:off x="6500826" y="3143248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4786314" y="2143116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cxnSp>
        <p:nvCxnSpPr>
          <p:cNvPr id="44" name="직선 화살표 연결선 43"/>
          <p:cNvCxnSpPr>
            <a:stCxn id="38" idx="2"/>
          </p:cNvCxnSpPr>
          <p:nvPr/>
        </p:nvCxnSpPr>
        <p:spPr>
          <a:xfrm rot="16200000" flipH="1">
            <a:off x="2446719" y="3446859"/>
            <a:ext cx="928694" cy="3571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214546" y="3071810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  <p:sp>
        <p:nvSpPr>
          <p:cNvPr id="46" name="순서도: 처리 45"/>
          <p:cNvSpPr/>
          <p:nvPr/>
        </p:nvSpPr>
        <p:spPr>
          <a:xfrm>
            <a:off x="642910" y="5929330"/>
            <a:ext cx="4929222" cy="78581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-15)*5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-15)*5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cxnSp>
        <p:nvCxnSpPr>
          <p:cNvPr id="47" name="직선 화살표 연결선 46"/>
          <p:cNvCxnSpPr/>
          <p:nvPr/>
        </p:nvCxnSpPr>
        <p:spPr>
          <a:xfrm rot="5400000">
            <a:off x="2494659" y="5423625"/>
            <a:ext cx="857256" cy="1127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47"/>
          <p:cNvGrpSpPr/>
          <p:nvPr/>
        </p:nvGrpSpPr>
        <p:grpSpPr>
          <a:xfrm>
            <a:off x="1500166" y="3929066"/>
            <a:ext cx="2857520" cy="1071570"/>
            <a:chOff x="4143372" y="3429000"/>
            <a:chExt cx="2286016" cy="857256"/>
          </a:xfrm>
        </p:grpSpPr>
        <p:sp>
          <p:nvSpPr>
            <p:cNvPr id="49" name="순서도: 판단 48"/>
            <p:cNvSpPr/>
            <p:nvPr/>
          </p:nvSpPr>
          <p:spPr>
            <a:xfrm>
              <a:off x="4143372" y="3429000"/>
              <a:ext cx="2286016" cy="857256"/>
            </a:xfrm>
            <a:prstGeom prst="flowChartDecis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657726" y="3714752"/>
              <a:ext cx="15343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600" b="1" dirty="0">
                  <a:solidFill>
                    <a:schemeClr val="tx1"/>
                  </a:solidFill>
                </a:rPr>
                <a:t>초음파값 </a:t>
              </a:r>
              <a:r>
                <a:rPr lang="en-US" altLang="ko-KR" sz="1600" b="1" dirty="0">
                  <a:solidFill>
                    <a:schemeClr val="tx1"/>
                  </a:solidFill>
                </a:rPr>
                <a:t>&lt; 60</a:t>
              </a:r>
              <a:endParaRPr lang="ko-KR" altLang="en-US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순서도: 처리 50"/>
          <p:cNvSpPr/>
          <p:nvPr/>
        </p:nvSpPr>
        <p:spPr>
          <a:xfrm>
            <a:off x="3571868" y="3000372"/>
            <a:ext cx="4929222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-15)*3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(</a:t>
            </a:r>
            <a:r>
              <a:rPr lang="ko-KR" altLang="en-US" sz="1600" b="1" dirty="0">
                <a:solidFill>
                  <a:schemeClr val="tx1"/>
                </a:solidFill>
              </a:rPr>
              <a:t>초음파 센서값 </a:t>
            </a:r>
            <a:r>
              <a:rPr lang="en-US" altLang="ko-KR" sz="1600" b="1" dirty="0">
                <a:solidFill>
                  <a:schemeClr val="tx1"/>
                </a:solidFill>
              </a:rPr>
              <a:t>-15)*3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grpSp>
        <p:nvGrpSpPr>
          <p:cNvPr id="4" name="그룹 51"/>
          <p:cNvGrpSpPr/>
          <p:nvPr/>
        </p:nvGrpSpPr>
        <p:grpSpPr>
          <a:xfrm>
            <a:off x="4295772" y="4429132"/>
            <a:ext cx="1501786" cy="571504"/>
            <a:chOff x="6500826" y="3143248"/>
            <a:chExt cx="1001720" cy="500066"/>
          </a:xfrm>
        </p:grpSpPr>
        <p:cxnSp>
          <p:nvCxnSpPr>
            <p:cNvPr id="53" name="직선 화살표 연결선 52"/>
            <p:cNvCxnSpPr/>
            <p:nvPr/>
          </p:nvCxnSpPr>
          <p:spPr>
            <a:xfrm rot="5400000">
              <a:off x="7251719" y="3392487"/>
              <a:ext cx="500066" cy="1588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 rot="10800000">
              <a:off x="6500826" y="3143248"/>
              <a:ext cx="100013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4643438" y="4000504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NO</a:t>
            </a:r>
            <a:endParaRPr lang="ko-KR" altLang="en-US" sz="1600" b="1" dirty="0"/>
          </a:p>
        </p:txBody>
      </p:sp>
      <p:sp>
        <p:nvSpPr>
          <p:cNvPr id="56" name="순서도: 처리 55"/>
          <p:cNvSpPr/>
          <p:nvPr/>
        </p:nvSpPr>
        <p:spPr>
          <a:xfrm>
            <a:off x="4357686" y="5030930"/>
            <a:ext cx="2928958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왼쪽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0</a:t>
            </a:r>
          </a:p>
          <a:p>
            <a:pPr algn="ctr"/>
            <a:r>
              <a:rPr lang="ko-KR" altLang="en-US" sz="1600" b="1" dirty="0">
                <a:solidFill>
                  <a:schemeClr val="tx1"/>
                </a:solidFill>
              </a:rPr>
              <a:t>오른쪽 모터 회전세기 </a:t>
            </a:r>
            <a:r>
              <a:rPr lang="en-US" altLang="ko-KR" sz="1600" b="1" dirty="0">
                <a:solidFill>
                  <a:schemeClr val="tx1"/>
                </a:solidFill>
              </a:rPr>
              <a:t>= 0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858148" y="25717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후진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643702" y="464344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정지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14348" y="557214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b="1" dirty="0">
                <a:solidFill>
                  <a:srgbClr val="FF0000"/>
                </a:solidFill>
              </a:rPr>
              <a:t>직진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357422" y="5286388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/>
              <a:t>YES</a:t>
            </a:r>
            <a:endParaRPr lang="ko-KR" altLang="en-US" sz="16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/>
              <a:t>2</a:t>
            </a:r>
            <a:r>
              <a:rPr kumimoji="0" lang="en-US" altLang="ko-KR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블럭쌓기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5600" y="0"/>
            <a:ext cx="58130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643182"/>
            <a:ext cx="7358114" cy="192882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en-US" altLang="ko-KR" sz="25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JuniLink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COM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포트에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2" name="직사각형 61"/>
          <p:cNvSpPr/>
          <p:nvPr/>
        </p:nvSpPr>
        <p:spPr>
          <a:xfrm>
            <a:off x="1142976" y="4660952"/>
            <a:ext cx="7358114" cy="176844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4. Scratch3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을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6722" y="3214686"/>
            <a:ext cx="229717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5272505"/>
            <a:ext cx="857256" cy="8711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3214686"/>
            <a:ext cx="857256" cy="86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71" name="꺾인 연결선 70"/>
          <p:cNvCxnSpPr/>
          <p:nvPr/>
        </p:nvCxnSpPr>
        <p:spPr>
          <a:xfrm>
            <a:off x="5072066" y="3500438"/>
            <a:ext cx="785818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타원 74"/>
          <p:cNvSpPr/>
          <p:nvPr/>
        </p:nvSpPr>
        <p:spPr>
          <a:xfrm>
            <a:off x="6858016" y="3407569"/>
            <a:ext cx="500066" cy="45005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4929198"/>
            <a:ext cx="22193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8" name="꺾인 연결선 77"/>
          <p:cNvCxnSpPr>
            <a:stCxn id="66" idx="3"/>
            <a:endCxn id="77" idx="1"/>
          </p:cNvCxnSpPr>
          <p:nvPr/>
        </p:nvCxnSpPr>
        <p:spPr>
          <a:xfrm flipV="1">
            <a:off x="5072066" y="5607859"/>
            <a:ext cx="857256" cy="10021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</a:t>
            </a:r>
            <a:r>
              <a:rPr kumimoji="0" lang="en-US" altLang="ko-KR" sz="35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준비하기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071546"/>
            <a:ext cx="58403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직사각형 40"/>
          <p:cNvSpPr/>
          <p:nvPr/>
        </p:nvSpPr>
        <p:spPr>
          <a:xfrm>
            <a:off x="6572264" y="1571613"/>
            <a:ext cx="2284944" cy="1714512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2" name="직사각형 41"/>
          <p:cNvSpPr/>
          <p:nvPr/>
        </p:nvSpPr>
        <p:spPr>
          <a:xfrm>
            <a:off x="2999931" y="1643050"/>
            <a:ext cx="286186" cy="2143140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3" name="직사각형 42"/>
          <p:cNvSpPr/>
          <p:nvPr/>
        </p:nvSpPr>
        <p:spPr>
          <a:xfrm>
            <a:off x="3357555" y="1643050"/>
            <a:ext cx="1000132" cy="3000396"/>
          </a:xfrm>
          <a:prstGeom prst="rect">
            <a:avLst/>
          </a:prstGeom>
          <a:noFill/>
          <a:ln w="3175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44" name="직사각형 43"/>
          <p:cNvSpPr/>
          <p:nvPr/>
        </p:nvSpPr>
        <p:spPr>
          <a:xfrm>
            <a:off x="3000364" y="1857364"/>
            <a:ext cx="277590" cy="95495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smtClean="0"/>
              <a:t>파레트</a:t>
            </a:r>
            <a:endParaRPr lang="ko-KR" altLang="en-US" sz="1000" b="1"/>
          </a:p>
        </p:txBody>
      </p:sp>
      <p:sp>
        <p:nvSpPr>
          <p:cNvPr id="45" name="직사각형 44"/>
          <p:cNvSpPr/>
          <p:nvPr/>
        </p:nvSpPr>
        <p:spPr>
          <a:xfrm>
            <a:off x="7072330" y="1857364"/>
            <a:ext cx="1128787" cy="256077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무대</a:t>
            </a:r>
            <a:endParaRPr lang="ko-KR" altLang="en-US" sz="1000" b="1" dirty="0"/>
          </a:p>
        </p:txBody>
      </p:sp>
      <p:sp>
        <p:nvSpPr>
          <p:cNvPr id="50" name="직사각형 49"/>
          <p:cNvSpPr/>
          <p:nvPr/>
        </p:nvSpPr>
        <p:spPr>
          <a:xfrm>
            <a:off x="4857752" y="2786058"/>
            <a:ext cx="119933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스크립트</a:t>
            </a:r>
            <a:endParaRPr lang="en-US" altLang="ko-KR" sz="1000" b="1" dirty="0" smtClean="0"/>
          </a:p>
          <a:p>
            <a:pPr algn="ctr"/>
            <a:r>
              <a:rPr lang="en-US" altLang="ko-KR" sz="1000" b="1" dirty="0" smtClean="0"/>
              <a:t>(</a:t>
            </a:r>
            <a:r>
              <a:rPr lang="ko-KR" altLang="en-US" sz="1000" b="1" dirty="0" smtClean="0"/>
              <a:t>코딩 편집</a:t>
            </a:r>
            <a:r>
              <a:rPr lang="en-US" altLang="ko-KR" sz="1000" b="1" dirty="0" smtClean="0"/>
              <a:t>)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3571868" y="2643182"/>
            <a:ext cx="571504" cy="240574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블록</a:t>
            </a:r>
            <a:endParaRPr lang="ko-KR" altLang="en-US" sz="1000" b="1" dirty="0"/>
          </a:p>
        </p:txBody>
      </p:sp>
      <p:sp>
        <p:nvSpPr>
          <p:cNvPr id="55" name="타원 54"/>
          <p:cNvSpPr/>
          <p:nvPr/>
        </p:nvSpPr>
        <p:spPr>
          <a:xfrm>
            <a:off x="2928926" y="4286256"/>
            <a:ext cx="428628" cy="428628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22933"/>
          <a:stretch>
            <a:fillRect/>
          </a:stretch>
        </p:blipFill>
        <p:spPr bwMode="auto">
          <a:xfrm>
            <a:off x="285720" y="4914911"/>
            <a:ext cx="2000264" cy="1684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5" name="꺾인 연결선 14"/>
          <p:cNvCxnSpPr>
            <a:stCxn id="55" idx="2"/>
            <a:endCxn id="2050" idx="0"/>
          </p:cNvCxnSpPr>
          <p:nvPr/>
        </p:nvCxnSpPr>
        <p:spPr>
          <a:xfrm rot="10800000" flipV="1">
            <a:off x="1285852" y="4500569"/>
            <a:ext cx="1643074" cy="414341"/>
          </a:xfrm>
          <a:prstGeom prst="bentConnector2">
            <a:avLst/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타원 18"/>
          <p:cNvSpPr/>
          <p:nvPr/>
        </p:nvSpPr>
        <p:spPr>
          <a:xfrm>
            <a:off x="1571604" y="5129225"/>
            <a:ext cx="635005" cy="571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4"/>
          <p:cNvCxnSpPr>
            <a:stCxn id="19" idx="6"/>
            <a:endCxn id="2052" idx="1"/>
          </p:cNvCxnSpPr>
          <p:nvPr/>
        </p:nvCxnSpPr>
        <p:spPr>
          <a:xfrm>
            <a:off x="2206609" y="5414977"/>
            <a:ext cx="365127" cy="37442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992261"/>
            <a:ext cx="2143140" cy="15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타원 26"/>
          <p:cNvSpPr/>
          <p:nvPr/>
        </p:nvSpPr>
        <p:spPr>
          <a:xfrm>
            <a:off x="4143372" y="5129225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986349"/>
            <a:ext cx="2142554" cy="161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stCxn id="27" idx="6"/>
            <a:endCxn id="2053" idx="1"/>
          </p:cNvCxnSpPr>
          <p:nvPr/>
        </p:nvCxnSpPr>
        <p:spPr>
          <a:xfrm>
            <a:off x="4714876" y="5386402"/>
            <a:ext cx="285752" cy="408334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타원 34"/>
          <p:cNvSpPr/>
          <p:nvPr/>
        </p:nvSpPr>
        <p:spPr>
          <a:xfrm>
            <a:off x="6449070" y="6129357"/>
            <a:ext cx="571504" cy="51435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30" y="4986349"/>
            <a:ext cx="1428750" cy="158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0" name="꺾인 연결선 14"/>
          <p:cNvCxnSpPr>
            <a:stCxn id="35" idx="6"/>
            <a:endCxn id="2054" idx="1"/>
          </p:cNvCxnSpPr>
          <p:nvPr/>
        </p:nvCxnSpPr>
        <p:spPr>
          <a:xfrm flipV="1">
            <a:off x="7020574" y="5778829"/>
            <a:ext cx="408956" cy="60770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직사각형 64"/>
          <p:cNvSpPr/>
          <p:nvPr/>
        </p:nvSpPr>
        <p:spPr>
          <a:xfrm>
            <a:off x="2000232" y="4160632"/>
            <a:ext cx="842146" cy="343443"/>
          </a:xfrm>
          <a:prstGeom prst="rect">
            <a:avLst/>
          </a:prstGeom>
          <a:solidFill>
            <a:srgbClr val="C00000">
              <a:alpha val="7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/>
              <a:t>확장 버튼</a:t>
            </a:r>
            <a:endParaRPr lang="en-US" altLang="ko-KR" sz="1000" b="1" dirty="0" smtClean="0"/>
          </a:p>
        </p:txBody>
      </p:sp>
      <p:sp>
        <p:nvSpPr>
          <p:cNvPr id="66" name="직사각형 65"/>
          <p:cNvSpPr/>
          <p:nvPr/>
        </p:nvSpPr>
        <p:spPr>
          <a:xfrm>
            <a:off x="7520640" y="5143512"/>
            <a:ext cx="571504" cy="1428760"/>
          </a:xfrm>
          <a:prstGeom prst="rect">
            <a:avLst/>
          </a:prstGeom>
          <a:noFill/>
          <a:ln w="3175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2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2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불러오기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786710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500694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643702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1411484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858148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3.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929454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768806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985361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715140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786710" y="3180115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572264" y="3644462"/>
            <a:ext cx="1214446" cy="138219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6286512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1411484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786050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571868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6000760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1428728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4012438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4039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2055477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374566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517411" y="2143115"/>
            <a:ext cx="538067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529439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326385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6252533" y="1785925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577250" y="2121625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5557404" y="4997445"/>
            <a:ext cx="1106575" cy="57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초음파로 길찾기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grpSp>
        <p:nvGrpSpPr>
          <p:cNvPr id="49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00174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초음파를 이용하여 장애물을 피하면서 요리조리</a:t>
            </a:r>
            <a:r>
              <a:rPr lang="en-US" altLang="ko-KR" sz="2800" b="1" spc="50" dirty="0" smtClean="0">
                <a:ln w="11430"/>
              </a:rPr>
              <a:t>~ </a:t>
            </a:r>
            <a:r>
              <a:rPr lang="ko-KR" altLang="en-US" sz="2800" b="1" spc="50" dirty="0" smtClean="0">
                <a:ln w="11430"/>
              </a:rPr>
              <a:t>길을 찾아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r="1281"/>
          <a:stretch>
            <a:fillRect/>
          </a:stretch>
        </p:blipFill>
        <p:spPr bwMode="auto">
          <a:xfrm rot="16200000">
            <a:off x="2893220" y="1750195"/>
            <a:ext cx="392906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어글리봇에 눈을 달아주자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55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928934"/>
            <a:ext cx="430564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384" y="2928934"/>
            <a:ext cx="3911015" cy="320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타원 39"/>
          <p:cNvSpPr/>
          <p:nvPr/>
        </p:nvSpPr>
        <p:spPr>
          <a:xfrm rot="5400000">
            <a:off x="3041567" y="4786322"/>
            <a:ext cx="744615" cy="74461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타원 40"/>
          <p:cNvSpPr/>
          <p:nvPr/>
        </p:nvSpPr>
        <p:spPr>
          <a:xfrm rot="3620315">
            <a:off x="7136043" y="3813594"/>
            <a:ext cx="985093" cy="181495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1388560" y="1571612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어둠 속에 초음파로 먹이를 찾는 박쥐와 같이</a:t>
            </a:r>
            <a:endParaRPr lang="en-US" altLang="ko-KR" sz="2800" b="1" spc="50" dirty="0" smtClean="0">
              <a:ln w="11430"/>
            </a:endParaRPr>
          </a:p>
          <a:p>
            <a:r>
              <a:rPr lang="ko-KR" altLang="en-US" sz="2800" b="1" spc="50" dirty="0" smtClean="0">
                <a:ln w="11430"/>
              </a:rPr>
              <a:t>어글리봇에도 초음파 눈을 장착해보자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초음파 센서 살펴 보자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388560" y="1571612"/>
            <a:ext cx="7684034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 센서는 음파를 만들어서 송출하는 송신부와 반사되는 음파를 받는 수신부로 나뉘어진다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51202" name="Picture 2" descr="아두이노 초음파센서로 거리측정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928934"/>
            <a:ext cx="3318157" cy="242889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785786" y="5072074"/>
            <a:ext cx="75296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GND (Ground) : </a:t>
            </a:r>
            <a:r>
              <a:rPr lang="ko-KR" altLang="en-US" sz="2400" dirty="0" smtClean="0"/>
              <a:t>그라운드</a:t>
            </a:r>
            <a:r>
              <a:rPr lang="en-US" altLang="ko-KR" sz="2400" dirty="0" smtClean="0"/>
              <a:t>(-)</a:t>
            </a:r>
            <a:r>
              <a:rPr lang="ko-KR" altLang="en-US" sz="2400" dirty="0" smtClean="0"/>
              <a:t>에 연결</a:t>
            </a:r>
            <a:endParaRPr lang="en-US" altLang="ko-KR" sz="2400" dirty="0" smtClean="0"/>
          </a:p>
          <a:p>
            <a:r>
              <a:rPr lang="en-US" altLang="ko-KR" sz="2400" dirty="0" smtClean="0"/>
              <a:t>Echo : </a:t>
            </a:r>
            <a:r>
              <a:rPr lang="ko-KR" altLang="en-US" sz="2400" dirty="0" smtClean="0"/>
              <a:t>전송된 초음파가 물체에 반사되어 수신되는 핀</a:t>
            </a:r>
            <a:endParaRPr lang="en-US" altLang="ko-KR" sz="2400" dirty="0" smtClean="0"/>
          </a:p>
          <a:p>
            <a:r>
              <a:rPr lang="en-US" altLang="ko-KR" sz="2400" dirty="0" smtClean="0"/>
              <a:t>Trig(Trigger) : </a:t>
            </a:r>
            <a:r>
              <a:rPr lang="ko-KR" altLang="en-US" sz="2400" dirty="0" smtClean="0"/>
              <a:t>초음파를 만들어 소리를 전송하는 핀</a:t>
            </a:r>
            <a:endParaRPr lang="en-US" altLang="ko-KR" sz="2400" dirty="0" smtClean="0"/>
          </a:p>
          <a:p>
            <a:r>
              <a:rPr lang="en-US" altLang="ko-KR" sz="2400" dirty="0" smtClean="0"/>
              <a:t>VCC : </a:t>
            </a:r>
            <a:r>
              <a:rPr lang="ko-KR" altLang="en-US" sz="2400" dirty="0" smtClean="0"/>
              <a:t>전압 연결 핀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8821</TotalTime>
  <Words>583</Words>
  <Application>Microsoft Office PowerPoint</Application>
  <PresentationFormat>화면 슬라이드 쇼(4:3)</PresentationFormat>
  <Paragraphs>139</Paragraphs>
  <Slides>26</Slides>
  <Notes>12</Notes>
  <HiddenSlides>0</HiddenSlides>
  <MMClips>1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26</vt:i4>
      </vt:variant>
    </vt:vector>
  </HeadingPairs>
  <TitlesOfParts>
    <vt:vector size="28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2020</cp:revision>
  <dcterms:created xsi:type="dcterms:W3CDTF">2012-05-30T12:36:11Z</dcterms:created>
  <dcterms:modified xsi:type="dcterms:W3CDTF">2023-11-09T06:59:22Z</dcterms:modified>
</cp:coreProperties>
</file>