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17"/>
  </p:notesMasterIdLst>
  <p:handoutMasterIdLst>
    <p:handoutMasterId r:id="rId18"/>
  </p:handoutMasterIdLst>
  <p:sldIdLst>
    <p:sldId id="405" r:id="rId3"/>
    <p:sldId id="430" r:id="rId4"/>
    <p:sldId id="431" r:id="rId5"/>
    <p:sldId id="432" r:id="rId6"/>
    <p:sldId id="433" r:id="rId7"/>
    <p:sldId id="434" r:id="rId8"/>
    <p:sldId id="429" r:id="rId9"/>
    <p:sldId id="427" r:id="rId10"/>
    <p:sldId id="394" r:id="rId11"/>
    <p:sldId id="428" r:id="rId12"/>
    <p:sldId id="422" r:id="rId13"/>
    <p:sldId id="425" r:id="rId14"/>
    <p:sldId id="423" r:id="rId15"/>
    <p:sldId id="408" r:id="rId16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388BD0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21" autoAdjust="0"/>
    <p:restoredTop sz="97229" autoAdjust="0"/>
  </p:normalViewPr>
  <p:slideViewPr>
    <p:cSldViewPr>
      <p:cViewPr>
        <p:scale>
          <a:sx n="80" d="100"/>
          <a:sy n="80" d="100"/>
        </p:scale>
        <p:origin x="-714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7" tIns="49534" rIns="99067" bIns="4953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7" tIns="49534" rIns="99067" bIns="49534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2021-06-07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무선조종기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4" name="직각 삼각형 183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7" name="Picture 2" descr="스크래치 3.0 다운로드, 설치 최신버전 (2019년) - greenew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188" name="Picture 2" descr="스크래치 3.0 다운로드, 설치 최신버전 (2019년) - greenew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smtClean="0"/>
              <a:t>: </a:t>
            </a:r>
            <a:r>
              <a:rPr lang="ko-KR" altLang="en-US" smtClean="0"/>
              <a:t>좌회전과 </a:t>
            </a:r>
            <a:r>
              <a:rPr lang="ko-KR" altLang="en-US" dirty="0" smtClean="0"/>
              <a:t>우회전 구현하기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642910" y="4143380"/>
            <a:ext cx="8072494" cy="2214578"/>
          </a:xfrm>
          <a:prstGeom prst="roundRect">
            <a:avLst>
              <a:gd name="adj" fmla="val 4886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오른쪽 중괄호 64"/>
          <p:cNvSpPr/>
          <p:nvPr/>
        </p:nvSpPr>
        <p:spPr>
          <a:xfrm>
            <a:off x="4286248" y="4385083"/>
            <a:ext cx="357190" cy="785818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TextBox 65"/>
          <p:cNvSpPr txBox="1"/>
          <p:nvPr/>
        </p:nvSpPr>
        <p:spPr>
          <a:xfrm>
            <a:off x="4714876" y="4599397"/>
            <a:ext cx="369043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→ 눌렀을 때 우회전하기</a:t>
            </a:r>
            <a:endParaRPr lang="en-US" altLang="ko-KR" sz="1700" b="1" dirty="0" smtClean="0">
              <a:solidFill>
                <a:srgbClr val="C00000"/>
              </a:solidFill>
            </a:endParaRPr>
          </a:p>
          <a:p>
            <a:r>
              <a:rPr lang="en-US" altLang="ko-KR" sz="1700" b="1" dirty="0" smtClean="0">
                <a:solidFill>
                  <a:srgbClr val="C00000"/>
                </a:solidFill>
              </a:rPr>
              <a:t>    </a:t>
            </a:r>
            <a:r>
              <a:rPr lang="ko-KR" altLang="en-US" sz="1700" b="1" dirty="0" smtClean="0">
                <a:solidFill>
                  <a:srgbClr val="7030A0"/>
                </a:solidFill>
              </a:rPr>
              <a:t>왼쪽 모터</a:t>
            </a:r>
            <a:r>
              <a:rPr lang="en-US" altLang="ko-KR" sz="1700" b="1" dirty="0" smtClean="0">
                <a:solidFill>
                  <a:srgbClr val="7030A0"/>
                </a:solidFill>
              </a:rPr>
              <a:t>=100, </a:t>
            </a:r>
            <a:r>
              <a:rPr lang="ko-KR" altLang="en-US" sz="1700" b="1" dirty="0" smtClean="0">
                <a:solidFill>
                  <a:srgbClr val="7030A0"/>
                </a:solidFill>
              </a:rPr>
              <a:t>오른쪽 모터</a:t>
            </a:r>
            <a:r>
              <a:rPr lang="en-US" altLang="ko-KR" sz="1700" b="1" dirty="0" smtClean="0">
                <a:solidFill>
                  <a:srgbClr val="7030A0"/>
                </a:solidFill>
              </a:rPr>
              <a:t>=50</a:t>
            </a:r>
          </a:p>
        </p:txBody>
      </p:sp>
      <p:sp>
        <p:nvSpPr>
          <p:cNvPr id="70" name="오른쪽 중괄호 69"/>
          <p:cNvSpPr/>
          <p:nvPr/>
        </p:nvSpPr>
        <p:spPr>
          <a:xfrm>
            <a:off x="4316096" y="5313777"/>
            <a:ext cx="357190" cy="857256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TextBox 71"/>
          <p:cNvSpPr txBox="1"/>
          <p:nvPr/>
        </p:nvSpPr>
        <p:spPr>
          <a:xfrm>
            <a:off x="4744724" y="5599529"/>
            <a:ext cx="36134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← 눌렀을 때 좌회전하기</a:t>
            </a:r>
            <a:endParaRPr lang="en-US" altLang="ko-KR" sz="1700" b="1" dirty="0" smtClean="0">
              <a:solidFill>
                <a:srgbClr val="C00000"/>
              </a:solidFill>
            </a:endParaRPr>
          </a:p>
          <a:p>
            <a:r>
              <a:rPr lang="en-US" altLang="ko-KR" sz="1700" b="1" dirty="0" smtClean="0">
                <a:solidFill>
                  <a:srgbClr val="C00000"/>
                </a:solidFill>
              </a:rPr>
              <a:t>    </a:t>
            </a:r>
            <a:r>
              <a:rPr lang="ko-KR" altLang="en-US" sz="1700" b="1" dirty="0" smtClean="0">
                <a:solidFill>
                  <a:srgbClr val="7030A0"/>
                </a:solidFill>
              </a:rPr>
              <a:t>왼쪽모터</a:t>
            </a:r>
            <a:r>
              <a:rPr lang="en-US" altLang="ko-KR" sz="1700" b="1" dirty="0" smtClean="0">
                <a:solidFill>
                  <a:srgbClr val="7030A0"/>
                </a:solidFill>
              </a:rPr>
              <a:t>=50, </a:t>
            </a:r>
            <a:r>
              <a:rPr lang="ko-KR" altLang="en-US" sz="1700" b="1" dirty="0" smtClean="0">
                <a:solidFill>
                  <a:srgbClr val="7030A0"/>
                </a:solidFill>
              </a:rPr>
              <a:t>오른쪽 모터</a:t>
            </a:r>
            <a:r>
              <a:rPr lang="en-US" altLang="ko-KR" sz="1700" b="1" dirty="0" smtClean="0">
                <a:solidFill>
                  <a:srgbClr val="7030A0"/>
                </a:solidFill>
              </a:rPr>
              <a:t>=100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14348" y="1643050"/>
            <a:ext cx="5500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effectLst/>
              </a:rPr>
              <a:t>어글리봇 회전은 회전하고자 하는 방향의 모터 </a:t>
            </a:r>
            <a:endParaRPr lang="en-US" altLang="ko-KR" sz="2000" b="1" dirty="0" smtClean="0">
              <a:ln w="3175">
                <a:noFill/>
              </a:ln>
              <a:effectLst/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effectLst/>
              </a:rPr>
              <a:t>회전 세기를 줄여서 해당 방향으로 치우치게 </a:t>
            </a:r>
            <a:endParaRPr lang="en-US" altLang="ko-KR" sz="2000" b="1" dirty="0" smtClean="0">
              <a:ln w="3175">
                <a:noFill/>
              </a:ln>
              <a:effectLst/>
            </a:endParaRPr>
          </a:p>
          <a:p>
            <a:pPr marL="342900" indent="-342900">
              <a:lnSpc>
                <a:spcPct val="150000"/>
              </a:lnSpc>
            </a:pPr>
            <a:r>
              <a:rPr lang="ko-KR" altLang="en-US" sz="2000" b="1" dirty="0" smtClean="0">
                <a:ln w="3175">
                  <a:noFill/>
                </a:ln>
                <a:effectLst/>
              </a:rPr>
              <a:t>되면서 회전제어 하게 된다</a:t>
            </a:r>
            <a:r>
              <a:rPr lang="en-US" altLang="ko-KR" sz="2000" b="1" dirty="0" smtClean="0">
                <a:ln w="3175">
                  <a:noFill/>
                </a:ln>
                <a:effectLst/>
              </a:rPr>
              <a:t>.</a:t>
            </a:r>
          </a:p>
        </p:txBody>
      </p:sp>
      <p:grpSp>
        <p:nvGrpSpPr>
          <p:cNvPr id="82" name="그룹 81"/>
          <p:cNvGrpSpPr/>
          <p:nvPr/>
        </p:nvGrpSpPr>
        <p:grpSpPr>
          <a:xfrm>
            <a:off x="5929322" y="1500174"/>
            <a:ext cx="2647748" cy="2529476"/>
            <a:chOff x="5807655" y="1613904"/>
            <a:chExt cx="2422124" cy="2313930"/>
          </a:xfrm>
        </p:grpSpPr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68214">
              <a:off x="6127718" y="1613904"/>
              <a:ext cx="1785950" cy="231393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81" name="그룹 80"/>
            <p:cNvGrpSpPr/>
            <p:nvPr/>
          </p:nvGrpSpPr>
          <p:grpSpPr>
            <a:xfrm>
              <a:off x="5807655" y="2875126"/>
              <a:ext cx="2422124" cy="862329"/>
              <a:chOff x="6609635" y="2869617"/>
              <a:chExt cx="1480391" cy="527052"/>
            </a:xfrm>
          </p:grpSpPr>
          <p:sp>
            <p:nvSpPr>
              <p:cNvPr id="79" name="Freeform 29"/>
              <p:cNvSpPr>
                <a:spLocks/>
              </p:cNvSpPr>
              <p:nvPr/>
            </p:nvSpPr>
            <p:spPr bwMode="auto">
              <a:xfrm rot="3641081" flipH="1">
                <a:off x="6514716" y="3004048"/>
                <a:ext cx="487540" cy="297701"/>
              </a:xfrm>
              <a:custGeom>
                <a:avLst/>
                <a:gdLst/>
                <a:ahLst/>
                <a:cxnLst>
                  <a:cxn ang="0">
                    <a:pos x="0" y="136"/>
                  </a:cxn>
                  <a:cxn ang="0">
                    <a:pos x="12" y="192"/>
                  </a:cxn>
                  <a:cxn ang="0">
                    <a:pos x="34" y="246"/>
                  </a:cxn>
                  <a:cxn ang="0">
                    <a:pos x="64" y="292"/>
                  </a:cxn>
                  <a:cxn ang="0">
                    <a:pos x="102" y="334"/>
                  </a:cxn>
                  <a:cxn ang="0">
                    <a:pos x="146" y="368"/>
                  </a:cxn>
                  <a:cxn ang="0">
                    <a:pos x="196" y="392"/>
                  </a:cxn>
                  <a:cxn ang="0">
                    <a:pos x="252" y="408"/>
                  </a:cxn>
                  <a:cxn ang="0">
                    <a:pos x="310" y="414"/>
                  </a:cxn>
                  <a:cxn ang="0">
                    <a:pos x="340" y="412"/>
                  </a:cxn>
                  <a:cxn ang="0">
                    <a:pos x="396" y="402"/>
                  </a:cxn>
                  <a:cxn ang="0">
                    <a:pos x="448" y="382"/>
                  </a:cxn>
                  <a:cxn ang="0">
                    <a:pos x="496" y="354"/>
                  </a:cxn>
                  <a:cxn ang="0">
                    <a:pos x="538" y="316"/>
                  </a:cxn>
                  <a:cxn ang="0">
                    <a:pos x="572" y="274"/>
                  </a:cxn>
                  <a:cxn ang="0">
                    <a:pos x="598" y="224"/>
                  </a:cxn>
                  <a:cxn ang="0">
                    <a:pos x="616" y="172"/>
                  </a:cxn>
                  <a:cxn ang="0">
                    <a:pos x="678" y="142"/>
                  </a:cxn>
                  <a:cxn ang="0">
                    <a:pos x="460" y="144"/>
                  </a:cxn>
                  <a:cxn ang="0">
                    <a:pos x="526" y="144"/>
                  </a:cxn>
                  <a:cxn ang="0">
                    <a:pos x="516" y="186"/>
                  </a:cxn>
                  <a:cxn ang="0">
                    <a:pos x="498" y="224"/>
                  </a:cxn>
                  <a:cxn ang="0">
                    <a:pos x="476" y="260"/>
                  </a:cxn>
                  <a:cxn ang="0">
                    <a:pos x="448" y="290"/>
                  </a:cxn>
                  <a:cxn ang="0">
                    <a:pos x="416" y="316"/>
                  </a:cxn>
                  <a:cxn ang="0">
                    <a:pos x="378" y="338"/>
                  </a:cxn>
                  <a:cxn ang="0">
                    <a:pos x="338" y="352"/>
                  </a:cxn>
                  <a:cxn ang="0">
                    <a:pos x="296" y="360"/>
                  </a:cxn>
                  <a:cxn ang="0">
                    <a:pos x="270" y="362"/>
                  </a:cxn>
                  <a:cxn ang="0">
                    <a:pos x="246" y="360"/>
                  </a:cxn>
                  <a:cxn ang="0">
                    <a:pos x="202" y="352"/>
                  </a:cxn>
                  <a:cxn ang="0">
                    <a:pos x="160" y="338"/>
                  </a:cxn>
                  <a:cxn ang="0">
                    <a:pos x="122" y="316"/>
                  </a:cxn>
                  <a:cxn ang="0">
                    <a:pos x="88" y="288"/>
                  </a:cxn>
                  <a:cxn ang="0">
                    <a:pos x="58" y="254"/>
                  </a:cxn>
                  <a:cxn ang="0">
                    <a:pos x="36" y="218"/>
                  </a:cxn>
                  <a:cxn ang="0">
                    <a:pos x="20" y="176"/>
                  </a:cxn>
                  <a:cxn ang="0">
                    <a:pos x="0" y="136"/>
                  </a:cxn>
                </a:cxnLst>
                <a:rect l="0" t="0" r="r" b="b"/>
                <a:pathLst>
                  <a:path w="678" h="414">
                    <a:moveTo>
                      <a:pt x="0" y="136"/>
                    </a:moveTo>
                    <a:lnTo>
                      <a:pt x="0" y="136"/>
                    </a:lnTo>
                    <a:lnTo>
                      <a:pt x="4" y="164"/>
                    </a:lnTo>
                    <a:lnTo>
                      <a:pt x="12" y="192"/>
                    </a:lnTo>
                    <a:lnTo>
                      <a:pt x="22" y="220"/>
                    </a:lnTo>
                    <a:lnTo>
                      <a:pt x="34" y="246"/>
                    </a:lnTo>
                    <a:lnTo>
                      <a:pt x="48" y="270"/>
                    </a:lnTo>
                    <a:lnTo>
                      <a:pt x="64" y="292"/>
                    </a:lnTo>
                    <a:lnTo>
                      <a:pt x="82" y="314"/>
                    </a:lnTo>
                    <a:lnTo>
                      <a:pt x="102" y="334"/>
                    </a:lnTo>
                    <a:lnTo>
                      <a:pt x="124" y="352"/>
                    </a:lnTo>
                    <a:lnTo>
                      <a:pt x="146" y="368"/>
                    </a:lnTo>
                    <a:lnTo>
                      <a:pt x="170" y="380"/>
                    </a:lnTo>
                    <a:lnTo>
                      <a:pt x="196" y="392"/>
                    </a:lnTo>
                    <a:lnTo>
                      <a:pt x="224" y="402"/>
                    </a:lnTo>
                    <a:lnTo>
                      <a:pt x="252" y="408"/>
                    </a:lnTo>
                    <a:lnTo>
                      <a:pt x="280" y="412"/>
                    </a:lnTo>
                    <a:lnTo>
                      <a:pt x="310" y="414"/>
                    </a:lnTo>
                    <a:lnTo>
                      <a:pt x="310" y="414"/>
                    </a:lnTo>
                    <a:lnTo>
                      <a:pt x="340" y="412"/>
                    </a:lnTo>
                    <a:lnTo>
                      <a:pt x="368" y="408"/>
                    </a:lnTo>
                    <a:lnTo>
                      <a:pt x="396" y="402"/>
                    </a:lnTo>
                    <a:lnTo>
                      <a:pt x="424" y="392"/>
                    </a:lnTo>
                    <a:lnTo>
                      <a:pt x="448" y="382"/>
                    </a:lnTo>
                    <a:lnTo>
                      <a:pt x="472" y="368"/>
                    </a:lnTo>
                    <a:lnTo>
                      <a:pt x="496" y="354"/>
                    </a:lnTo>
                    <a:lnTo>
                      <a:pt x="518" y="336"/>
                    </a:lnTo>
                    <a:lnTo>
                      <a:pt x="538" y="316"/>
                    </a:lnTo>
                    <a:lnTo>
                      <a:pt x="556" y="296"/>
                    </a:lnTo>
                    <a:lnTo>
                      <a:pt x="572" y="274"/>
                    </a:lnTo>
                    <a:lnTo>
                      <a:pt x="586" y="250"/>
                    </a:lnTo>
                    <a:lnTo>
                      <a:pt x="598" y="224"/>
                    </a:lnTo>
                    <a:lnTo>
                      <a:pt x="608" y="198"/>
                    </a:lnTo>
                    <a:lnTo>
                      <a:pt x="616" y="172"/>
                    </a:lnTo>
                    <a:lnTo>
                      <a:pt x="620" y="142"/>
                    </a:lnTo>
                    <a:lnTo>
                      <a:pt x="678" y="142"/>
                    </a:lnTo>
                    <a:lnTo>
                      <a:pt x="568" y="0"/>
                    </a:lnTo>
                    <a:lnTo>
                      <a:pt x="460" y="144"/>
                    </a:lnTo>
                    <a:lnTo>
                      <a:pt x="526" y="144"/>
                    </a:lnTo>
                    <a:lnTo>
                      <a:pt x="526" y="144"/>
                    </a:lnTo>
                    <a:lnTo>
                      <a:pt x="522" y="164"/>
                    </a:lnTo>
                    <a:lnTo>
                      <a:pt x="516" y="186"/>
                    </a:lnTo>
                    <a:lnTo>
                      <a:pt x="508" y="204"/>
                    </a:lnTo>
                    <a:lnTo>
                      <a:pt x="498" y="224"/>
                    </a:lnTo>
                    <a:lnTo>
                      <a:pt x="488" y="242"/>
                    </a:lnTo>
                    <a:lnTo>
                      <a:pt x="476" y="260"/>
                    </a:lnTo>
                    <a:lnTo>
                      <a:pt x="462" y="276"/>
                    </a:lnTo>
                    <a:lnTo>
                      <a:pt x="448" y="290"/>
                    </a:lnTo>
                    <a:lnTo>
                      <a:pt x="432" y="304"/>
                    </a:lnTo>
                    <a:lnTo>
                      <a:pt x="416" y="316"/>
                    </a:lnTo>
                    <a:lnTo>
                      <a:pt x="398" y="328"/>
                    </a:lnTo>
                    <a:lnTo>
                      <a:pt x="378" y="338"/>
                    </a:lnTo>
                    <a:lnTo>
                      <a:pt x="360" y="346"/>
                    </a:lnTo>
                    <a:lnTo>
                      <a:pt x="338" y="352"/>
                    </a:lnTo>
                    <a:lnTo>
                      <a:pt x="318" y="358"/>
                    </a:lnTo>
                    <a:lnTo>
                      <a:pt x="296" y="360"/>
                    </a:lnTo>
                    <a:lnTo>
                      <a:pt x="296" y="360"/>
                    </a:lnTo>
                    <a:lnTo>
                      <a:pt x="270" y="362"/>
                    </a:lnTo>
                    <a:lnTo>
                      <a:pt x="270" y="362"/>
                    </a:lnTo>
                    <a:lnTo>
                      <a:pt x="246" y="360"/>
                    </a:lnTo>
                    <a:lnTo>
                      <a:pt x="224" y="358"/>
                    </a:lnTo>
                    <a:lnTo>
                      <a:pt x="202" y="352"/>
                    </a:lnTo>
                    <a:lnTo>
                      <a:pt x="180" y="346"/>
                    </a:lnTo>
                    <a:lnTo>
                      <a:pt x="160" y="338"/>
                    </a:lnTo>
                    <a:lnTo>
                      <a:pt x="140" y="328"/>
                    </a:lnTo>
                    <a:lnTo>
                      <a:pt x="122" y="316"/>
                    </a:lnTo>
                    <a:lnTo>
                      <a:pt x="104" y="302"/>
                    </a:lnTo>
                    <a:lnTo>
                      <a:pt x="88" y="288"/>
                    </a:lnTo>
                    <a:lnTo>
                      <a:pt x="72" y="272"/>
                    </a:lnTo>
                    <a:lnTo>
                      <a:pt x="58" y="254"/>
                    </a:lnTo>
                    <a:lnTo>
                      <a:pt x="46" y="236"/>
                    </a:lnTo>
                    <a:lnTo>
                      <a:pt x="36" y="218"/>
                    </a:lnTo>
                    <a:lnTo>
                      <a:pt x="28" y="196"/>
                    </a:lnTo>
                    <a:lnTo>
                      <a:pt x="20" y="176"/>
                    </a:lnTo>
                    <a:lnTo>
                      <a:pt x="14" y="154"/>
                    </a:lnTo>
                    <a:lnTo>
                      <a:pt x="0" y="136"/>
                    </a:lnTo>
                    <a:close/>
                  </a:path>
                </a:pathLst>
              </a:custGeom>
              <a:gradFill>
                <a:gsLst>
                  <a:gs pos="100000">
                    <a:srgbClr val="C00000"/>
                  </a:gs>
                  <a:gs pos="18000">
                    <a:srgbClr val="FFC000"/>
                  </a:gs>
                </a:gsLst>
                <a:lin ang="2700000" scaled="0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400"/>
              </a:p>
            </p:txBody>
          </p:sp>
          <p:sp>
            <p:nvSpPr>
              <p:cNvPr id="80" name="Freeform 29"/>
              <p:cNvSpPr>
                <a:spLocks/>
              </p:cNvSpPr>
              <p:nvPr/>
            </p:nvSpPr>
            <p:spPr bwMode="auto">
              <a:xfrm rot="15479452" flipH="1">
                <a:off x="7697406" y="2964536"/>
                <a:ext cx="487540" cy="297701"/>
              </a:xfrm>
              <a:custGeom>
                <a:avLst/>
                <a:gdLst/>
                <a:ahLst/>
                <a:cxnLst>
                  <a:cxn ang="0">
                    <a:pos x="0" y="136"/>
                  </a:cxn>
                  <a:cxn ang="0">
                    <a:pos x="12" y="192"/>
                  </a:cxn>
                  <a:cxn ang="0">
                    <a:pos x="34" y="246"/>
                  </a:cxn>
                  <a:cxn ang="0">
                    <a:pos x="64" y="292"/>
                  </a:cxn>
                  <a:cxn ang="0">
                    <a:pos x="102" y="334"/>
                  </a:cxn>
                  <a:cxn ang="0">
                    <a:pos x="146" y="368"/>
                  </a:cxn>
                  <a:cxn ang="0">
                    <a:pos x="196" y="392"/>
                  </a:cxn>
                  <a:cxn ang="0">
                    <a:pos x="252" y="408"/>
                  </a:cxn>
                  <a:cxn ang="0">
                    <a:pos x="310" y="414"/>
                  </a:cxn>
                  <a:cxn ang="0">
                    <a:pos x="340" y="412"/>
                  </a:cxn>
                  <a:cxn ang="0">
                    <a:pos x="396" y="402"/>
                  </a:cxn>
                  <a:cxn ang="0">
                    <a:pos x="448" y="382"/>
                  </a:cxn>
                  <a:cxn ang="0">
                    <a:pos x="496" y="354"/>
                  </a:cxn>
                  <a:cxn ang="0">
                    <a:pos x="538" y="316"/>
                  </a:cxn>
                  <a:cxn ang="0">
                    <a:pos x="572" y="274"/>
                  </a:cxn>
                  <a:cxn ang="0">
                    <a:pos x="598" y="224"/>
                  </a:cxn>
                  <a:cxn ang="0">
                    <a:pos x="616" y="172"/>
                  </a:cxn>
                  <a:cxn ang="0">
                    <a:pos x="678" y="142"/>
                  </a:cxn>
                  <a:cxn ang="0">
                    <a:pos x="460" y="144"/>
                  </a:cxn>
                  <a:cxn ang="0">
                    <a:pos x="526" y="144"/>
                  </a:cxn>
                  <a:cxn ang="0">
                    <a:pos x="516" y="186"/>
                  </a:cxn>
                  <a:cxn ang="0">
                    <a:pos x="498" y="224"/>
                  </a:cxn>
                  <a:cxn ang="0">
                    <a:pos x="476" y="260"/>
                  </a:cxn>
                  <a:cxn ang="0">
                    <a:pos x="448" y="290"/>
                  </a:cxn>
                  <a:cxn ang="0">
                    <a:pos x="416" y="316"/>
                  </a:cxn>
                  <a:cxn ang="0">
                    <a:pos x="378" y="338"/>
                  </a:cxn>
                  <a:cxn ang="0">
                    <a:pos x="338" y="352"/>
                  </a:cxn>
                  <a:cxn ang="0">
                    <a:pos x="296" y="360"/>
                  </a:cxn>
                  <a:cxn ang="0">
                    <a:pos x="270" y="362"/>
                  </a:cxn>
                  <a:cxn ang="0">
                    <a:pos x="246" y="360"/>
                  </a:cxn>
                  <a:cxn ang="0">
                    <a:pos x="202" y="352"/>
                  </a:cxn>
                  <a:cxn ang="0">
                    <a:pos x="160" y="338"/>
                  </a:cxn>
                  <a:cxn ang="0">
                    <a:pos x="122" y="316"/>
                  </a:cxn>
                  <a:cxn ang="0">
                    <a:pos x="88" y="288"/>
                  </a:cxn>
                  <a:cxn ang="0">
                    <a:pos x="58" y="254"/>
                  </a:cxn>
                  <a:cxn ang="0">
                    <a:pos x="36" y="218"/>
                  </a:cxn>
                  <a:cxn ang="0">
                    <a:pos x="20" y="176"/>
                  </a:cxn>
                  <a:cxn ang="0">
                    <a:pos x="0" y="136"/>
                  </a:cxn>
                </a:cxnLst>
                <a:rect l="0" t="0" r="r" b="b"/>
                <a:pathLst>
                  <a:path w="678" h="414">
                    <a:moveTo>
                      <a:pt x="0" y="136"/>
                    </a:moveTo>
                    <a:lnTo>
                      <a:pt x="0" y="136"/>
                    </a:lnTo>
                    <a:lnTo>
                      <a:pt x="4" y="164"/>
                    </a:lnTo>
                    <a:lnTo>
                      <a:pt x="12" y="192"/>
                    </a:lnTo>
                    <a:lnTo>
                      <a:pt x="22" y="220"/>
                    </a:lnTo>
                    <a:lnTo>
                      <a:pt x="34" y="246"/>
                    </a:lnTo>
                    <a:lnTo>
                      <a:pt x="48" y="270"/>
                    </a:lnTo>
                    <a:lnTo>
                      <a:pt x="64" y="292"/>
                    </a:lnTo>
                    <a:lnTo>
                      <a:pt x="82" y="314"/>
                    </a:lnTo>
                    <a:lnTo>
                      <a:pt x="102" y="334"/>
                    </a:lnTo>
                    <a:lnTo>
                      <a:pt x="124" y="352"/>
                    </a:lnTo>
                    <a:lnTo>
                      <a:pt x="146" y="368"/>
                    </a:lnTo>
                    <a:lnTo>
                      <a:pt x="170" y="380"/>
                    </a:lnTo>
                    <a:lnTo>
                      <a:pt x="196" y="392"/>
                    </a:lnTo>
                    <a:lnTo>
                      <a:pt x="224" y="402"/>
                    </a:lnTo>
                    <a:lnTo>
                      <a:pt x="252" y="408"/>
                    </a:lnTo>
                    <a:lnTo>
                      <a:pt x="280" y="412"/>
                    </a:lnTo>
                    <a:lnTo>
                      <a:pt x="310" y="414"/>
                    </a:lnTo>
                    <a:lnTo>
                      <a:pt x="310" y="414"/>
                    </a:lnTo>
                    <a:lnTo>
                      <a:pt x="340" y="412"/>
                    </a:lnTo>
                    <a:lnTo>
                      <a:pt x="368" y="408"/>
                    </a:lnTo>
                    <a:lnTo>
                      <a:pt x="396" y="402"/>
                    </a:lnTo>
                    <a:lnTo>
                      <a:pt x="424" y="392"/>
                    </a:lnTo>
                    <a:lnTo>
                      <a:pt x="448" y="382"/>
                    </a:lnTo>
                    <a:lnTo>
                      <a:pt x="472" y="368"/>
                    </a:lnTo>
                    <a:lnTo>
                      <a:pt x="496" y="354"/>
                    </a:lnTo>
                    <a:lnTo>
                      <a:pt x="518" y="336"/>
                    </a:lnTo>
                    <a:lnTo>
                      <a:pt x="538" y="316"/>
                    </a:lnTo>
                    <a:lnTo>
                      <a:pt x="556" y="296"/>
                    </a:lnTo>
                    <a:lnTo>
                      <a:pt x="572" y="274"/>
                    </a:lnTo>
                    <a:lnTo>
                      <a:pt x="586" y="250"/>
                    </a:lnTo>
                    <a:lnTo>
                      <a:pt x="598" y="224"/>
                    </a:lnTo>
                    <a:lnTo>
                      <a:pt x="608" y="198"/>
                    </a:lnTo>
                    <a:lnTo>
                      <a:pt x="616" y="172"/>
                    </a:lnTo>
                    <a:lnTo>
                      <a:pt x="620" y="142"/>
                    </a:lnTo>
                    <a:lnTo>
                      <a:pt x="678" y="142"/>
                    </a:lnTo>
                    <a:lnTo>
                      <a:pt x="568" y="0"/>
                    </a:lnTo>
                    <a:lnTo>
                      <a:pt x="460" y="144"/>
                    </a:lnTo>
                    <a:lnTo>
                      <a:pt x="526" y="144"/>
                    </a:lnTo>
                    <a:lnTo>
                      <a:pt x="526" y="144"/>
                    </a:lnTo>
                    <a:lnTo>
                      <a:pt x="522" y="164"/>
                    </a:lnTo>
                    <a:lnTo>
                      <a:pt x="516" y="186"/>
                    </a:lnTo>
                    <a:lnTo>
                      <a:pt x="508" y="204"/>
                    </a:lnTo>
                    <a:lnTo>
                      <a:pt x="498" y="224"/>
                    </a:lnTo>
                    <a:lnTo>
                      <a:pt x="488" y="242"/>
                    </a:lnTo>
                    <a:lnTo>
                      <a:pt x="476" y="260"/>
                    </a:lnTo>
                    <a:lnTo>
                      <a:pt x="462" y="276"/>
                    </a:lnTo>
                    <a:lnTo>
                      <a:pt x="448" y="290"/>
                    </a:lnTo>
                    <a:lnTo>
                      <a:pt x="432" y="304"/>
                    </a:lnTo>
                    <a:lnTo>
                      <a:pt x="416" y="316"/>
                    </a:lnTo>
                    <a:lnTo>
                      <a:pt x="398" y="328"/>
                    </a:lnTo>
                    <a:lnTo>
                      <a:pt x="378" y="338"/>
                    </a:lnTo>
                    <a:lnTo>
                      <a:pt x="360" y="346"/>
                    </a:lnTo>
                    <a:lnTo>
                      <a:pt x="338" y="352"/>
                    </a:lnTo>
                    <a:lnTo>
                      <a:pt x="318" y="358"/>
                    </a:lnTo>
                    <a:lnTo>
                      <a:pt x="296" y="360"/>
                    </a:lnTo>
                    <a:lnTo>
                      <a:pt x="296" y="360"/>
                    </a:lnTo>
                    <a:lnTo>
                      <a:pt x="270" y="362"/>
                    </a:lnTo>
                    <a:lnTo>
                      <a:pt x="270" y="362"/>
                    </a:lnTo>
                    <a:lnTo>
                      <a:pt x="246" y="360"/>
                    </a:lnTo>
                    <a:lnTo>
                      <a:pt x="224" y="358"/>
                    </a:lnTo>
                    <a:lnTo>
                      <a:pt x="202" y="352"/>
                    </a:lnTo>
                    <a:lnTo>
                      <a:pt x="180" y="346"/>
                    </a:lnTo>
                    <a:lnTo>
                      <a:pt x="160" y="338"/>
                    </a:lnTo>
                    <a:lnTo>
                      <a:pt x="140" y="328"/>
                    </a:lnTo>
                    <a:lnTo>
                      <a:pt x="122" y="316"/>
                    </a:lnTo>
                    <a:lnTo>
                      <a:pt x="104" y="302"/>
                    </a:lnTo>
                    <a:lnTo>
                      <a:pt x="88" y="288"/>
                    </a:lnTo>
                    <a:lnTo>
                      <a:pt x="72" y="272"/>
                    </a:lnTo>
                    <a:lnTo>
                      <a:pt x="58" y="254"/>
                    </a:lnTo>
                    <a:lnTo>
                      <a:pt x="46" y="236"/>
                    </a:lnTo>
                    <a:lnTo>
                      <a:pt x="36" y="218"/>
                    </a:lnTo>
                    <a:lnTo>
                      <a:pt x="28" y="196"/>
                    </a:lnTo>
                    <a:lnTo>
                      <a:pt x="20" y="176"/>
                    </a:lnTo>
                    <a:lnTo>
                      <a:pt x="14" y="154"/>
                    </a:lnTo>
                    <a:lnTo>
                      <a:pt x="0" y="136"/>
                    </a:lnTo>
                    <a:close/>
                  </a:path>
                </a:pathLst>
              </a:custGeom>
              <a:gradFill>
                <a:gsLst>
                  <a:gs pos="100000">
                    <a:srgbClr val="C00000"/>
                  </a:gs>
                  <a:gs pos="18000">
                    <a:srgbClr val="FFC000"/>
                  </a:gs>
                </a:gsLst>
                <a:lin ang="2700000" scaled="0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400"/>
              </a:p>
            </p:txBody>
          </p:sp>
        </p:grp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357694"/>
            <a:ext cx="32766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571472" y="2357430"/>
            <a:ext cx="8143932" cy="4143404"/>
          </a:xfrm>
          <a:prstGeom prst="roundRect">
            <a:avLst>
              <a:gd name="adj" fmla="val 4886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방향 지시등 만들기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500034" y="1467137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spc="50" dirty="0" smtClean="0">
                <a:ln w="11430"/>
              </a:rPr>
              <a:t>LED</a:t>
            </a:r>
            <a:r>
              <a:rPr lang="ko-KR" altLang="en-US" sz="2400" b="1" spc="50" dirty="0" smtClean="0">
                <a:ln w="11430"/>
              </a:rPr>
              <a:t>를 이용하여 방향 지시등을 만들어 본다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41" name="오른쪽 중괄호 40"/>
          <p:cNvSpPr/>
          <p:nvPr/>
        </p:nvSpPr>
        <p:spPr>
          <a:xfrm>
            <a:off x="4500562" y="2753602"/>
            <a:ext cx="214314" cy="1551729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오른쪽 중괄호 42"/>
          <p:cNvSpPr/>
          <p:nvPr/>
        </p:nvSpPr>
        <p:spPr>
          <a:xfrm>
            <a:off x="4500562" y="4519646"/>
            <a:ext cx="214314" cy="1643074"/>
          </a:xfrm>
          <a:prstGeom prst="rightBrace">
            <a:avLst>
              <a:gd name="adj1" fmla="val 34628"/>
              <a:gd name="adj2" fmla="val 30365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4857752" y="3046837"/>
            <a:ext cx="250033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우회전 할 경우 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  <a:p>
            <a:r>
              <a:rPr lang="en-US" altLang="ko-KR" sz="1700" b="1" spc="50" dirty="0" smtClean="0">
                <a:ln w="11430"/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ko-KR" altLang="en-US" sz="1700" b="1" spc="50" dirty="0" smtClean="0">
                <a:ln w="11430"/>
                <a:solidFill>
                  <a:srgbClr val="FF0000"/>
                </a:solidFill>
                <a:sym typeface="Wingdings" pitchFamily="2" charset="2"/>
              </a:rPr>
              <a:t>오른쪽</a:t>
            </a:r>
            <a:r>
              <a:rPr lang="en-US" altLang="ko-KR" sz="1700" b="1" spc="50" dirty="0" smtClean="0">
                <a:ln w="11430"/>
                <a:solidFill>
                  <a:srgbClr val="FF0000"/>
                </a:solidFill>
              </a:rPr>
              <a:t>LED </a:t>
            </a:r>
            <a:r>
              <a:rPr lang="ko-KR" altLang="en-US" sz="1700" b="1" spc="50" dirty="0" smtClean="0">
                <a:ln w="11430"/>
                <a:solidFill>
                  <a:srgbClr val="FF0000"/>
                </a:solidFill>
              </a:rPr>
              <a:t>켜기</a:t>
            </a:r>
            <a:endParaRPr lang="en-US" altLang="ko-KR" sz="1700" b="1" spc="50" dirty="0" smtClean="0">
              <a:ln w="11430"/>
              <a:solidFill>
                <a:srgbClr val="FF0000"/>
              </a:solidFill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4857752" y="4662522"/>
            <a:ext cx="250033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좌회전 할 경우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  <a:p>
            <a:r>
              <a:rPr lang="en-US" altLang="ko-KR" sz="1700" b="1" spc="50" dirty="0" smtClean="0">
                <a:ln w="11430"/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ko-KR" altLang="en-US" sz="1700" b="1" spc="50" dirty="0" smtClean="0">
                <a:ln w="11430"/>
                <a:solidFill>
                  <a:srgbClr val="FF0000"/>
                </a:solidFill>
              </a:rPr>
              <a:t>오른쪽</a:t>
            </a:r>
            <a:r>
              <a:rPr lang="en-US" altLang="ko-KR" sz="1700" b="1" spc="50" dirty="0" smtClean="0">
                <a:ln w="11430"/>
                <a:solidFill>
                  <a:srgbClr val="FF0000"/>
                </a:solidFill>
              </a:rPr>
              <a:t>LED </a:t>
            </a:r>
            <a:r>
              <a:rPr lang="ko-KR" altLang="en-US" sz="1700" b="1" spc="50" dirty="0" smtClean="0">
                <a:ln w="11430"/>
                <a:solidFill>
                  <a:srgbClr val="FF0000"/>
                </a:solidFill>
              </a:rPr>
              <a:t>켜기</a:t>
            </a:r>
            <a:endParaRPr lang="en-US" altLang="ko-KR" sz="1700" b="1" spc="50" dirty="0" smtClean="0">
              <a:ln w="11430"/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590820"/>
            <a:ext cx="326707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214554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부저 경적 소리 넣기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357298"/>
            <a:ext cx="79296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부저를 이용하여 경적소리를 넣어 보자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2" name="그룹 45"/>
          <p:cNvGrpSpPr/>
          <p:nvPr/>
        </p:nvGrpSpPr>
        <p:grpSpPr>
          <a:xfrm>
            <a:off x="8001024" y="1357298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cxnSp>
        <p:nvCxnSpPr>
          <p:cNvPr id="53" name="꺾인 연결선 52"/>
          <p:cNvCxnSpPr>
            <a:stCxn id="5122" idx="3"/>
          </p:cNvCxnSpPr>
          <p:nvPr/>
        </p:nvCxnSpPr>
        <p:spPr>
          <a:xfrm>
            <a:off x="3658132" y="2964653"/>
            <a:ext cx="2249398" cy="2212625"/>
          </a:xfrm>
          <a:prstGeom prst="bentConnector3">
            <a:avLst>
              <a:gd name="adj1" fmla="val 9962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직사각형 56"/>
          <p:cNvSpPr/>
          <p:nvPr/>
        </p:nvSpPr>
        <p:spPr>
          <a:xfrm>
            <a:off x="6000760" y="3571876"/>
            <a:ext cx="271464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스페이스바를 눌렀을 때 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부저음 내기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</p:txBody>
      </p:sp>
      <p:pic>
        <p:nvPicPr>
          <p:cNvPr id="5123" name="Picture 3" descr="space-bar • Josh Benso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5143512"/>
            <a:ext cx="3848100" cy="74295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1" y="2428868"/>
            <a:ext cx="272947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sp>
        <p:nvSpPr>
          <p:cNvPr id="23" name="오른쪽 중괄호 22"/>
          <p:cNvSpPr/>
          <p:nvPr/>
        </p:nvSpPr>
        <p:spPr>
          <a:xfrm flipH="1">
            <a:off x="5500694" y="1142984"/>
            <a:ext cx="357190" cy="1785950"/>
          </a:xfrm>
          <a:prstGeom prst="rightBrace">
            <a:avLst>
              <a:gd name="adj1" fmla="val 39729"/>
              <a:gd name="adj2" fmla="val 42297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오른쪽 중괄호 23"/>
          <p:cNvSpPr/>
          <p:nvPr/>
        </p:nvSpPr>
        <p:spPr>
          <a:xfrm flipH="1">
            <a:off x="5500694" y="5500702"/>
            <a:ext cx="357190" cy="571504"/>
          </a:xfrm>
          <a:prstGeom prst="rightBrace">
            <a:avLst>
              <a:gd name="adj1" fmla="val 39729"/>
              <a:gd name="adj2" fmla="val 37794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오른쪽 중괄호 24"/>
          <p:cNvSpPr/>
          <p:nvPr/>
        </p:nvSpPr>
        <p:spPr>
          <a:xfrm flipH="1">
            <a:off x="5500694" y="3071810"/>
            <a:ext cx="357190" cy="2357454"/>
          </a:xfrm>
          <a:prstGeom prst="rightBrace">
            <a:avLst>
              <a:gd name="adj1" fmla="val 39729"/>
              <a:gd name="adj2" fmla="val 4765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572000" y="1503421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0" y="3184241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000" y="3988362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2000" y="5485362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43240" y="1860611"/>
            <a:ext cx="230063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직진과 후진 구현하기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49733" y="3553573"/>
            <a:ext cx="18473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35622" y="5932577"/>
            <a:ext cx="223651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부저 경적 소리 넣기 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18073" y="4429132"/>
            <a:ext cx="208262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방향 지시등 만들기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64047" y="3612869"/>
            <a:ext cx="273664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좌회전과 우회전 구현하기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0"/>
            <a:ext cx="25674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2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4104042" y="178592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15"/>
          <p:cNvSpPr txBox="1">
            <a:spLocks/>
          </p:cNvSpPr>
          <p:nvPr/>
        </p:nvSpPr>
        <p:spPr>
          <a:xfrm>
            <a:off x="4104042" y="2979113"/>
            <a:ext cx="4968552" cy="58416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준비하기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1571604" y="5129225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  <a:endCxn id="2052" idx="1"/>
          </p:cNvCxnSpPr>
          <p:nvPr/>
        </p:nvCxnSpPr>
        <p:spPr>
          <a:xfrm>
            <a:off x="2206609" y="5414977"/>
            <a:ext cx="365127" cy="37442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992261"/>
            <a:ext cx="2143140" cy="15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4143372" y="5129225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986349"/>
            <a:ext cx="2142554" cy="161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stCxn id="27" idx="6"/>
            <a:endCxn id="2053" idx="1"/>
          </p:cNvCxnSpPr>
          <p:nvPr/>
        </p:nvCxnSpPr>
        <p:spPr>
          <a:xfrm>
            <a:off x="4714876" y="5386402"/>
            <a:ext cx="285752" cy="40833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449070" y="6129357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30" y="4986349"/>
            <a:ext cx="1428750" cy="15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0" name="꺾인 연결선 14"/>
          <p:cNvCxnSpPr>
            <a:stCxn id="35" idx="6"/>
            <a:endCxn id="2054" idx="1"/>
          </p:cNvCxnSpPr>
          <p:nvPr/>
        </p:nvCxnSpPr>
        <p:spPr>
          <a:xfrm flipV="1">
            <a:off x="7020574" y="5778829"/>
            <a:ext cx="408956" cy="60770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520640" y="5143512"/>
            <a:ext cx="571504" cy="1428760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89728" y="178592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15"/>
          <p:cNvSpPr txBox="1">
            <a:spLocks/>
          </p:cNvSpPr>
          <p:nvPr/>
        </p:nvSpPr>
        <p:spPr>
          <a:xfrm>
            <a:off x="3889728" y="2979113"/>
            <a:ext cx="4968552" cy="58416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코딩 실습하기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무선 조종기 정의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grpSp>
        <p:nvGrpSpPr>
          <p:cNvPr id="3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428736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아래와 같이 키보드의 화살표를 이용하여</a:t>
            </a:r>
            <a:endParaRPr lang="en-US" altLang="ko-KR" sz="2800" b="1" spc="50" dirty="0" smtClean="0">
              <a:ln w="11430"/>
            </a:endParaRPr>
          </a:p>
          <a:p>
            <a:r>
              <a:rPr lang="ko-KR" altLang="en-US" sz="2800" b="1" spc="50" dirty="0" smtClean="0">
                <a:ln w="11430"/>
              </a:rPr>
              <a:t>어글리봇을 제어한다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grpSp>
        <p:nvGrpSpPr>
          <p:cNvPr id="47" name="그룹 46"/>
          <p:cNvGrpSpPr/>
          <p:nvPr/>
        </p:nvGrpSpPr>
        <p:grpSpPr>
          <a:xfrm>
            <a:off x="714348" y="2786058"/>
            <a:ext cx="2876548" cy="2137638"/>
            <a:chOff x="1258556" y="2786058"/>
            <a:chExt cx="2332340" cy="173322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5852" y="2786058"/>
              <a:ext cx="2305044" cy="1733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7" name="타원 36"/>
            <p:cNvSpPr/>
            <p:nvPr/>
          </p:nvSpPr>
          <p:spPr>
            <a:xfrm rot="5400000" flipH="1">
              <a:off x="1675718" y="4104301"/>
              <a:ext cx="285752" cy="285752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타원 37"/>
            <p:cNvSpPr/>
            <p:nvPr/>
          </p:nvSpPr>
          <p:spPr>
            <a:xfrm rot="5400000" flipH="1">
              <a:off x="1389966" y="3804901"/>
              <a:ext cx="285752" cy="285752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타원 38"/>
            <p:cNvSpPr/>
            <p:nvPr/>
          </p:nvSpPr>
          <p:spPr>
            <a:xfrm rot="5400000" flipH="1">
              <a:off x="2081812" y="3938891"/>
              <a:ext cx="432752" cy="442276"/>
            </a:xfrm>
            <a:prstGeom prst="ellipse">
              <a:avLst/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258556" y="4162091"/>
              <a:ext cx="335592" cy="199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LED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500298" y="4233529"/>
              <a:ext cx="365485" cy="2121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100" b="1" dirty="0" smtClean="0">
                  <a:solidFill>
                    <a:srgbClr val="FF0000"/>
                  </a:solidFill>
                  <a:latin typeface="나눔고딕 ExtraBold" pitchFamily="50" charset="-127"/>
                  <a:ea typeface="나눔고딕 ExtraBold" pitchFamily="50" charset="-127"/>
                </a:rPr>
                <a:t>부저</a:t>
              </a:r>
              <a:endParaRPr lang="en-US" altLang="ko-KR" sz="1100" b="1" dirty="0" smtClean="0">
                <a:solidFill>
                  <a:srgbClr val="FF000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3643306" y="2786058"/>
            <a:ext cx="5250876" cy="3610718"/>
            <a:chOff x="4219200" y="2786058"/>
            <a:chExt cx="4674982" cy="3214710"/>
          </a:xfrm>
        </p:grpSpPr>
        <p:pic>
          <p:nvPicPr>
            <p:cNvPr id="12290" name="Picture 2" descr="https://search.pstatic.net/common/?src=http%3A%2F%2Fblogfiles.naver.net%2FMjAxNzEyMjdfNTQg%2FMDAxNTE0Mzc2NzA2Nzgx.PmKcMUr79smXCk21ce6do1CW05wUoQv_8DyhLjkGWowg.XTCeiB7PJPnSobaWTKGG2hn2zeFbkp6sZ4VfmUVK1Vcg.PNG.krazymouse%2F%25C5%25B0%25BA%25B8%25B5%25E5_%25B9%25E6%25C7%25E2%25C5%25B0.png&amp;type=sc960_832"/>
            <p:cNvPicPr>
              <a:picLocks noChangeAspect="1" noChangeArrowheads="1"/>
            </p:cNvPicPr>
            <p:nvPr/>
          </p:nvPicPr>
          <p:blipFill>
            <a:blip r:embed="rId4"/>
            <a:srcRect l="3175" t="6843" r="4762" b="14989"/>
            <a:stretch>
              <a:fillRect/>
            </a:stretch>
          </p:blipFill>
          <p:spPr bwMode="auto">
            <a:xfrm>
              <a:off x="4643438" y="2786058"/>
              <a:ext cx="3786214" cy="3214710"/>
            </a:xfrm>
            <a:prstGeom prst="rect">
              <a:avLst/>
            </a:prstGeom>
            <a:noFill/>
          </p:spPr>
        </p:pic>
        <p:sp>
          <p:nvSpPr>
            <p:cNvPr id="26" name="오른쪽 화살표 25"/>
            <p:cNvSpPr/>
            <p:nvPr/>
          </p:nvSpPr>
          <p:spPr>
            <a:xfrm rot="6481538">
              <a:off x="6276321" y="4660312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27" name="오른쪽 화살표 26"/>
            <p:cNvSpPr/>
            <p:nvPr/>
          </p:nvSpPr>
          <p:spPr>
            <a:xfrm rot="17021474">
              <a:off x="6655137" y="3417565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1555A6"/>
                </a:gs>
                <a:gs pos="18000">
                  <a:srgbClr val="00B0F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28" name="오른쪽 화살표 27"/>
            <p:cNvSpPr/>
            <p:nvPr/>
          </p:nvSpPr>
          <p:spPr>
            <a:xfrm rot="834736">
              <a:off x="7715272" y="4786322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29" name="오른쪽 화살표 28"/>
            <p:cNvSpPr/>
            <p:nvPr/>
          </p:nvSpPr>
          <p:spPr>
            <a:xfrm rot="11521056">
              <a:off x="5048194" y="4178231"/>
              <a:ext cx="360020" cy="240013"/>
            </a:xfrm>
            <a:prstGeom prst="rightArrow">
              <a:avLst/>
            </a:prstGeom>
            <a:gradFill>
              <a:gsLst>
                <a:gs pos="100000">
                  <a:srgbClr val="C00000"/>
                </a:gs>
                <a:gs pos="18000">
                  <a:srgbClr val="FFC000"/>
                </a:gs>
              </a:gsLst>
              <a:lin ang="2700000" scaled="0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500"/>
            </a:p>
          </p:txBody>
        </p:sp>
        <p:sp>
          <p:nvSpPr>
            <p:cNvPr id="32" name="TextBox 31"/>
            <p:cNvSpPr txBox="1"/>
            <p:nvPr/>
          </p:nvSpPr>
          <p:spPr>
            <a:xfrm rot="588257">
              <a:off x="6749020" y="2918751"/>
              <a:ext cx="546945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직진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898354">
              <a:off x="6022084" y="5111642"/>
              <a:ext cx="546945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후진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 rot="588257">
              <a:off x="4219200" y="4044712"/>
              <a:ext cx="728084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좌회전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588257">
              <a:off x="8166098" y="4917391"/>
              <a:ext cx="728084" cy="323165"/>
            </a:xfrm>
            <a:prstGeom prst="rect">
              <a:avLst/>
            </a:prstGeom>
            <a:solidFill>
              <a:srgbClr val="FFFF00">
                <a:alpha val="81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1500" b="1" dirty="0" smtClean="0">
                  <a:solidFill>
                    <a:srgbClr val="0070C0"/>
                  </a:solidFill>
                  <a:latin typeface="나눔고딕 ExtraBold" pitchFamily="50" charset="-127"/>
                  <a:ea typeface="나눔고딕 ExtraBold" pitchFamily="50" charset="-127"/>
                </a:rPr>
                <a:t>우회전</a:t>
              </a:r>
              <a:endParaRPr lang="ko-KR" altLang="en-US" sz="1500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0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코딩 생각하기</a:t>
            </a:r>
          </a:p>
        </p:txBody>
      </p:sp>
      <p:sp>
        <p:nvSpPr>
          <p:cNvPr id="34" name="모서리가 둥근 직사각형 33"/>
          <p:cNvSpPr/>
          <p:nvPr/>
        </p:nvSpPr>
        <p:spPr>
          <a:xfrm>
            <a:off x="1000100" y="2000240"/>
            <a:ext cx="7429552" cy="1500198"/>
          </a:xfrm>
          <a:prstGeom prst="roundRect">
            <a:avLst>
              <a:gd name="adj" fmla="val 2730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9" name="직사각형 38"/>
          <p:cNvSpPr/>
          <p:nvPr/>
        </p:nvSpPr>
        <p:spPr>
          <a:xfrm>
            <a:off x="1142976" y="2214554"/>
            <a:ext cx="5715040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300" dirty="0" smtClean="0">
                <a:solidFill>
                  <a:srgbClr val="1555A6"/>
                </a:solidFill>
              </a:rPr>
              <a:t>모터의 회전 방향이 어글리봇의 직진</a:t>
            </a:r>
            <a:r>
              <a:rPr lang="en-US" altLang="ko-KR" sz="1300" dirty="0" smtClean="0">
                <a:solidFill>
                  <a:srgbClr val="1555A6"/>
                </a:solidFill>
              </a:rPr>
              <a:t>(+)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en-US" altLang="ko-KR" sz="1300" dirty="0" smtClean="0">
                <a:solidFill>
                  <a:srgbClr val="1555A6"/>
                </a:solidFill>
              </a:rPr>
              <a:t>/ </a:t>
            </a:r>
            <a:r>
              <a:rPr lang="ko-KR" altLang="en-US" sz="1300" dirty="0" smtClean="0">
                <a:solidFill>
                  <a:srgbClr val="1555A6"/>
                </a:solidFill>
              </a:rPr>
              <a:t>후진</a:t>
            </a:r>
            <a:r>
              <a:rPr lang="en-US" altLang="ko-KR" sz="1300" dirty="0" smtClean="0">
                <a:solidFill>
                  <a:srgbClr val="1555A6"/>
                </a:solidFill>
              </a:rPr>
              <a:t>(-)</a:t>
            </a:r>
            <a:r>
              <a:rPr lang="ko-KR" altLang="en-US" sz="1300" dirty="0" smtClean="0">
                <a:solidFill>
                  <a:srgbClr val="1555A6"/>
                </a:solidFill>
              </a:rPr>
              <a:t> 방향을 정의 한다</a:t>
            </a:r>
            <a:r>
              <a:rPr lang="en-US" altLang="ko-KR" sz="1300" dirty="0" smtClean="0">
                <a:solidFill>
                  <a:srgbClr val="1555A6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직진 예제</a:t>
            </a:r>
            <a:r>
              <a:rPr lang="en-US" altLang="ko-KR" sz="1300" dirty="0" smtClean="0"/>
              <a:t>) </a:t>
            </a:r>
            <a:r>
              <a:rPr lang="ko-KR" altLang="en-US" sz="1300" dirty="0" smtClean="0"/>
              <a:t>왼쪽 모터 </a:t>
            </a:r>
            <a:r>
              <a:rPr lang="en-US" altLang="ko-KR" sz="1300" dirty="0" smtClean="0"/>
              <a:t>: 50,    </a:t>
            </a:r>
            <a:r>
              <a:rPr lang="ko-KR" altLang="en-US" sz="1300" dirty="0" smtClean="0"/>
              <a:t>오른쪽 모터 </a:t>
            </a:r>
            <a:r>
              <a:rPr lang="en-US" altLang="ko-KR" sz="1300" dirty="0" smtClean="0"/>
              <a:t>: 50</a:t>
            </a:r>
          </a:p>
          <a:p>
            <a:pPr>
              <a:lnSpc>
                <a:spcPct val="150000"/>
              </a:lnSpc>
            </a:pPr>
            <a:r>
              <a:rPr lang="ko-KR" altLang="en-US" sz="1300" dirty="0" smtClean="0"/>
              <a:t>후진 예제</a:t>
            </a:r>
            <a:r>
              <a:rPr lang="en-US" altLang="ko-KR" sz="1300" dirty="0" smtClean="0"/>
              <a:t>) </a:t>
            </a:r>
            <a:r>
              <a:rPr lang="ko-KR" altLang="en-US" sz="1300" dirty="0" smtClean="0"/>
              <a:t>왼쪽</a:t>
            </a:r>
            <a:r>
              <a:rPr lang="en-US" altLang="ko-KR" sz="1300" dirty="0" smtClean="0"/>
              <a:t>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</a:t>
            </a:r>
            <a:r>
              <a:rPr lang="en-US" altLang="ko-KR" sz="1300" b="1" dirty="0" smtClean="0">
                <a:solidFill>
                  <a:srgbClr val="FF0000"/>
                </a:solidFill>
              </a:rPr>
              <a:t>-</a:t>
            </a:r>
            <a:r>
              <a:rPr lang="en-US" altLang="ko-KR" sz="1300" dirty="0" smtClean="0"/>
              <a:t>50,    </a:t>
            </a:r>
            <a:r>
              <a:rPr lang="ko-KR" altLang="en-US" sz="1300" dirty="0" smtClean="0"/>
              <a:t>오른쪽</a:t>
            </a:r>
            <a:r>
              <a:rPr lang="en-US" altLang="ko-KR" sz="1300" dirty="0" smtClean="0"/>
              <a:t> </a:t>
            </a:r>
            <a:r>
              <a:rPr lang="ko-KR" altLang="en-US" sz="1300" dirty="0" smtClean="0"/>
              <a:t>모터 </a:t>
            </a:r>
            <a:r>
              <a:rPr lang="en-US" altLang="ko-KR" sz="1300" dirty="0" smtClean="0"/>
              <a:t>: </a:t>
            </a:r>
            <a:r>
              <a:rPr lang="en-US" altLang="ko-KR" sz="1300" b="1" dirty="0" smtClean="0">
                <a:solidFill>
                  <a:srgbClr val="FF0000"/>
                </a:solidFill>
              </a:rPr>
              <a:t>-</a:t>
            </a:r>
            <a:r>
              <a:rPr lang="en-US" altLang="ko-KR" sz="1300" dirty="0" smtClean="0"/>
              <a:t>50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714348" y="1785926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모터 방향 확인 하기</a:t>
            </a:r>
            <a:endParaRPr lang="ko-KR" altLang="en-US" sz="1500" b="1" dirty="0"/>
          </a:p>
        </p:txBody>
      </p:sp>
      <p:sp>
        <p:nvSpPr>
          <p:cNvPr id="70" name="모서리가 둥근 직사각형 69"/>
          <p:cNvSpPr/>
          <p:nvPr/>
        </p:nvSpPr>
        <p:spPr>
          <a:xfrm>
            <a:off x="1000100" y="3819227"/>
            <a:ext cx="7429552" cy="1395724"/>
          </a:xfrm>
          <a:prstGeom prst="roundRect">
            <a:avLst>
              <a:gd name="adj" fmla="val 6326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2" name="직사각형 71"/>
          <p:cNvSpPr/>
          <p:nvPr/>
        </p:nvSpPr>
        <p:spPr>
          <a:xfrm>
            <a:off x="1000132" y="3962103"/>
            <a:ext cx="371474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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직진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/>
              <a:t>  : </a:t>
            </a:r>
            <a:r>
              <a:rPr lang="ko-KR" altLang="en-US" sz="1300" dirty="0" smtClean="0"/>
              <a:t>왼쪽모터</a:t>
            </a:r>
            <a:r>
              <a:rPr lang="ko-KR" altLang="en-US" sz="1300" b="1" dirty="0" smtClean="0"/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/>
              <a:t>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(+)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만약 화살표</a:t>
            </a:r>
            <a:r>
              <a:rPr lang="en-US" altLang="ko-KR" sz="1300" dirty="0" smtClean="0">
                <a:solidFill>
                  <a:srgbClr val="0070C0"/>
                </a:solidFill>
              </a:rPr>
              <a:t>(</a:t>
            </a:r>
            <a:r>
              <a:rPr lang="en-US" altLang="ko-KR" sz="1300" dirty="0" smtClean="0">
                <a:solidFill>
                  <a:srgbClr val="C00000"/>
                </a:solidFill>
                <a:sym typeface="Wingdings 3"/>
              </a:rPr>
              <a:t></a:t>
            </a:r>
            <a:r>
              <a:rPr lang="en-US" altLang="ko-KR" sz="1300" dirty="0" smtClean="0">
                <a:solidFill>
                  <a:srgbClr val="0070C0"/>
                </a:solidFill>
              </a:rPr>
              <a:t>)</a:t>
            </a:r>
            <a:r>
              <a:rPr lang="ko-KR" altLang="en-US" sz="1300" dirty="0" smtClean="0">
                <a:solidFill>
                  <a:srgbClr val="0070C0"/>
                </a:solidFill>
              </a:rPr>
              <a:t>키를 눌렀을 때  후진</a:t>
            </a:r>
            <a:endParaRPr lang="en-US" altLang="ko-KR" sz="1300" dirty="0" smtClean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ko-KR" sz="1300" dirty="0" smtClean="0">
                <a:solidFill>
                  <a:srgbClr val="1555A6"/>
                </a:solidFill>
              </a:rPr>
              <a:t>  </a:t>
            </a:r>
            <a:r>
              <a:rPr lang="en-US" altLang="ko-KR" sz="1300" dirty="0" smtClean="0"/>
              <a:t>: </a:t>
            </a:r>
            <a:r>
              <a:rPr lang="ko-KR" altLang="en-US" sz="1300" dirty="0" smtClean="0"/>
              <a:t>왼쪽모터</a:t>
            </a:r>
            <a:r>
              <a:rPr lang="ko-KR" altLang="en-US" sz="1300" b="1" dirty="0" smtClean="0"/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(-)</a:t>
            </a:r>
            <a:r>
              <a:rPr lang="ko-KR" altLang="en-US" sz="1300" dirty="0" smtClean="0">
                <a:solidFill>
                  <a:srgbClr val="1555A6"/>
                </a:solidFill>
              </a:rPr>
              <a:t> </a:t>
            </a:r>
            <a:r>
              <a:rPr lang="ko-KR" altLang="en-US" sz="1300" dirty="0" smtClean="0"/>
              <a:t>오른쪽모터</a:t>
            </a:r>
            <a:r>
              <a:rPr lang="ko-KR" altLang="en-US" sz="1300" b="1" dirty="0" smtClean="0">
                <a:solidFill>
                  <a:srgbClr val="C00000"/>
                </a:solidFill>
              </a:rPr>
              <a:t> </a:t>
            </a:r>
            <a:r>
              <a:rPr lang="en-US" altLang="ko-KR" sz="1300" b="1" dirty="0" smtClean="0">
                <a:solidFill>
                  <a:srgbClr val="C00000"/>
                </a:solidFill>
              </a:rPr>
              <a:t>(1)</a:t>
            </a:r>
            <a:endParaRPr lang="en-US" altLang="ko-KR" sz="1300" dirty="0" smtClean="0">
              <a:solidFill>
                <a:srgbClr val="1555A6"/>
              </a:solidFill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714348" y="3571876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직진</a:t>
            </a:r>
            <a:r>
              <a:rPr lang="en-US" altLang="ko-KR" sz="1500" b="1" dirty="0" smtClean="0"/>
              <a:t>/ </a:t>
            </a:r>
            <a:r>
              <a:rPr lang="ko-KR" altLang="en-US" sz="1500" b="1" dirty="0" smtClean="0"/>
              <a:t>후진 조건 만들기</a:t>
            </a:r>
            <a:endParaRPr lang="ko-KR" altLang="en-US" sz="1500" b="1" dirty="0"/>
          </a:p>
        </p:txBody>
      </p:sp>
      <p:sp>
        <p:nvSpPr>
          <p:cNvPr id="77" name="모서리가 둥근 직사각형 76"/>
          <p:cNvSpPr/>
          <p:nvPr/>
        </p:nvSpPr>
        <p:spPr>
          <a:xfrm>
            <a:off x="1000100" y="5533738"/>
            <a:ext cx="7429552" cy="824219"/>
          </a:xfrm>
          <a:prstGeom prst="roundRect">
            <a:avLst>
              <a:gd name="adj" fmla="val 6326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8" name="직사각형 77"/>
          <p:cNvSpPr/>
          <p:nvPr/>
        </p:nvSpPr>
        <p:spPr>
          <a:xfrm>
            <a:off x="1000132" y="5676615"/>
            <a:ext cx="4786314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ko-KR" altLang="en-US" sz="1300" dirty="0" smtClean="0">
                <a:solidFill>
                  <a:srgbClr val="0070C0"/>
                </a:solidFill>
              </a:rPr>
              <a:t> 모터 세기를 변수를 이용하여 움직인다</a:t>
            </a:r>
            <a:r>
              <a:rPr lang="en-US" altLang="ko-KR" sz="13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9" name="직사각형 78"/>
          <p:cNvSpPr/>
          <p:nvPr/>
        </p:nvSpPr>
        <p:spPr>
          <a:xfrm>
            <a:off x="714348" y="5286388"/>
            <a:ext cx="2357454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500" b="1" dirty="0" smtClean="0"/>
              <a:t>모터 돌리기</a:t>
            </a:r>
            <a:endParaRPr lang="ko-KR" altLang="en-US" sz="15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071678"/>
            <a:ext cx="1071570" cy="138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1" name="TextBox 90"/>
          <p:cNvSpPr txBox="1"/>
          <p:nvPr/>
        </p:nvSpPr>
        <p:spPr>
          <a:xfrm>
            <a:off x="6143636" y="2886014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왼쪽</a:t>
            </a:r>
            <a:endParaRPr lang="en-US" altLang="ko-KR" sz="10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sz="10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</a:t>
            </a:r>
            <a:endParaRPr lang="en-US" altLang="ko-KR" sz="10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715272" y="2886014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0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오른쪽</a:t>
            </a:r>
            <a:endParaRPr lang="en-US" altLang="ko-KR" sz="1000" b="1" dirty="0" smtClean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sz="1000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모터</a:t>
            </a:r>
            <a:endParaRPr lang="ko-KR" altLang="en-US" sz="1000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714348" y="1214422"/>
            <a:ext cx="6929486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>
                <a:ln w="3175">
                  <a:noFill/>
                </a:ln>
                <a:effectLst/>
              </a:rPr>
              <a:t>모터 방향과 어글리봇 방향의 조건을 확인하고 코딩 하도록 한다</a:t>
            </a:r>
            <a:r>
              <a:rPr lang="en-US" altLang="ko-KR" b="1" dirty="0" smtClean="0">
                <a:ln w="3175">
                  <a:noFill/>
                </a:ln>
                <a:effectLst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857628"/>
            <a:ext cx="186618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214818"/>
            <a:ext cx="2143140" cy="95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7" y="5572140"/>
            <a:ext cx="2571768" cy="7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모서리가 둥근 직사각형 45"/>
          <p:cNvSpPr/>
          <p:nvPr/>
        </p:nvSpPr>
        <p:spPr>
          <a:xfrm>
            <a:off x="785786" y="1643050"/>
            <a:ext cx="8072494" cy="5072098"/>
          </a:xfrm>
          <a:prstGeom prst="roundRect">
            <a:avLst>
              <a:gd name="adj" fmla="val 4886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직진과 후진 구현하기</a:t>
            </a:r>
          </a:p>
        </p:txBody>
      </p:sp>
      <p:grpSp>
        <p:nvGrpSpPr>
          <p:cNvPr id="47" name="그룹 45"/>
          <p:cNvGrpSpPr/>
          <p:nvPr/>
        </p:nvGrpSpPr>
        <p:grpSpPr>
          <a:xfrm>
            <a:off x="8001024" y="5143512"/>
            <a:ext cx="652400" cy="1500198"/>
            <a:chOff x="9765149" y="1426965"/>
            <a:chExt cx="855319" cy="1966812"/>
          </a:xfrm>
        </p:grpSpPr>
        <p:grpSp>
          <p:nvGrpSpPr>
            <p:cNvPr id="48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9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84" name="오른쪽 중괄호 83"/>
          <p:cNvSpPr/>
          <p:nvPr/>
        </p:nvSpPr>
        <p:spPr>
          <a:xfrm>
            <a:off x="4357686" y="2786058"/>
            <a:ext cx="357190" cy="428628"/>
          </a:xfrm>
          <a:prstGeom prst="rightBrace">
            <a:avLst>
              <a:gd name="adj1" fmla="val 11714"/>
              <a:gd name="adj2" fmla="val 52771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오른쪽 중괄호 84"/>
          <p:cNvSpPr/>
          <p:nvPr/>
        </p:nvSpPr>
        <p:spPr>
          <a:xfrm>
            <a:off x="4429124" y="3429000"/>
            <a:ext cx="357190" cy="100013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TextBox 92"/>
          <p:cNvSpPr txBox="1"/>
          <p:nvPr/>
        </p:nvSpPr>
        <p:spPr>
          <a:xfrm>
            <a:off x="4857752" y="3789437"/>
            <a:ext cx="237757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↑ 눌렀을 때 직진하기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786314" y="2857496"/>
            <a:ext cx="407675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왼쪽모터</a:t>
            </a:r>
            <a:r>
              <a:rPr lang="en-US" altLang="ko-KR" sz="1700" b="1" dirty="0" smtClean="0">
                <a:solidFill>
                  <a:srgbClr val="C00000"/>
                </a:solidFill>
              </a:rPr>
              <a:t>/</a:t>
            </a:r>
            <a:r>
              <a:rPr lang="ko-KR" altLang="en-US" sz="1700" b="1" dirty="0" smtClean="0">
                <a:solidFill>
                  <a:srgbClr val="C00000"/>
                </a:solidFill>
              </a:rPr>
              <a:t>오른쪽 모터 변수 초기값 정의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35" name="오른쪽 중괄호 34"/>
          <p:cNvSpPr/>
          <p:nvPr/>
        </p:nvSpPr>
        <p:spPr>
          <a:xfrm>
            <a:off x="4429124" y="4500570"/>
            <a:ext cx="357190" cy="100013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4857752" y="4861007"/>
            <a:ext cx="237757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↓ 눌렀을 때 후진하기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38" name="오른쪽 중괄호 37"/>
          <p:cNvSpPr/>
          <p:nvPr/>
        </p:nvSpPr>
        <p:spPr>
          <a:xfrm>
            <a:off x="4429124" y="5715016"/>
            <a:ext cx="357190" cy="571504"/>
          </a:xfrm>
          <a:prstGeom prst="rightBrace">
            <a:avLst>
              <a:gd name="adj1" fmla="val 13132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4857752" y="5861139"/>
            <a:ext cx="156966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C00000"/>
                </a:solidFill>
              </a:rPr>
              <a:t>모터 회전하기</a:t>
            </a:r>
            <a:endParaRPr lang="en-US" altLang="ko-KR" sz="1700" b="1" dirty="0" smtClean="0">
              <a:solidFill>
                <a:srgbClr val="C00000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5167324" y="1785926"/>
            <a:ext cx="2071702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1. </a:t>
            </a:r>
            <a:r>
              <a:rPr lang="ko-KR" altLang="en-US" sz="1500" b="1" dirty="0" smtClean="0"/>
              <a:t>데이터 만들기</a:t>
            </a:r>
            <a:endParaRPr lang="ko-KR" altLang="en-US" sz="1500" b="1" dirty="0"/>
          </a:p>
        </p:txBody>
      </p:sp>
      <p:sp>
        <p:nvSpPr>
          <p:cNvPr id="42" name="직사각형 41"/>
          <p:cNvSpPr/>
          <p:nvPr/>
        </p:nvSpPr>
        <p:spPr>
          <a:xfrm>
            <a:off x="1000100" y="1428736"/>
            <a:ext cx="3214710" cy="428628"/>
          </a:xfrm>
          <a:prstGeom prst="rect">
            <a:avLst/>
          </a:prstGeom>
          <a:solidFill>
            <a:srgbClr val="1555A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500" b="1" dirty="0" smtClean="0"/>
              <a:t>2. </a:t>
            </a:r>
            <a:r>
              <a:rPr lang="ko-KR" altLang="en-US" sz="1500" b="1" dirty="0" smtClean="0"/>
              <a:t>직진</a:t>
            </a:r>
            <a:r>
              <a:rPr lang="en-US" altLang="ko-KR" sz="1500" b="1" dirty="0" smtClean="0"/>
              <a:t>/</a:t>
            </a:r>
            <a:r>
              <a:rPr lang="ko-KR" altLang="en-US" sz="1500" b="1" dirty="0" smtClean="0"/>
              <a:t>후진 구현 하기</a:t>
            </a:r>
            <a:endParaRPr lang="ko-KR" altLang="en-US" sz="15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1902" y="1785926"/>
            <a:ext cx="10477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000240"/>
            <a:ext cx="28956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8781</TotalTime>
  <Words>369</Words>
  <Application>Microsoft Office PowerPoint</Application>
  <PresentationFormat>화면 슬라이드 쇼(4:3)</PresentationFormat>
  <Paragraphs>98</Paragraphs>
  <Slides>14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14</vt:i4>
      </vt:variant>
    </vt:vector>
  </HeadingPairs>
  <TitlesOfParts>
    <vt:vector size="16" baseType="lpstr">
      <vt:lpstr>Office 테마</vt:lpstr>
      <vt:lpstr>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2023</cp:revision>
  <dcterms:created xsi:type="dcterms:W3CDTF">2012-05-30T12:36:11Z</dcterms:created>
  <dcterms:modified xsi:type="dcterms:W3CDTF">2021-06-07T07:42:28Z</dcterms:modified>
</cp:coreProperties>
</file>