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28"/>
  </p:notesMasterIdLst>
  <p:handoutMasterIdLst>
    <p:handoutMasterId r:id="rId29"/>
  </p:handoutMasterIdLst>
  <p:sldIdLst>
    <p:sldId id="405" r:id="rId3"/>
    <p:sldId id="406" r:id="rId4"/>
    <p:sldId id="415" r:id="rId5"/>
    <p:sldId id="398" r:id="rId6"/>
    <p:sldId id="427" r:id="rId7"/>
    <p:sldId id="418" r:id="rId8"/>
    <p:sldId id="419" r:id="rId9"/>
    <p:sldId id="420" r:id="rId10"/>
    <p:sldId id="407" r:id="rId11"/>
    <p:sldId id="399" r:id="rId12"/>
    <p:sldId id="429" r:id="rId13"/>
    <p:sldId id="430" r:id="rId14"/>
    <p:sldId id="394" r:id="rId15"/>
    <p:sldId id="421" r:id="rId16"/>
    <p:sldId id="428" r:id="rId17"/>
    <p:sldId id="423" r:id="rId18"/>
    <p:sldId id="437" r:id="rId19"/>
    <p:sldId id="438" r:id="rId20"/>
    <p:sldId id="439" r:id="rId21"/>
    <p:sldId id="408" r:id="rId22"/>
    <p:sldId id="431" r:id="rId23"/>
    <p:sldId id="433" r:id="rId24"/>
    <p:sldId id="434" r:id="rId25"/>
    <p:sldId id="435" r:id="rId26"/>
    <p:sldId id="436" r:id="rId27"/>
  </p:sldIdLst>
  <p:sldSz cx="9144000" cy="6858000" type="screen4x3"/>
  <p:notesSz cx="6865938" cy="99980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다정" initials="다정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88BD0"/>
    <a:srgbClr val="0000FF"/>
    <a:srgbClr val="FFFFFF"/>
    <a:srgbClr val="FFD961"/>
    <a:srgbClr val="FF9900"/>
    <a:srgbClr val="9933FF"/>
    <a:srgbClr val="FF99FF"/>
    <a:srgbClr val="F8F8F8"/>
    <a:srgbClr val="2E6EBC"/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4921" autoAdjust="0"/>
    <p:restoredTop sz="97229" autoAdjust="0"/>
  </p:normalViewPr>
  <p:slideViewPr>
    <p:cSldViewPr>
      <p:cViewPr>
        <p:scale>
          <a:sx n="100" d="100"/>
          <a:sy n="100" d="100"/>
        </p:scale>
        <p:origin x="-1944" y="-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002" y="-90"/>
      </p:cViewPr>
      <p:guideLst>
        <p:guide orient="horz" pos="3149"/>
        <p:guide pos="216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109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0B251BB4-252B-4F8A-B5D7-FC38EC5801D3}" type="datetimeFigureOut">
              <a:rPr lang="ko-KR" altLang="en-US" smtClean="0"/>
              <a:pPr/>
              <a:t>2023-11-14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98A4ADDB-31E8-47E6-9787-F0ADF10EBD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172892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09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23C0007E-2758-4427-B28C-44637702ED2A}" type="datetimeFigureOut">
              <a:rPr lang="ko-KR" altLang="en-US" smtClean="0"/>
              <a:pPr/>
              <a:t>2023-11-14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9" tIns="48180" rIns="96359" bIns="4818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4" y="4749086"/>
            <a:ext cx="5492750" cy="4499134"/>
          </a:xfrm>
          <a:prstGeom prst="rect">
            <a:avLst/>
          </a:prstGeom>
        </p:spPr>
        <p:txBody>
          <a:bodyPr vert="horz" lIns="96359" tIns="48180" rIns="96359" bIns="4818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579D2B18-CA6E-4360-8E12-3D4D8C53A5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0532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55790">
              <a:defRPr/>
            </a:pPr>
            <a:endParaRPr lang="en-US" altLang="ko-KR" dirty="0">
              <a:sym typeface="Wingdings" pitchFamily="2" charset="2"/>
            </a:endParaRPr>
          </a:p>
          <a:p>
            <a:pPr defTabSz="955790"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022524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55790">
              <a:defRPr/>
            </a:pPr>
            <a:endParaRPr lang="en-US" altLang="ko-KR" dirty="0">
              <a:sym typeface="Wingdings" pitchFamily="2" charset="2"/>
            </a:endParaRPr>
          </a:p>
          <a:p>
            <a:pPr defTabSz="955790"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8433806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28">
              <a:defRPr/>
            </a:pPr>
            <a:endParaRPr lang="en-US" altLang="ko-KR" dirty="0">
              <a:sym typeface="Wingdings" pitchFamily="2" charset="2"/>
            </a:endParaRPr>
          </a:p>
          <a:p>
            <a:pPr defTabSz="963528"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28">
              <a:defRPr/>
            </a:pPr>
            <a:endParaRPr lang="en-US" altLang="ko-KR" dirty="0">
              <a:sym typeface="Wingdings" pitchFamily="2" charset="2"/>
            </a:endParaRPr>
          </a:p>
          <a:p>
            <a:pPr defTabSz="963528"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en-US" altLang="ko-KR" dirty="0" smtClean="0">
              <a:sym typeface="Wingdings" pitchFamily="2" charset="2"/>
            </a:endParaRPr>
          </a:p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en-US" altLang="ko-KR" dirty="0" smtClean="0">
              <a:sym typeface="Wingdings" pitchFamily="2" charset="2"/>
            </a:endParaRPr>
          </a:p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55790">
              <a:defRPr/>
            </a:pPr>
            <a:endParaRPr lang="en-US" altLang="ko-KR" dirty="0">
              <a:sym typeface="Wingdings" pitchFamily="2" charset="2"/>
            </a:endParaRPr>
          </a:p>
          <a:p>
            <a:pPr defTabSz="955790"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843380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>
            <a:spLocks noGrp="1"/>
          </p:cNvSpPr>
          <p:nvPr>
            <p:ph type="ctrTitle"/>
          </p:nvPr>
        </p:nvSpPr>
        <p:spPr>
          <a:xfrm>
            <a:off x="24384" y="2708920"/>
            <a:ext cx="9070776" cy="578495"/>
          </a:xfrm>
        </p:spPr>
        <p:txBody>
          <a:bodyPr>
            <a:no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/>
          </p:nvPr>
        </p:nvSpPr>
        <p:spPr>
          <a:xfrm>
            <a:off x="26253" y="3320416"/>
            <a:ext cx="9061358" cy="360040"/>
          </a:xfrm>
        </p:spPr>
        <p:txBody>
          <a:bodyPr>
            <a:normAutofit/>
          </a:bodyPr>
          <a:lstStyle>
            <a:lvl1pPr marL="0" indent="0" algn="ctr">
              <a:buNone/>
              <a:defRPr sz="1800" b="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pic>
        <p:nvPicPr>
          <p:cNvPr id="43013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>
            <a:off x="0" y="0"/>
            <a:ext cx="9144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9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0" name="그룹 9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8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49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Contents Title</a:t>
            </a:r>
            <a:endParaRPr lang="ko-KR" altLang="en-US" dirty="0"/>
          </a:p>
        </p:txBody>
      </p:sp>
      <p:sp>
        <p:nvSpPr>
          <p:cNvPr id="50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msk\Desktop\그림1.png"/>
          <p:cNvPicPr>
            <a:picLocks noChangeAspect="1" noChangeArrowheads="1"/>
          </p:cNvPicPr>
          <p:nvPr userDrawn="1"/>
        </p:nvPicPr>
        <p:blipFill>
          <a:blip r:embed="rId2" cstate="print"/>
          <a:srcRect l="40479" b="13209"/>
          <a:stretch>
            <a:fillRect/>
          </a:stretch>
        </p:blipFill>
        <p:spPr bwMode="auto">
          <a:xfrm rot="16200000">
            <a:off x="7474722" y="5200913"/>
            <a:ext cx="1619672" cy="17188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0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타원 12"/>
          <p:cNvSpPr/>
          <p:nvPr userDrawn="1"/>
        </p:nvSpPr>
        <p:spPr>
          <a:xfrm>
            <a:off x="142844" y="158080"/>
            <a:ext cx="619968" cy="61996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661589" y="142852"/>
            <a:ext cx="124197" cy="12419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367127" y="36776"/>
            <a:ext cx="104361" cy="1043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14282" y="857232"/>
            <a:ext cx="184559" cy="1845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 userDrawn="1"/>
        </p:nvSpPr>
        <p:spPr>
          <a:xfrm>
            <a:off x="1213546" y="22413"/>
            <a:ext cx="477629" cy="47762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 userDrawn="1"/>
        </p:nvSpPr>
        <p:spPr>
          <a:xfrm>
            <a:off x="571472" y="1071546"/>
            <a:ext cx="135423" cy="13542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 userDrawn="1"/>
        </p:nvSpPr>
        <p:spPr>
          <a:xfrm>
            <a:off x="1214414" y="430143"/>
            <a:ext cx="7786742" cy="642942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 userDrawn="1"/>
        </p:nvSpPr>
        <p:spPr>
          <a:xfrm>
            <a:off x="471488" y="113033"/>
            <a:ext cx="1243012" cy="1243012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 userDrawn="1"/>
        </p:nvSpPr>
        <p:spPr>
          <a:xfrm>
            <a:off x="597218" y="238763"/>
            <a:ext cx="991552" cy="99155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제목 1"/>
          <p:cNvSpPr>
            <a:spLocks noGrp="1"/>
          </p:cNvSpPr>
          <p:nvPr>
            <p:ph type="title"/>
          </p:nvPr>
        </p:nvSpPr>
        <p:spPr>
          <a:xfrm>
            <a:off x="1750589" y="430167"/>
            <a:ext cx="5250303" cy="683044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CF524-1611-4733-AFC3-185BB074B275}" type="datetimeFigureOut">
              <a:rPr lang="ko-KR" altLang="en-US" smtClean="0"/>
              <a:pPr/>
              <a:t>2023-11-14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2DE47-44CF-4DFC-9196-53D950949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53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A85DC-EC40-4189-AB9C-60EB442D3E74}" type="datetimeFigureOut">
              <a:rPr lang="ko-KR" altLang="en-US" smtClean="0"/>
              <a:pPr/>
              <a:t>2023-11-14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9.jpeg"/><Relationship Id="rId7" Type="http://schemas.openxmlformats.org/officeDocument/2006/relationships/image" Target="../media/image1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9.xml"/><Relationship Id="rId1" Type="http://schemas.openxmlformats.org/officeDocument/2006/relationships/video" Target="file:///C:\Users\&#51060;&#48120;&#49440;\Desktop\&#50612;&#44544;&#47532;&#48391;\16&#52264;&#49884;_8W_JB\&#44053;&#51032;&#49436;\6&#52264;&#49884;_UglyBot_&#51109;&#50528;&#47932;&#54588;&#54616;&#44592;_&#46384;&#46972;&#44592;&#44592;&#50689;&#49345;.mp4" TargetMode="Externa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url?sa=i&amp;url=https://www.banggood.com/ko/ZANLURE-XF-11-3-In-1-Smart-Wireless-Sonar-Fish-Finder-Wire-Sonar-App-Display-Portable-Fishing-Tool-p-1572308.html&amp;psig=AOvVaw3uOsivS8a0bpm8eovkUOgO&amp;ust=1603520900900000&amp;source=images&amp;cd=vfe&amp;ved=0CAIQjRxqFwoTCJCC74CLyuwCFQAAAAAdAAAAABAG" TargetMode="External"/><Relationship Id="rId3" Type="http://schemas.openxmlformats.org/officeDocument/2006/relationships/hyperlink" Target="http://www.google.co.kr/url?sa=i&amp;rct=j&amp;q=&amp;esrc=s&amp;source=images&amp;cd=&amp;cad=rja&amp;uact=8&amp;ved=0ahUKEwiH7p_bw7vQAhVGUrwKHR6dDHAQjRwIBw&amp;url=http://www.asc.com.au/en/Programs/Submarines/Future-Submarine-Project/&amp;bvm=bv.139250283,d.dGc&amp;psig=AFQjCNHuyEOVn-JRTLjSknG1CIWNoNNpGg&amp;ust=1479875423388872" TargetMode="Externa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11" Type="http://schemas.openxmlformats.org/officeDocument/2006/relationships/image" Target="../media/image21.png"/><Relationship Id="rId5" Type="http://schemas.openxmlformats.org/officeDocument/2006/relationships/hyperlink" Target="http://www.google.co.kr/url?sa=i&amp;rct=j&amp;q=&amp;esrc=s&amp;source=images&amp;cd=&amp;cad=rja&amp;uact=8&amp;ved=0ahUKEwiov_ypxLvQAhULgbwKHdMjBloQjRwIBw&amp;url=http://www.mnn.com/earth-matters/animals/stories/25-of-the-cutest-bat-species&amp;bvm=bv.139250283,d.dGc&amp;psig=AFQjCNEZ0BJgKgVM9RFZLYav89YRUF260Q&amp;ust=1479875534182877" TargetMode="External"/><Relationship Id="rId10" Type="http://schemas.openxmlformats.org/officeDocument/2006/relationships/image" Target="../media/image20.jpeg"/><Relationship Id="rId4" Type="http://schemas.openxmlformats.org/officeDocument/2006/relationships/image" Target="../media/image16.jpe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grpSp>
        <p:nvGrpSpPr>
          <p:cNvPr id="186" name="그룹 18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9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0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1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2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3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4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1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171"/>
            <p:cNvGrpSpPr/>
            <p:nvPr/>
          </p:nvGrpSpPr>
          <p:grpSpPr>
            <a:xfrm>
              <a:off x="5036516" y="1871025"/>
              <a:ext cx="967742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73" name="모서리가 둥근 직사각형 172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72" name="그림 171" descr="로고영문-중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185" name="모서리가 둥근 직사각형 184"/>
          <p:cNvSpPr/>
          <p:nvPr/>
        </p:nvSpPr>
        <p:spPr>
          <a:xfrm>
            <a:off x="3286116" y="5286388"/>
            <a:ext cx="4929222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장애물피하기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28" name="그룹 227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1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2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3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4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28844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43636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장애물 피하기</a:t>
            </a:r>
          </a:p>
        </p:txBody>
      </p:sp>
      <p:sp>
        <p:nvSpPr>
          <p:cNvPr id="44" name="직사각형 43"/>
          <p:cNvSpPr/>
          <p:nvPr/>
        </p:nvSpPr>
        <p:spPr>
          <a:xfrm>
            <a:off x="285752" y="1714488"/>
            <a:ext cx="85010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spc="50" dirty="0" smtClean="0">
                <a:ln w="11430"/>
              </a:rPr>
              <a:t>          </a:t>
            </a:r>
            <a:r>
              <a:rPr lang="ko-KR" altLang="en-US" sz="2800" b="1" spc="50" dirty="0" smtClean="0">
                <a:ln w="11430"/>
              </a:rPr>
              <a:t>어글리봇이 장애물을 인지하고 길을 찾는 방법을 확인 해본다</a:t>
            </a:r>
            <a:r>
              <a:rPr lang="en-US" altLang="ko-KR" sz="2800" b="1" spc="50" dirty="0" smtClean="0">
                <a:ln w="11430"/>
              </a:rPr>
              <a:t>.</a:t>
            </a:r>
          </a:p>
        </p:txBody>
      </p:sp>
      <p:grpSp>
        <p:nvGrpSpPr>
          <p:cNvPr id="35" name="그룹 54"/>
          <p:cNvGrpSpPr/>
          <p:nvPr/>
        </p:nvGrpSpPr>
        <p:grpSpPr>
          <a:xfrm>
            <a:off x="214282" y="1214422"/>
            <a:ext cx="1285884" cy="1011599"/>
            <a:chOff x="7573963" y="1514475"/>
            <a:chExt cx="2195512" cy="1727200"/>
          </a:xfrm>
        </p:grpSpPr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/>
          <a:srcRect l="6006" r="9209"/>
          <a:stretch>
            <a:fillRect/>
          </a:stretch>
        </p:blipFill>
        <p:spPr bwMode="auto">
          <a:xfrm>
            <a:off x="285720" y="3429000"/>
            <a:ext cx="214314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print"/>
          <a:srcRect l="9192" r="5514"/>
          <a:stretch>
            <a:fillRect/>
          </a:stretch>
        </p:blipFill>
        <p:spPr bwMode="auto">
          <a:xfrm>
            <a:off x="4357686" y="3428999"/>
            <a:ext cx="2071702" cy="3048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5" cstate="print"/>
          <a:srcRect l="7442" r="6976"/>
          <a:stretch>
            <a:fillRect/>
          </a:stretch>
        </p:blipFill>
        <p:spPr bwMode="auto">
          <a:xfrm>
            <a:off x="2527594" y="3429000"/>
            <a:ext cx="1643074" cy="307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4" name="TextBox 83"/>
          <p:cNvSpPr txBox="1"/>
          <p:nvPr/>
        </p:nvSpPr>
        <p:spPr>
          <a:xfrm>
            <a:off x="740856" y="2941076"/>
            <a:ext cx="1330814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 인지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428860" y="2928934"/>
            <a:ext cx="1890261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후진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탐색공간확보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b="1" spc="-150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412278" y="2941076"/>
            <a:ext cx="1930337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</a:t>
            </a:r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길찾기 시도</a:t>
            </a:r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8" name="왼쪽/오른쪽 화살표 87"/>
          <p:cNvSpPr/>
          <p:nvPr/>
        </p:nvSpPr>
        <p:spPr>
          <a:xfrm rot="5400000">
            <a:off x="1071539" y="3956364"/>
            <a:ext cx="571502" cy="285752"/>
          </a:xfrm>
          <a:prstGeom prst="leftRightArrow">
            <a:avLst/>
          </a:pr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9" name="오른쪽 화살표 88"/>
          <p:cNvSpPr/>
          <p:nvPr/>
        </p:nvSpPr>
        <p:spPr>
          <a:xfrm rot="5400000">
            <a:off x="3527726" y="4143380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0" name="오른쪽 화살표 89"/>
          <p:cNvSpPr/>
          <p:nvPr/>
        </p:nvSpPr>
        <p:spPr>
          <a:xfrm rot="5400000">
            <a:off x="2670470" y="4143380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1" name="Freeform 29"/>
          <p:cNvSpPr>
            <a:spLocks/>
          </p:cNvSpPr>
          <p:nvPr/>
        </p:nvSpPr>
        <p:spPr bwMode="auto">
          <a:xfrm rot="7909364" flipH="1">
            <a:off x="4520567" y="4690527"/>
            <a:ext cx="677861" cy="413915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2" name="Freeform 29"/>
          <p:cNvSpPr>
            <a:spLocks/>
          </p:cNvSpPr>
          <p:nvPr/>
        </p:nvSpPr>
        <p:spPr bwMode="auto">
          <a:xfrm rot="18199656" flipH="1">
            <a:off x="5592340" y="5833519"/>
            <a:ext cx="677861" cy="413915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00" name="Picture 2"/>
          <p:cNvPicPr>
            <a:picLocks noChangeAspect="1" noChangeArrowheads="1"/>
          </p:cNvPicPr>
          <p:nvPr/>
        </p:nvPicPr>
        <p:blipFill>
          <a:blip r:embed="rId4" cstate="print"/>
          <a:srcRect l="9192" r="5514"/>
          <a:stretch>
            <a:fillRect/>
          </a:stretch>
        </p:blipFill>
        <p:spPr bwMode="auto">
          <a:xfrm>
            <a:off x="6572264" y="3429000"/>
            <a:ext cx="2071702" cy="3048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1" name="TextBox 100"/>
          <p:cNvSpPr txBox="1"/>
          <p:nvPr/>
        </p:nvSpPr>
        <p:spPr>
          <a:xfrm>
            <a:off x="6592499" y="2928934"/>
            <a:ext cx="1980029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 없을 때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b="1" spc="-150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03" name="오른쪽 화살표 102"/>
          <p:cNvSpPr/>
          <p:nvPr/>
        </p:nvSpPr>
        <p:spPr>
          <a:xfrm rot="19204218">
            <a:off x="8387918" y="4824955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4" name="오른쪽 화살표 103"/>
          <p:cNvSpPr/>
          <p:nvPr/>
        </p:nvSpPr>
        <p:spPr>
          <a:xfrm rot="19081708">
            <a:off x="8103326" y="4536772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자유형: 도형 96">
            <a:extLst>
              <a:ext uri="{FF2B5EF4-FFF2-40B4-BE49-F238E27FC236}">
                <a16:creationId xmlns="" xmlns:a16="http://schemas.microsoft.com/office/drawing/2014/main" id="{B63C4807-6560-4552-BD59-5DDBEBB52600}"/>
              </a:ext>
            </a:extLst>
          </p:cNvPr>
          <p:cNvSpPr/>
          <p:nvPr/>
        </p:nvSpPr>
        <p:spPr>
          <a:xfrm>
            <a:off x="4079631" y="1981608"/>
            <a:ext cx="4739054" cy="4327712"/>
          </a:xfrm>
          <a:custGeom>
            <a:avLst/>
            <a:gdLst>
              <a:gd name="connsiteX0" fmla="*/ 3006969 w 4739054"/>
              <a:gd name="connsiteY0" fmla="*/ 4492870 h 4791808"/>
              <a:gd name="connsiteX1" fmla="*/ 3006969 w 4739054"/>
              <a:gd name="connsiteY1" fmla="*/ 4791808 h 4791808"/>
              <a:gd name="connsiteX2" fmla="*/ 4739054 w 4739054"/>
              <a:gd name="connsiteY2" fmla="*/ 4791808 h 4791808"/>
              <a:gd name="connsiteX3" fmla="*/ 4739054 w 4739054"/>
              <a:gd name="connsiteY3" fmla="*/ 0 h 4791808"/>
              <a:gd name="connsiteX4" fmla="*/ 0 w 4739054"/>
              <a:gd name="connsiteY4" fmla="*/ 0 h 4791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9054" h="4791808">
                <a:moveTo>
                  <a:pt x="3006969" y="4492870"/>
                </a:moveTo>
                <a:lnTo>
                  <a:pt x="3006969" y="4791808"/>
                </a:lnTo>
                <a:lnTo>
                  <a:pt x="4739054" y="4791808"/>
                </a:lnTo>
                <a:lnTo>
                  <a:pt x="4739054" y="0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43636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/>
              <a:t>순서도</a:t>
            </a:r>
            <a:r>
              <a:rPr lang="en-US" altLang="ko-KR" dirty="0"/>
              <a:t>(Flow Chart)</a:t>
            </a:r>
            <a:endParaRPr lang="ko-KR" altLang="en-US" dirty="0"/>
          </a:p>
        </p:txBody>
      </p:sp>
      <p:sp>
        <p:nvSpPr>
          <p:cNvPr id="3" name="사각형: 둥근 모서리 2">
            <a:extLst>
              <a:ext uri="{FF2B5EF4-FFF2-40B4-BE49-F238E27FC236}">
                <a16:creationId xmlns="" xmlns:a16="http://schemas.microsoft.com/office/drawing/2014/main" id="{FCF2B957-7E21-41E1-AC75-B754ACEF8B2F}"/>
              </a:ext>
            </a:extLst>
          </p:cNvPr>
          <p:cNvSpPr/>
          <p:nvPr/>
        </p:nvSpPr>
        <p:spPr>
          <a:xfrm>
            <a:off x="3154471" y="1268760"/>
            <a:ext cx="1777569" cy="36004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/>
              <a:t>시작</a:t>
            </a:r>
          </a:p>
        </p:txBody>
      </p:sp>
      <p:sp>
        <p:nvSpPr>
          <p:cNvPr id="4" name="평행 사변형 3">
            <a:extLst>
              <a:ext uri="{FF2B5EF4-FFF2-40B4-BE49-F238E27FC236}">
                <a16:creationId xmlns="" xmlns:a16="http://schemas.microsoft.com/office/drawing/2014/main" id="{F8005298-7611-4340-9227-3574436AB804}"/>
              </a:ext>
            </a:extLst>
          </p:cNvPr>
          <p:cNvSpPr/>
          <p:nvPr/>
        </p:nvSpPr>
        <p:spPr>
          <a:xfrm>
            <a:off x="3172055" y="2132856"/>
            <a:ext cx="1645897" cy="360040"/>
          </a:xfrm>
          <a:prstGeom prst="parallelogram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/>
              <a:t>초음파 값</a:t>
            </a:r>
          </a:p>
        </p:txBody>
      </p:sp>
      <p:sp>
        <p:nvSpPr>
          <p:cNvPr id="5" name="다이아몬드 4">
            <a:extLst>
              <a:ext uri="{FF2B5EF4-FFF2-40B4-BE49-F238E27FC236}">
                <a16:creationId xmlns="" xmlns:a16="http://schemas.microsoft.com/office/drawing/2014/main" id="{B4AC79A7-94A2-427E-9349-29D8DF225E32}"/>
              </a:ext>
            </a:extLst>
          </p:cNvPr>
          <p:cNvSpPr/>
          <p:nvPr/>
        </p:nvSpPr>
        <p:spPr>
          <a:xfrm>
            <a:off x="2699792" y="2780928"/>
            <a:ext cx="2592288" cy="720080"/>
          </a:xfrm>
          <a:prstGeom prst="diamon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spc="-150" dirty="0"/>
          </a:p>
        </p:txBody>
      </p:sp>
      <p:sp>
        <p:nvSpPr>
          <p:cNvPr id="6" name="순서도: 처리 5">
            <a:extLst>
              <a:ext uri="{FF2B5EF4-FFF2-40B4-BE49-F238E27FC236}">
                <a16:creationId xmlns="" xmlns:a16="http://schemas.microsoft.com/office/drawing/2014/main" id="{CA762994-507E-4CDC-8BDA-B6DEBA4BFFA5}"/>
              </a:ext>
            </a:extLst>
          </p:cNvPr>
          <p:cNvSpPr/>
          <p:nvPr/>
        </p:nvSpPr>
        <p:spPr>
          <a:xfrm>
            <a:off x="467544" y="3429000"/>
            <a:ext cx="2232248" cy="72008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/>
          </a:p>
        </p:txBody>
      </p:sp>
      <p:sp>
        <p:nvSpPr>
          <p:cNvPr id="47" name="순서도: 처리 46">
            <a:extLst>
              <a:ext uri="{FF2B5EF4-FFF2-40B4-BE49-F238E27FC236}">
                <a16:creationId xmlns="" xmlns:a16="http://schemas.microsoft.com/office/drawing/2014/main" id="{1A497324-B280-4E62-978F-90E89FDBBAEA}"/>
              </a:ext>
            </a:extLst>
          </p:cNvPr>
          <p:cNvSpPr/>
          <p:nvPr/>
        </p:nvSpPr>
        <p:spPr>
          <a:xfrm>
            <a:off x="5529503" y="4581127"/>
            <a:ext cx="2923083" cy="648073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/>
          </a:p>
        </p:txBody>
      </p:sp>
      <p:cxnSp>
        <p:nvCxnSpPr>
          <p:cNvPr id="8" name="연결선: 꺾임 7">
            <a:extLst>
              <a:ext uri="{FF2B5EF4-FFF2-40B4-BE49-F238E27FC236}">
                <a16:creationId xmlns="" xmlns:a16="http://schemas.microsoft.com/office/drawing/2014/main" id="{82196AFB-FD6F-4551-9B41-4D3C4092BBE6}"/>
              </a:ext>
            </a:extLst>
          </p:cNvPr>
          <p:cNvCxnSpPr>
            <a:cxnSpLocks/>
            <a:stCxn id="5" idx="1"/>
            <a:endCxn id="6" idx="0"/>
          </p:cNvCxnSpPr>
          <p:nvPr/>
        </p:nvCxnSpPr>
        <p:spPr>
          <a:xfrm rot="10800000" flipV="1">
            <a:off x="1583668" y="3140968"/>
            <a:ext cx="1116124" cy="288032"/>
          </a:xfrm>
          <a:prstGeom prst="bentConnector2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연결선: 꺾임 47">
            <a:extLst>
              <a:ext uri="{FF2B5EF4-FFF2-40B4-BE49-F238E27FC236}">
                <a16:creationId xmlns="" xmlns:a16="http://schemas.microsoft.com/office/drawing/2014/main" id="{7EF4D578-A0A6-4BD7-869F-46BE16262376}"/>
              </a:ext>
            </a:extLst>
          </p:cNvPr>
          <p:cNvCxnSpPr>
            <a:cxnSpLocks/>
            <a:stCxn id="5" idx="3"/>
            <a:endCxn id="53" idx="0"/>
          </p:cNvCxnSpPr>
          <p:nvPr/>
        </p:nvCxnSpPr>
        <p:spPr>
          <a:xfrm>
            <a:off x="5292080" y="3140968"/>
            <a:ext cx="1692188" cy="360040"/>
          </a:xfrm>
          <a:prstGeom prst="bentConnector2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807E537-A1DE-46A9-8576-87136AB696B8}"/>
              </a:ext>
            </a:extLst>
          </p:cNvPr>
          <p:cNvSpPr txBox="1"/>
          <p:nvPr/>
        </p:nvSpPr>
        <p:spPr>
          <a:xfrm>
            <a:off x="5688125" y="2755252"/>
            <a:ext cx="1584176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(=</a:t>
            </a:r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장애물 있음</a:t>
            </a:r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  <a:endParaRPr lang="ko-KR" altLang="en-US" sz="1500" b="1" dirty="0">
              <a:solidFill>
                <a:srgbClr val="FF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526F675B-AD71-4DA4-BF53-5E6E655098B9}"/>
              </a:ext>
            </a:extLst>
          </p:cNvPr>
          <p:cNvSpPr txBox="1"/>
          <p:nvPr/>
        </p:nvSpPr>
        <p:spPr>
          <a:xfrm>
            <a:off x="683568" y="2702531"/>
            <a:ext cx="1402722" cy="43204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장애물 없음</a:t>
            </a:r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=)</a:t>
            </a:r>
            <a:endParaRPr lang="ko-KR" altLang="en-US" sz="1500" b="1" dirty="0">
              <a:solidFill>
                <a:srgbClr val="FF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53" name="순서도: 처리 52">
            <a:extLst>
              <a:ext uri="{FF2B5EF4-FFF2-40B4-BE49-F238E27FC236}">
                <a16:creationId xmlns="" xmlns:a16="http://schemas.microsoft.com/office/drawing/2014/main" id="{E490BC18-3F3B-4B2D-BC1B-F8EAC2A5F9FE}"/>
              </a:ext>
            </a:extLst>
          </p:cNvPr>
          <p:cNvSpPr/>
          <p:nvPr/>
        </p:nvSpPr>
        <p:spPr>
          <a:xfrm>
            <a:off x="5508104" y="3501008"/>
            <a:ext cx="2952328" cy="79086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="" xmlns:a16="http://schemas.microsoft.com/office/drawing/2014/main" id="{70835481-AD51-43F7-82C2-143F6B522957}"/>
              </a:ext>
            </a:extLst>
          </p:cNvPr>
          <p:cNvCxnSpPr>
            <a:cxnSpLocks/>
            <a:stCxn id="53" idx="2"/>
            <a:endCxn id="47" idx="0"/>
          </p:cNvCxnSpPr>
          <p:nvPr/>
        </p:nvCxnSpPr>
        <p:spPr>
          <a:xfrm>
            <a:off x="6984268" y="4291871"/>
            <a:ext cx="6777" cy="289256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4" name="순서도: 처리 63">
            <a:extLst>
              <a:ext uri="{FF2B5EF4-FFF2-40B4-BE49-F238E27FC236}">
                <a16:creationId xmlns="" xmlns:a16="http://schemas.microsoft.com/office/drawing/2014/main" id="{217A7416-DDF6-431D-BE1F-E217089EFD52}"/>
              </a:ext>
            </a:extLst>
          </p:cNvPr>
          <p:cNvSpPr/>
          <p:nvPr/>
        </p:nvSpPr>
        <p:spPr>
          <a:xfrm>
            <a:off x="5516896" y="5517232"/>
            <a:ext cx="2952328" cy="553093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/>
          </a:p>
        </p:txBody>
      </p:sp>
      <p:cxnSp>
        <p:nvCxnSpPr>
          <p:cNvPr id="67" name="직선 화살표 연결선 66">
            <a:extLst>
              <a:ext uri="{FF2B5EF4-FFF2-40B4-BE49-F238E27FC236}">
                <a16:creationId xmlns="" xmlns:a16="http://schemas.microsoft.com/office/drawing/2014/main" id="{5C899EA9-269C-4795-9632-ED7EF24F6479}"/>
              </a:ext>
            </a:extLst>
          </p:cNvPr>
          <p:cNvCxnSpPr>
            <a:cxnSpLocks/>
            <a:endCxn id="4" idx="1"/>
          </p:cNvCxnSpPr>
          <p:nvPr/>
        </p:nvCxnSpPr>
        <p:spPr>
          <a:xfrm flipH="1">
            <a:off x="4040009" y="1628800"/>
            <a:ext cx="3247" cy="504056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8" name="직선 화살표 연결선 67">
            <a:extLst>
              <a:ext uri="{FF2B5EF4-FFF2-40B4-BE49-F238E27FC236}">
                <a16:creationId xmlns="" xmlns:a16="http://schemas.microsoft.com/office/drawing/2014/main" id="{0C6DBE84-B872-46F5-B095-52BA3190A5BF}"/>
              </a:ext>
            </a:extLst>
          </p:cNvPr>
          <p:cNvCxnSpPr>
            <a:cxnSpLocks/>
            <a:stCxn id="4" idx="4"/>
            <a:endCxn id="5" idx="0"/>
          </p:cNvCxnSpPr>
          <p:nvPr/>
        </p:nvCxnSpPr>
        <p:spPr>
          <a:xfrm>
            <a:off x="3995004" y="2492896"/>
            <a:ext cx="932" cy="288032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2" name="직선 화살표 연결선 71">
            <a:extLst>
              <a:ext uri="{FF2B5EF4-FFF2-40B4-BE49-F238E27FC236}">
                <a16:creationId xmlns="" xmlns:a16="http://schemas.microsoft.com/office/drawing/2014/main" id="{08A4C797-2556-44B4-8AA0-83EB20223CD5}"/>
              </a:ext>
            </a:extLst>
          </p:cNvPr>
          <p:cNvCxnSpPr>
            <a:cxnSpLocks/>
            <a:stCxn id="47" idx="2"/>
            <a:endCxn id="64" idx="0"/>
          </p:cNvCxnSpPr>
          <p:nvPr/>
        </p:nvCxnSpPr>
        <p:spPr>
          <a:xfrm>
            <a:off x="6991045" y="5229200"/>
            <a:ext cx="2015" cy="288032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2" name="순서도: 처리 101">
            <a:extLst>
              <a:ext uri="{FF2B5EF4-FFF2-40B4-BE49-F238E27FC236}">
                <a16:creationId xmlns="" xmlns:a16="http://schemas.microsoft.com/office/drawing/2014/main" id="{34CA5470-2A94-47D5-AC2A-B88F0E7B1170}"/>
              </a:ext>
            </a:extLst>
          </p:cNvPr>
          <p:cNvSpPr/>
          <p:nvPr/>
        </p:nvSpPr>
        <p:spPr>
          <a:xfrm>
            <a:off x="325314" y="1844824"/>
            <a:ext cx="8639173" cy="4752528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3" name="TextBox 112">
            <a:extLst>
              <a:ext uri="{FF2B5EF4-FFF2-40B4-BE49-F238E27FC236}">
                <a16:creationId xmlns="" xmlns:a16="http://schemas.microsoft.com/office/drawing/2014/main" id="{5E669B51-8913-47E4-A332-66C88F4ACED6}"/>
              </a:ext>
            </a:extLst>
          </p:cNvPr>
          <p:cNvSpPr txBox="1"/>
          <p:nvPr/>
        </p:nvSpPr>
        <p:spPr>
          <a:xfrm>
            <a:off x="7524328" y="1493037"/>
            <a:ext cx="1119160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1500" b="1" dirty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ko-KR" altLang="en-US" sz="1500" b="1" dirty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무한반복</a:t>
            </a:r>
            <a:r>
              <a:rPr lang="en-US" altLang="ko-KR" sz="1500" b="1" dirty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  <a:endParaRPr lang="ko-KR" altLang="en-US" sz="1500" b="1" dirty="0">
              <a:solidFill>
                <a:srgbClr val="C0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="" xmlns:a16="http://schemas.microsoft.com/office/drawing/2014/main" id="{EEA31140-9AF9-4024-94D5-3831A04DA354}"/>
              </a:ext>
            </a:extLst>
          </p:cNvPr>
          <p:cNvSpPr txBox="1"/>
          <p:nvPr/>
        </p:nvSpPr>
        <p:spPr>
          <a:xfrm>
            <a:off x="667815" y="4159947"/>
            <a:ext cx="1584176" cy="43204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ko-KR" altLang="en-US" sz="1500" b="1" dirty="0">
              <a:solidFill>
                <a:srgbClr val="FF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="" xmlns:a16="http://schemas.microsoft.com/office/drawing/2014/main" id="{CF80A81A-CE00-40E9-9523-35BB4A441597}"/>
              </a:ext>
            </a:extLst>
          </p:cNvPr>
          <p:cNvSpPr txBox="1"/>
          <p:nvPr/>
        </p:nvSpPr>
        <p:spPr>
          <a:xfrm>
            <a:off x="4837275" y="3706159"/>
            <a:ext cx="562817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정지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="" xmlns:a16="http://schemas.microsoft.com/office/drawing/2014/main" id="{0A7250B9-C99A-4855-A2E5-EEAF03FD0BC8}"/>
              </a:ext>
            </a:extLst>
          </p:cNvPr>
          <p:cNvSpPr txBox="1"/>
          <p:nvPr/>
        </p:nvSpPr>
        <p:spPr>
          <a:xfrm>
            <a:off x="4874059" y="4716109"/>
            <a:ext cx="562817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후진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="" xmlns:a16="http://schemas.microsoft.com/office/drawing/2014/main" id="{7C98298B-904D-44CB-BD66-D80701A2318E}"/>
              </a:ext>
            </a:extLst>
          </p:cNvPr>
          <p:cNvSpPr txBox="1"/>
          <p:nvPr/>
        </p:nvSpPr>
        <p:spPr>
          <a:xfrm>
            <a:off x="4874058" y="5617242"/>
            <a:ext cx="562817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탐색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="" xmlns:a16="http://schemas.microsoft.com/office/drawing/2014/main" id="{B2F23020-2432-4AC4-8FBC-6AE2AA6B0664}"/>
              </a:ext>
            </a:extLst>
          </p:cNvPr>
          <p:cNvSpPr txBox="1"/>
          <p:nvPr/>
        </p:nvSpPr>
        <p:spPr>
          <a:xfrm>
            <a:off x="2699792" y="3606609"/>
            <a:ext cx="562817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직진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A7FA35B3-0A2F-4835-8C81-59F721CB26E2}"/>
              </a:ext>
            </a:extLst>
          </p:cNvPr>
          <p:cNvSpPr txBox="1"/>
          <p:nvPr/>
        </p:nvSpPr>
        <p:spPr>
          <a:xfrm>
            <a:off x="3275856" y="2904424"/>
            <a:ext cx="1584176" cy="43204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pPr algn="ctr"/>
            <a:r>
              <a:rPr lang="ko-KR" altLang="en-US" sz="20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초음파 </a:t>
            </a:r>
            <a:r>
              <a:rPr lang="en-US" altLang="ko-KR" sz="20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&gt; 5</a:t>
            </a:r>
            <a:endParaRPr lang="ko-KR" altLang="en-US" sz="2000" b="1" dirty="0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A6803DC0-5B52-4766-9EDD-52962DC7DF72}"/>
              </a:ext>
            </a:extLst>
          </p:cNvPr>
          <p:cNvSpPr/>
          <p:nvPr/>
        </p:nvSpPr>
        <p:spPr>
          <a:xfrm>
            <a:off x="-756084" y="347372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ko-KR" altLang="en-US" b="1" dirty="0">
                <a:solidFill>
                  <a:schemeClr val="bg1"/>
                </a:solidFill>
              </a:rPr>
              <a:t>왼쪽 모터 </a:t>
            </a:r>
            <a:r>
              <a:rPr lang="en-US" altLang="ko-KR" b="1" dirty="0">
                <a:solidFill>
                  <a:schemeClr val="bg1"/>
                </a:solidFill>
              </a:rPr>
              <a:t>= 50</a:t>
            </a:r>
          </a:p>
          <a:p>
            <a:pPr algn="ctr"/>
            <a:r>
              <a:rPr lang="ko-KR" altLang="en-US" b="1" dirty="0">
                <a:solidFill>
                  <a:schemeClr val="bg1"/>
                </a:solidFill>
              </a:rPr>
              <a:t>오른쪽 모터 </a:t>
            </a:r>
            <a:r>
              <a:rPr lang="en-US" altLang="ko-KR" b="1" dirty="0">
                <a:solidFill>
                  <a:schemeClr val="bg1"/>
                </a:solidFill>
              </a:rPr>
              <a:t>= 50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="" xmlns:a16="http://schemas.microsoft.com/office/drawing/2014/main" id="{3A8DD148-29DC-4B50-9AB6-08BBDC056BEA}"/>
              </a:ext>
            </a:extLst>
          </p:cNvPr>
          <p:cNvSpPr/>
          <p:nvPr/>
        </p:nvSpPr>
        <p:spPr>
          <a:xfrm>
            <a:off x="6012160" y="4607292"/>
            <a:ext cx="1923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>
                <a:solidFill>
                  <a:schemeClr val="bg1"/>
                </a:solidFill>
              </a:rPr>
              <a:t>후진 </a:t>
            </a:r>
            <a:r>
              <a:rPr lang="en-US" altLang="ko-KR" b="1" dirty="0">
                <a:solidFill>
                  <a:schemeClr val="bg1"/>
                </a:solidFill>
              </a:rPr>
              <a:t>= 10cm</a:t>
            </a:r>
            <a:r>
              <a:rPr lang="ko-KR" altLang="en-US" b="1" dirty="0">
                <a:solidFill>
                  <a:schemeClr val="bg1"/>
                </a:solidFill>
              </a:rPr>
              <a:t> </a:t>
            </a:r>
            <a:endParaRPr lang="en-US" altLang="ko-KR" b="1" dirty="0">
              <a:solidFill>
                <a:schemeClr val="bg1"/>
              </a:solidFill>
            </a:endParaRPr>
          </a:p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(0.7</a:t>
            </a:r>
            <a:r>
              <a:rPr lang="ko-KR" altLang="en-US" b="1" dirty="0">
                <a:solidFill>
                  <a:schemeClr val="bg1"/>
                </a:solidFill>
              </a:rPr>
              <a:t>초 동안</a:t>
            </a:r>
            <a:r>
              <a:rPr lang="en-US" altLang="ko-KR" b="1" dirty="0">
                <a:solidFill>
                  <a:schemeClr val="bg1"/>
                </a:solidFill>
              </a:rPr>
              <a:t>)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="" xmlns:a16="http://schemas.microsoft.com/office/drawing/2014/main" id="{67A813D7-90DE-4BB1-B6CC-B2479A979599}"/>
              </a:ext>
            </a:extLst>
          </p:cNvPr>
          <p:cNvSpPr/>
          <p:nvPr/>
        </p:nvSpPr>
        <p:spPr>
          <a:xfrm>
            <a:off x="5724128" y="5470612"/>
            <a:ext cx="2499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>
                <a:solidFill>
                  <a:schemeClr val="bg1"/>
                </a:solidFill>
              </a:rPr>
              <a:t>시계방향 회전 </a:t>
            </a:r>
            <a:r>
              <a:rPr lang="en-US" altLang="ko-KR" b="1" dirty="0">
                <a:solidFill>
                  <a:schemeClr val="bg1"/>
                </a:solidFill>
              </a:rPr>
              <a:t>= 90</a:t>
            </a:r>
            <a:r>
              <a:rPr lang="ko-KR" altLang="en-US" b="1" dirty="0">
                <a:solidFill>
                  <a:schemeClr val="bg1"/>
                </a:solidFill>
              </a:rPr>
              <a:t>도</a:t>
            </a:r>
            <a:endParaRPr lang="en-US" altLang="ko-KR" b="1" dirty="0">
              <a:solidFill>
                <a:schemeClr val="bg1"/>
              </a:solidFill>
            </a:endParaRPr>
          </a:p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(0.7</a:t>
            </a:r>
            <a:r>
              <a:rPr lang="ko-KR" altLang="en-US" b="1" dirty="0">
                <a:solidFill>
                  <a:schemeClr val="bg1"/>
                </a:solidFill>
              </a:rPr>
              <a:t>초 동안</a:t>
            </a:r>
            <a:r>
              <a:rPr lang="en-US" altLang="ko-KR" b="1" dirty="0">
                <a:solidFill>
                  <a:schemeClr val="bg1"/>
                </a:solidFill>
              </a:rPr>
              <a:t>)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="" xmlns:a16="http://schemas.microsoft.com/office/drawing/2014/main" id="{2D35CCD5-E65D-4709-82B8-603B603C9537}"/>
              </a:ext>
            </a:extLst>
          </p:cNvPr>
          <p:cNvSpPr/>
          <p:nvPr/>
        </p:nvSpPr>
        <p:spPr>
          <a:xfrm>
            <a:off x="5319596" y="2780928"/>
            <a:ext cx="5485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NO</a:t>
            </a:r>
            <a:endParaRPr lang="ko-KR" altLang="en-US" dirty="0"/>
          </a:p>
        </p:txBody>
      </p:sp>
      <p:sp>
        <p:nvSpPr>
          <p:cNvPr id="34" name="직사각형 33">
            <a:extLst>
              <a:ext uri="{FF2B5EF4-FFF2-40B4-BE49-F238E27FC236}">
                <a16:creationId xmlns="" xmlns:a16="http://schemas.microsoft.com/office/drawing/2014/main" id="{3D8E7A05-3935-41E3-98A3-09B53877728E}"/>
              </a:ext>
            </a:extLst>
          </p:cNvPr>
          <p:cNvSpPr/>
          <p:nvPr/>
        </p:nvSpPr>
        <p:spPr>
          <a:xfrm>
            <a:off x="2059478" y="2749275"/>
            <a:ext cx="579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  <a:ea typeface="나눔고딕 ExtraBold" panose="020D0904000000000000" pitchFamily="50" charset="-127"/>
              </a:rPr>
              <a:t>YES</a:t>
            </a:r>
            <a:endParaRPr lang="ko-KR" altLang="en-US" dirty="0"/>
          </a:p>
        </p:txBody>
      </p:sp>
      <p:sp>
        <p:nvSpPr>
          <p:cNvPr id="35" name="직사각형 34">
            <a:extLst>
              <a:ext uri="{FF2B5EF4-FFF2-40B4-BE49-F238E27FC236}">
                <a16:creationId xmlns="" xmlns:a16="http://schemas.microsoft.com/office/drawing/2014/main" id="{2702AFF4-A4DB-448F-98BD-168AC313F5E7}"/>
              </a:ext>
            </a:extLst>
          </p:cNvPr>
          <p:cNvSpPr/>
          <p:nvPr/>
        </p:nvSpPr>
        <p:spPr>
          <a:xfrm>
            <a:off x="5860600" y="3429000"/>
            <a:ext cx="2311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>
                <a:solidFill>
                  <a:schemeClr val="bg1"/>
                </a:solidFill>
              </a:rPr>
              <a:t>왼쪽모터 </a:t>
            </a:r>
            <a:r>
              <a:rPr lang="en-US" altLang="ko-KR" b="1" dirty="0">
                <a:solidFill>
                  <a:schemeClr val="bg1"/>
                </a:solidFill>
              </a:rPr>
              <a:t>=0</a:t>
            </a:r>
          </a:p>
          <a:p>
            <a:pPr algn="ctr"/>
            <a:r>
              <a:rPr lang="ko-KR" altLang="en-US" b="1" dirty="0">
                <a:solidFill>
                  <a:schemeClr val="bg1"/>
                </a:solidFill>
              </a:rPr>
              <a:t>오른쪽모터</a:t>
            </a:r>
            <a:r>
              <a:rPr lang="en-US" altLang="ko-KR" b="1" dirty="0">
                <a:solidFill>
                  <a:schemeClr val="bg1"/>
                </a:solidFill>
              </a:rPr>
              <a:t>=0</a:t>
            </a:r>
          </a:p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(0.1</a:t>
            </a:r>
            <a:r>
              <a:rPr lang="ko-KR" altLang="en-US" b="1" dirty="0">
                <a:solidFill>
                  <a:schemeClr val="bg1"/>
                </a:solidFill>
              </a:rPr>
              <a:t>초 동안</a:t>
            </a:r>
            <a:r>
              <a:rPr lang="en-US" altLang="ko-KR" b="1" dirty="0">
                <a:solidFill>
                  <a:schemeClr val="bg1"/>
                </a:solidFill>
              </a:rPr>
              <a:t>)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11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5" grpId="0"/>
      <p:bldP spid="52" grpId="0"/>
      <p:bldP spid="113" grpId="0"/>
      <p:bldP spid="116" grpId="0"/>
      <p:bldP spid="117" grpId="0"/>
      <p:bldP spid="118" grpId="0"/>
      <p:bldP spid="119" grpId="0"/>
      <p:bldP spid="27" grpId="0"/>
      <p:bldP spid="2" grpId="0"/>
      <p:bldP spid="7" grpId="0"/>
      <p:bldP spid="11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자유형: 도형 96">
            <a:extLst>
              <a:ext uri="{FF2B5EF4-FFF2-40B4-BE49-F238E27FC236}">
                <a16:creationId xmlns="" xmlns:a16="http://schemas.microsoft.com/office/drawing/2014/main" id="{B63C4807-6560-4552-BD59-5DDBEBB52600}"/>
              </a:ext>
            </a:extLst>
          </p:cNvPr>
          <p:cNvSpPr/>
          <p:nvPr/>
        </p:nvSpPr>
        <p:spPr>
          <a:xfrm>
            <a:off x="4040008" y="1981608"/>
            <a:ext cx="4707525" cy="4399720"/>
          </a:xfrm>
          <a:custGeom>
            <a:avLst/>
            <a:gdLst>
              <a:gd name="connsiteX0" fmla="*/ 3006969 w 4739054"/>
              <a:gd name="connsiteY0" fmla="*/ 4492870 h 4791808"/>
              <a:gd name="connsiteX1" fmla="*/ 3006969 w 4739054"/>
              <a:gd name="connsiteY1" fmla="*/ 4791808 h 4791808"/>
              <a:gd name="connsiteX2" fmla="*/ 4739054 w 4739054"/>
              <a:gd name="connsiteY2" fmla="*/ 4791808 h 4791808"/>
              <a:gd name="connsiteX3" fmla="*/ 4739054 w 4739054"/>
              <a:gd name="connsiteY3" fmla="*/ 0 h 4791808"/>
              <a:gd name="connsiteX4" fmla="*/ 0 w 4739054"/>
              <a:gd name="connsiteY4" fmla="*/ 0 h 4791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9054" h="4791808">
                <a:moveTo>
                  <a:pt x="3006969" y="4492870"/>
                </a:moveTo>
                <a:lnTo>
                  <a:pt x="3006969" y="4791808"/>
                </a:lnTo>
                <a:lnTo>
                  <a:pt x="4739054" y="4791808"/>
                </a:lnTo>
                <a:lnTo>
                  <a:pt x="4739054" y="0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43636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/>
              <a:t>순서도</a:t>
            </a:r>
            <a:r>
              <a:rPr lang="en-US" altLang="ko-KR" dirty="0"/>
              <a:t>(Flow Chart)- </a:t>
            </a:r>
            <a:r>
              <a:rPr lang="ko-KR" altLang="en-US" dirty="0"/>
              <a:t>블록화</a:t>
            </a:r>
          </a:p>
        </p:txBody>
      </p:sp>
      <p:sp>
        <p:nvSpPr>
          <p:cNvPr id="3" name="사각형: 둥근 모서리 2">
            <a:extLst>
              <a:ext uri="{FF2B5EF4-FFF2-40B4-BE49-F238E27FC236}">
                <a16:creationId xmlns="" xmlns:a16="http://schemas.microsoft.com/office/drawing/2014/main" id="{FCF2B957-7E21-41E1-AC75-B754ACEF8B2F}"/>
              </a:ext>
            </a:extLst>
          </p:cNvPr>
          <p:cNvSpPr/>
          <p:nvPr/>
        </p:nvSpPr>
        <p:spPr>
          <a:xfrm>
            <a:off x="3154471" y="1268760"/>
            <a:ext cx="1777569" cy="36004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/>
              <a:t>시작</a:t>
            </a:r>
          </a:p>
        </p:txBody>
      </p:sp>
      <p:sp>
        <p:nvSpPr>
          <p:cNvPr id="5" name="다이아몬드 4">
            <a:extLst>
              <a:ext uri="{FF2B5EF4-FFF2-40B4-BE49-F238E27FC236}">
                <a16:creationId xmlns="" xmlns:a16="http://schemas.microsoft.com/office/drawing/2014/main" id="{B4AC79A7-94A2-427E-9349-29D8DF225E32}"/>
              </a:ext>
            </a:extLst>
          </p:cNvPr>
          <p:cNvSpPr/>
          <p:nvPr/>
        </p:nvSpPr>
        <p:spPr>
          <a:xfrm>
            <a:off x="2699792" y="2780928"/>
            <a:ext cx="2592288" cy="720080"/>
          </a:xfrm>
          <a:prstGeom prst="diamon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spc="-150" dirty="0"/>
          </a:p>
        </p:txBody>
      </p:sp>
      <p:cxnSp>
        <p:nvCxnSpPr>
          <p:cNvPr id="8" name="연결선: 꺾임 7">
            <a:extLst>
              <a:ext uri="{FF2B5EF4-FFF2-40B4-BE49-F238E27FC236}">
                <a16:creationId xmlns="" xmlns:a16="http://schemas.microsoft.com/office/drawing/2014/main" id="{82196AFB-FD6F-4551-9B41-4D3C4092BBE6}"/>
              </a:ext>
            </a:extLst>
          </p:cNvPr>
          <p:cNvCxnSpPr>
            <a:cxnSpLocks/>
            <a:stCxn id="5" idx="1"/>
          </p:cNvCxnSpPr>
          <p:nvPr/>
        </p:nvCxnSpPr>
        <p:spPr>
          <a:xfrm rot="10800000" flipV="1">
            <a:off x="1583668" y="3140968"/>
            <a:ext cx="1116124" cy="288032"/>
          </a:xfrm>
          <a:prstGeom prst="bentConnector2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연결선: 꺾임 47">
            <a:extLst>
              <a:ext uri="{FF2B5EF4-FFF2-40B4-BE49-F238E27FC236}">
                <a16:creationId xmlns="" xmlns:a16="http://schemas.microsoft.com/office/drawing/2014/main" id="{7EF4D578-A0A6-4BD7-869F-46BE16262376}"/>
              </a:ext>
            </a:extLst>
          </p:cNvPr>
          <p:cNvCxnSpPr>
            <a:cxnSpLocks/>
            <a:stCxn id="5" idx="3"/>
            <a:endCxn id="24" idx="0"/>
          </p:cNvCxnSpPr>
          <p:nvPr/>
        </p:nvCxnSpPr>
        <p:spPr>
          <a:xfrm>
            <a:off x="5292080" y="3140968"/>
            <a:ext cx="1651717" cy="186052"/>
          </a:xfrm>
          <a:prstGeom prst="bentConnector2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807E537-A1DE-46A9-8576-87136AB696B8}"/>
              </a:ext>
            </a:extLst>
          </p:cNvPr>
          <p:cNvSpPr txBox="1"/>
          <p:nvPr/>
        </p:nvSpPr>
        <p:spPr>
          <a:xfrm>
            <a:off x="5688125" y="2755252"/>
            <a:ext cx="1584176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NO(=</a:t>
            </a:r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장애물 있음</a:t>
            </a:r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  <a:endParaRPr lang="ko-KR" altLang="en-US" sz="1500" b="1" dirty="0">
              <a:solidFill>
                <a:srgbClr val="FF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526F675B-AD71-4DA4-BF53-5E6E655098B9}"/>
              </a:ext>
            </a:extLst>
          </p:cNvPr>
          <p:cNvSpPr txBox="1"/>
          <p:nvPr/>
        </p:nvSpPr>
        <p:spPr>
          <a:xfrm>
            <a:off x="593557" y="2715559"/>
            <a:ext cx="1584176" cy="43204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YES(=</a:t>
            </a:r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장애물 없음</a:t>
            </a:r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  <a:endParaRPr lang="ko-KR" altLang="en-US" sz="1500" b="1" dirty="0">
              <a:solidFill>
                <a:srgbClr val="FF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cxnSp>
        <p:nvCxnSpPr>
          <p:cNvPr id="67" name="직선 화살표 연결선 66">
            <a:extLst>
              <a:ext uri="{FF2B5EF4-FFF2-40B4-BE49-F238E27FC236}">
                <a16:creationId xmlns="" xmlns:a16="http://schemas.microsoft.com/office/drawing/2014/main" id="{5C899EA9-269C-4795-9632-ED7EF24F6479}"/>
              </a:ext>
            </a:extLst>
          </p:cNvPr>
          <p:cNvCxnSpPr>
            <a:cxnSpLocks/>
          </p:cNvCxnSpPr>
          <p:nvPr/>
        </p:nvCxnSpPr>
        <p:spPr>
          <a:xfrm flipH="1">
            <a:off x="4040009" y="1628800"/>
            <a:ext cx="3247" cy="504056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8" name="직선 화살표 연결선 67">
            <a:extLst>
              <a:ext uri="{FF2B5EF4-FFF2-40B4-BE49-F238E27FC236}">
                <a16:creationId xmlns="" xmlns:a16="http://schemas.microsoft.com/office/drawing/2014/main" id="{0C6DBE84-B872-46F5-B095-52BA3190A5BF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3995004" y="2492896"/>
            <a:ext cx="932" cy="288032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2" name="순서도: 처리 101">
            <a:extLst>
              <a:ext uri="{FF2B5EF4-FFF2-40B4-BE49-F238E27FC236}">
                <a16:creationId xmlns="" xmlns:a16="http://schemas.microsoft.com/office/drawing/2014/main" id="{34CA5470-2A94-47D5-AC2A-B88F0E7B1170}"/>
              </a:ext>
            </a:extLst>
          </p:cNvPr>
          <p:cNvSpPr/>
          <p:nvPr/>
        </p:nvSpPr>
        <p:spPr>
          <a:xfrm>
            <a:off x="325314" y="1844824"/>
            <a:ext cx="8639173" cy="4752528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C27DD5FC-24C9-4560-9860-4AAC22D04EF7}"/>
              </a:ext>
            </a:extLst>
          </p:cNvPr>
          <p:cNvSpPr txBox="1"/>
          <p:nvPr/>
        </p:nvSpPr>
        <p:spPr>
          <a:xfrm>
            <a:off x="7524328" y="1493037"/>
            <a:ext cx="1119160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500" b="1" dirty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무한 반복</a:t>
            </a:r>
          </a:p>
        </p:txBody>
      </p:sp>
      <p:pic>
        <p:nvPicPr>
          <p:cNvPr id="22" name="Picture 2">
            <a:extLst>
              <a:ext uri="{FF2B5EF4-FFF2-40B4-BE49-F238E27FC236}">
                <a16:creationId xmlns="" xmlns:a16="http://schemas.microsoft.com/office/drawing/2014/main" id="{B4B98B1E-003C-451A-8083-9F153E8B17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957" t="25866" b="60579"/>
          <a:stretch/>
        </p:blipFill>
        <p:spPr bwMode="auto">
          <a:xfrm>
            <a:off x="386872" y="3494153"/>
            <a:ext cx="3420925" cy="659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그림 34">
            <a:extLst>
              <a:ext uri="{FF2B5EF4-FFF2-40B4-BE49-F238E27FC236}">
                <a16:creationId xmlns="" xmlns:a16="http://schemas.microsoft.com/office/drawing/2014/main" id="{48D1B7DB-86BF-47E0-8AF7-D51EA7FEC6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647" t="54551" r="74622" b="28157"/>
          <a:stretch/>
        </p:blipFill>
        <p:spPr>
          <a:xfrm>
            <a:off x="5949843" y="1127871"/>
            <a:ext cx="1691749" cy="768119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="" xmlns:a16="http://schemas.microsoft.com/office/drawing/2014/main" id="{77443545-3C68-442D-B509-86F86974253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512" t="33231" r="71681" b="38821"/>
          <a:stretch/>
        </p:blipFill>
        <p:spPr>
          <a:xfrm>
            <a:off x="1857612" y="4478695"/>
            <a:ext cx="2802374" cy="1723127"/>
          </a:xfrm>
          <a:prstGeom prst="rect">
            <a:avLst/>
          </a:prstGeom>
        </p:spPr>
      </p:pic>
      <p:pic>
        <p:nvPicPr>
          <p:cNvPr id="38" name="그림 37">
            <a:extLst>
              <a:ext uri="{FF2B5EF4-FFF2-40B4-BE49-F238E27FC236}">
                <a16:creationId xmlns="" xmlns:a16="http://schemas.microsoft.com/office/drawing/2014/main" id="{EBD63375-2F3E-4953-A1CD-1FE7B002A12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743" t="76909" r="71517" b="11692"/>
          <a:stretch/>
        </p:blipFill>
        <p:spPr>
          <a:xfrm>
            <a:off x="2825044" y="2945531"/>
            <a:ext cx="2221667" cy="453365"/>
          </a:xfrm>
          <a:prstGeom prst="rect">
            <a:avLst/>
          </a:prstGeom>
        </p:spPr>
      </p:pic>
      <p:cxnSp>
        <p:nvCxnSpPr>
          <p:cNvPr id="72" name="직선 화살표 연결선 71">
            <a:extLst>
              <a:ext uri="{FF2B5EF4-FFF2-40B4-BE49-F238E27FC236}">
                <a16:creationId xmlns="" xmlns:a16="http://schemas.microsoft.com/office/drawing/2014/main" id="{08A4C797-2556-44B4-8AA0-83EB20223CD5}"/>
              </a:ext>
            </a:extLst>
          </p:cNvPr>
          <p:cNvCxnSpPr>
            <a:cxnSpLocks/>
          </p:cNvCxnSpPr>
          <p:nvPr/>
        </p:nvCxnSpPr>
        <p:spPr>
          <a:xfrm>
            <a:off x="6804859" y="5171619"/>
            <a:ext cx="0" cy="337361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24" name="Picture 2">
            <a:extLst>
              <a:ext uri="{FF2B5EF4-FFF2-40B4-BE49-F238E27FC236}">
                <a16:creationId xmlns="" xmlns:a16="http://schemas.microsoft.com/office/drawing/2014/main" id="{9247DE6B-1285-43AC-8892-BA3BAE7F89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81" t="45771" r="4446" b="35387"/>
          <a:stretch/>
        </p:blipFill>
        <p:spPr bwMode="auto">
          <a:xfrm>
            <a:off x="5508531" y="3327020"/>
            <a:ext cx="2870531" cy="79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2">
            <a:extLst>
              <a:ext uri="{FF2B5EF4-FFF2-40B4-BE49-F238E27FC236}">
                <a16:creationId xmlns="" xmlns:a16="http://schemas.microsoft.com/office/drawing/2014/main" id="{4CBD23FD-EC20-481D-8D30-EB335D5244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174" t="64833" r="22930" b="22207"/>
          <a:stretch/>
        </p:blipFill>
        <p:spPr bwMode="auto">
          <a:xfrm>
            <a:off x="5508103" y="4478695"/>
            <a:ext cx="2802373" cy="67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2">
            <a:extLst>
              <a:ext uri="{FF2B5EF4-FFF2-40B4-BE49-F238E27FC236}">
                <a16:creationId xmlns="" xmlns:a16="http://schemas.microsoft.com/office/drawing/2014/main" id="{CE0A489F-EFBC-4CC9-8299-3F45697630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173" t="78544" r="10394" b="8204"/>
          <a:stretch/>
        </p:blipFill>
        <p:spPr bwMode="auto">
          <a:xfrm>
            <a:off x="5508104" y="5508980"/>
            <a:ext cx="3140562" cy="656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9" name="직선 화살표 연결선 48">
            <a:extLst>
              <a:ext uri="{FF2B5EF4-FFF2-40B4-BE49-F238E27FC236}">
                <a16:creationId xmlns="" xmlns:a16="http://schemas.microsoft.com/office/drawing/2014/main" id="{49E94F4E-8564-4C1C-85E0-AFAA747DCBD7}"/>
              </a:ext>
            </a:extLst>
          </p:cNvPr>
          <p:cNvCxnSpPr>
            <a:cxnSpLocks/>
          </p:cNvCxnSpPr>
          <p:nvPr/>
        </p:nvCxnSpPr>
        <p:spPr>
          <a:xfrm flipH="1">
            <a:off x="6786578" y="4144539"/>
            <a:ext cx="18281" cy="292573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50" name="그림 49">
            <a:extLst>
              <a:ext uri="{FF2B5EF4-FFF2-40B4-BE49-F238E27FC236}">
                <a16:creationId xmlns="" xmlns:a16="http://schemas.microsoft.com/office/drawing/2014/main" id="{A9D0B996-2B71-4CCF-AA61-072FDAA6A50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850" t="78652" r="77192" b="14465"/>
          <a:stretch/>
        </p:blipFill>
        <p:spPr>
          <a:xfrm>
            <a:off x="3154471" y="2163598"/>
            <a:ext cx="1584176" cy="3429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135260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장애물 탐지 거리 설정하기</a:t>
            </a:r>
          </a:p>
        </p:txBody>
      </p:sp>
      <p:sp>
        <p:nvSpPr>
          <p:cNvPr id="29" name="모서리가 둥근 직사각형 28"/>
          <p:cNvSpPr/>
          <p:nvPr/>
        </p:nvSpPr>
        <p:spPr>
          <a:xfrm>
            <a:off x="428596" y="3071810"/>
            <a:ext cx="8143932" cy="350046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286124"/>
            <a:ext cx="3452986" cy="199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8" name="그룹 87"/>
          <p:cNvGrpSpPr/>
          <p:nvPr/>
        </p:nvGrpSpPr>
        <p:grpSpPr>
          <a:xfrm>
            <a:off x="3211600" y="3714753"/>
            <a:ext cx="5133546" cy="2786082"/>
            <a:chOff x="4143372" y="4071942"/>
            <a:chExt cx="4201774" cy="2280390"/>
          </a:xfrm>
        </p:grpSpPr>
        <p:grpSp>
          <p:nvGrpSpPr>
            <p:cNvPr id="65" name="그룹 64"/>
            <p:cNvGrpSpPr/>
            <p:nvPr/>
          </p:nvGrpSpPr>
          <p:grpSpPr>
            <a:xfrm flipH="1">
              <a:off x="5786446" y="4071942"/>
              <a:ext cx="2558700" cy="2280390"/>
              <a:chOff x="1647832" y="2143114"/>
              <a:chExt cx="5210183" cy="4643472"/>
            </a:xfrm>
          </p:grpSpPr>
          <p:pic>
            <p:nvPicPr>
              <p:cNvPr id="66" name="Picture 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23994" r="25887"/>
              <a:stretch>
                <a:fillRect/>
              </a:stretch>
            </p:blipFill>
            <p:spPr bwMode="auto">
              <a:xfrm rot="16200000">
                <a:off x="3467106" y="3395676"/>
                <a:ext cx="1571636" cy="52101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8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7024" r="8085"/>
              <a:stretch>
                <a:fillRect/>
              </a:stretch>
            </p:blipFill>
            <p:spPr bwMode="auto">
              <a:xfrm rot="16200000">
                <a:off x="2505090" y="2786057"/>
                <a:ext cx="1500196" cy="32147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0" name="Picture 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t="4500" r="9374" b="5490"/>
              <a:stretch>
                <a:fillRect/>
              </a:stretch>
            </p:blipFill>
            <p:spPr bwMode="auto">
              <a:xfrm flipH="1">
                <a:off x="1647833" y="2143114"/>
                <a:ext cx="2071701" cy="14287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cxnSp>
          <p:nvCxnSpPr>
            <p:cNvPr id="71" name="직선 연결선 70"/>
            <p:cNvCxnSpPr/>
            <p:nvPr/>
          </p:nvCxnSpPr>
          <p:spPr>
            <a:xfrm flipH="1">
              <a:off x="6347355" y="6087996"/>
              <a:ext cx="1603797" cy="9499"/>
            </a:xfrm>
            <a:prstGeom prst="line">
              <a:avLst/>
            </a:prstGeom>
            <a:ln w="25400">
              <a:solidFill>
                <a:srgbClr val="7030A0"/>
              </a:solidFill>
              <a:prstDash val="sysDash"/>
              <a:headEnd type="stealth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직선 연결선 71"/>
            <p:cNvCxnSpPr/>
            <p:nvPr/>
          </p:nvCxnSpPr>
          <p:spPr>
            <a:xfrm rot="16200000" flipH="1">
              <a:off x="6069759" y="6083313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직선 연결선 72"/>
            <p:cNvCxnSpPr/>
            <p:nvPr/>
          </p:nvCxnSpPr>
          <p:spPr>
            <a:xfrm rot="16200000" flipH="1">
              <a:off x="7723771" y="6086056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직선 연결선 73"/>
            <p:cNvCxnSpPr/>
            <p:nvPr/>
          </p:nvCxnSpPr>
          <p:spPr>
            <a:xfrm flipH="1">
              <a:off x="7289457" y="5273571"/>
              <a:ext cx="718228" cy="9499"/>
            </a:xfrm>
            <a:prstGeom prst="line">
              <a:avLst/>
            </a:prstGeom>
            <a:ln w="25400">
              <a:solidFill>
                <a:srgbClr val="7030A0"/>
              </a:solidFill>
              <a:prstDash val="sysDash"/>
              <a:headEnd type="stealth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직선 연결선 74"/>
            <p:cNvCxnSpPr/>
            <p:nvPr/>
          </p:nvCxnSpPr>
          <p:spPr>
            <a:xfrm rot="16200000" flipH="1">
              <a:off x="7006348" y="5312353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직선 연결선 75"/>
            <p:cNvCxnSpPr/>
            <p:nvPr/>
          </p:nvCxnSpPr>
          <p:spPr>
            <a:xfrm rot="16200000" flipH="1">
              <a:off x="7773073" y="5315096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직선 연결선 76"/>
            <p:cNvCxnSpPr/>
            <p:nvPr/>
          </p:nvCxnSpPr>
          <p:spPr>
            <a:xfrm flipH="1">
              <a:off x="7737391" y="4499867"/>
              <a:ext cx="307812" cy="9499"/>
            </a:xfrm>
            <a:prstGeom prst="line">
              <a:avLst/>
            </a:prstGeom>
            <a:ln w="25400">
              <a:solidFill>
                <a:srgbClr val="7030A0"/>
              </a:solidFill>
              <a:prstDash val="sysDash"/>
              <a:headEnd type="stealth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직선 연결선 77"/>
            <p:cNvCxnSpPr/>
            <p:nvPr/>
          </p:nvCxnSpPr>
          <p:spPr>
            <a:xfrm rot="16200000" flipH="1">
              <a:off x="7454282" y="4538649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직선 연결선 78"/>
            <p:cNvCxnSpPr/>
            <p:nvPr/>
          </p:nvCxnSpPr>
          <p:spPr>
            <a:xfrm rot="16200000" flipH="1">
              <a:off x="7813794" y="4541392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0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075654" y="5143512"/>
              <a:ext cx="1684426" cy="292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1" name="Picture 6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820869" y="4429132"/>
              <a:ext cx="1550031" cy="274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2" name="Picture 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143372" y="5970390"/>
              <a:ext cx="1639398" cy="294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7" name="직사각형 86"/>
          <p:cNvSpPr/>
          <p:nvPr/>
        </p:nvSpPr>
        <p:spPr>
          <a:xfrm>
            <a:off x="428596" y="1454995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장애물 탐지 거리를 설정한다</a:t>
            </a:r>
            <a:r>
              <a:rPr lang="en-US" altLang="ko-KR" sz="2400" b="1" spc="50" dirty="0" smtClean="0">
                <a:ln w="11430"/>
              </a:rPr>
              <a:t>. </a:t>
            </a:r>
            <a:r>
              <a:rPr lang="ko-KR" altLang="en-US" sz="2400" b="1" spc="50" dirty="0" smtClean="0">
                <a:ln w="11430"/>
              </a:rPr>
              <a:t>조건절에 따라 모터 제어하도록 설정한다</a:t>
            </a:r>
            <a:r>
              <a:rPr lang="en-US" altLang="ko-KR" sz="2400" b="1" spc="50" dirty="0" smtClean="0">
                <a:ln w="11430"/>
              </a:rPr>
              <a:t>. </a:t>
            </a:r>
            <a:r>
              <a:rPr lang="ko-KR" altLang="en-US" sz="2400" b="1" spc="50" dirty="0" smtClean="0">
                <a:ln w="11430"/>
              </a:rPr>
              <a:t>초음파 특성 상 탐지 거리는 가까울수록 정확도가 높다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sp>
        <p:nvSpPr>
          <p:cNvPr id="89" name="타원 88"/>
          <p:cNvSpPr/>
          <p:nvPr/>
        </p:nvSpPr>
        <p:spPr>
          <a:xfrm rot="5400000">
            <a:off x="2786050" y="3929066"/>
            <a:ext cx="527553" cy="527553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0" name="직선 화살표 연결선 89"/>
          <p:cNvCxnSpPr>
            <a:stCxn id="89" idx="2"/>
            <a:endCxn id="81" idx="1"/>
          </p:cNvCxnSpPr>
          <p:nvPr/>
        </p:nvCxnSpPr>
        <p:spPr>
          <a:xfrm rot="16200000" flipH="1">
            <a:off x="3960621" y="3018270"/>
            <a:ext cx="389675" cy="2211267"/>
          </a:xfrm>
          <a:prstGeom prst="bentConnector4">
            <a:avLst>
              <a:gd name="adj1" fmla="val -58664"/>
              <a:gd name="adj2" fmla="val 55964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그룹 45"/>
          <p:cNvGrpSpPr/>
          <p:nvPr/>
        </p:nvGrpSpPr>
        <p:grpSpPr>
          <a:xfrm>
            <a:off x="7786710" y="2214554"/>
            <a:ext cx="652400" cy="1500198"/>
            <a:chOff x="9765149" y="1426965"/>
            <a:chExt cx="855319" cy="1966812"/>
          </a:xfrm>
        </p:grpSpPr>
        <p:grpSp>
          <p:nvGrpSpPr>
            <p:cNvPr id="31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39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0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1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2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3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4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32" name="그룹 34"/>
            <p:cNvGrpSpPr/>
            <p:nvPr/>
          </p:nvGrpSpPr>
          <p:grpSpPr>
            <a:xfrm>
              <a:off x="9765163" y="1426973"/>
              <a:ext cx="855320" cy="553748"/>
              <a:chOff x="14482836" y="4593351"/>
              <a:chExt cx="1044575" cy="676276"/>
            </a:xfrm>
          </p:grpSpPr>
          <p:sp>
            <p:nvSpPr>
              <p:cNvPr id="33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4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5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6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7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8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2285992"/>
            <a:ext cx="8143932" cy="421484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2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장애물이 없을 때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28596" y="1357298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초음파 센서 값이 </a:t>
            </a:r>
            <a:r>
              <a:rPr lang="en-US" altLang="ko-KR" sz="2400" b="1" u="sng" spc="50" dirty="0" smtClean="0">
                <a:ln w="11430"/>
              </a:rPr>
              <a:t>5 </a:t>
            </a:r>
            <a:r>
              <a:rPr lang="ko-KR" altLang="en-US" sz="2400" b="1" u="sng" spc="50" dirty="0" smtClean="0">
                <a:ln w="11430"/>
              </a:rPr>
              <a:t>이상</a:t>
            </a:r>
            <a:r>
              <a:rPr lang="ko-KR" altLang="en-US" sz="2400" b="1" spc="50" dirty="0" smtClean="0">
                <a:ln w="11430"/>
              </a:rPr>
              <a:t>일 경우에는 </a:t>
            </a:r>
            <a:r>
              <a:rPr lang="ko-KR" altLang="en-US" sz="2400" b="1" u="sng" spc="50" dirty="0" smtClean="0">
                <a:ln w="11430"/>
              </a:rPr>
              <a:t>장애물 없음</a:t>
            </a:r>
            <a:r>
              <a:rPr lang="ko-KR" altLang="en-US" sz="2400" b="1" spc="50" dirty="0" smtClean="0">
                <a:ln w="11430"/>
              </a:rPr>
              <a:t>으로 인지하고 직진하도록 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grpSp>
        <p:nvGrpSpPr>
          <p:cNvPr id="9" name="그룹 45"/>
          <p:cNvGrpSpPr/>
          <p:nvPr/>
        </p:nvGrpSpPr>
        <p:grpSpPr>
          <a:xfrm>
            <a:off x="8001024" y="1857364"/>
            <a:ext cx="652400" cy="1500198"/>
            <a:chOff x="9765149" y="1426965"/>
            <a:chExt cx="855319" cy="1966812"/>
          </a:xfrm>
        </p:grpSpPr>
        <p:grpSp>
          <p:nvGrpSpPr>
            <p:cNvPr id="10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8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2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3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11" name="그룹 34"/>
            <p:cNvGrpSpPr/>
            <p:nvPr/>
          </p:nvGrpSpPr>
          <p:grpSpPr>
            <a:xfrm>
              <a:off x="9765163" y="1426971"/>
              <a:ext cx="855320" cy="553748"/>
              <a:chOff x="14482836" y="4593351"/>
              <a:chExt cx="1044575" cy="676276"/>
            </a:xfrm>
          </p:grpSpPr>
          <p:sp>
            <p:nvSpPr>
              <p:cNvPr id="12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6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5598" y="3357562"/>
            <a:ext cx="377496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" name="타원 58"/>
          <p:cNvSpPr/>
          <p:nvPr/>
        </p:nvSpPr>
        <p:spPr>
          <a:xfrm rot="5400000">
            <a:off x="2445706" y="4486922"/>
            <a:ext cx="785818" cy="928694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오른쪽 중괄호 60"/>
          <p:cNvSpPr/>
          <p:nvPr/>
        </p:nvSpPr>
        <p:spPr>
          <a:xfrm>
            <a:off x="4544704" y="4640341"/>
            <a:ext cx="214314" cy="642942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7" name="직선 화살표 연결선 66"/>
          <p:cNvCxnSpPr/>
          <p:nvPr/>
        </p:nvCxnSpPr>
        <p:spPr>
          <a:xfrm>
            <a:off x="4759018" y="4926093"/>
            <a:ext cx="1080000" cy="2443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929190" y="5028025"/>
            <a:ext cx="364333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장애물이 없을 때 모터 회전 세기 값을 지정하여 직진하도록 한다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.</a:t>
            </a:r>
          </a:p>
        </p:txBody>
      </p:sp>
      <p:pic>
        <p:nvPicPr>
          <p:cNvPr id="84" name="Picture 2"/>
          <p:cNvPicPr>
            <a:picLocks noChangeAspect="1" noChangeArrowheads="1"/>
          </p:cNvPicPr>
          <p:nvPr/>
        </p:nvPicPr>
        <p:blipFill>
          <a:blip r:embed="rId3" cstate="print"/>
          <a:srcRect l="7024" r="8085"/>
          <a:stretch>
            <a:fillRect/>
          </a:stretch>
        </p:blipFill>
        <p:spPr bwMode="auto">
          <a:xfrm rot="5400000" flipH="1">
            <a:off x="5888352" y="2255524"/>
            <a:ext cx="1303481" cy="2793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45653" y="2571745"/>
            <a:ext cx="2053847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2500306"/>
            <a:ext cx="8143932" cy="421484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3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장애물이 있을 때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28596" y="1214422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초음파 센서 값이 </a:t>
            </a:r>
            <a:r>
              <a:rPr lang="en-US" altLang="ko-KR" sz="2400" b="1" u="sng" spc="50" dirty="0" smtClean="0">
                <a:ln w="11430"/>
              </a:rPr>
              <a:t>5 </a:t>
            </a:r>
            <a:r>
              <a:rPr lang="ko-KR" altLang="en-US" sz="2400" b="1" u="sng" spc="50" dirty="0" smtClean="0">
                <a:ln w="11430"/>
              </a:rPr>
              <a:t>이하</a:t>
            </a:r>
            <a:r>
              <a:rPr lang="ko-KR" altLang="en-US" sz="2400" b="1" spc="50" dirty="0" smtClean="0">
                <a:ln w="11430"/>
              </a:rPr>
              <a:t>일 경우에는 </a:t>
            </a:r>
            <a:r>
              <a:rPr lang="ko-KR" altLang="en-US" sz="2400" b="1" u="sng" spc="50" dirty="0" smtClean="0">
                <a:ln w="11430"/>
              </a:rPr>
              <a:t>장애물 있음</a:t>
            </a:r>
            <a:r>
              <a:rPr lang="ko-KR" altLang="en-US" sz="2400" b="1" spc="50" dirty="0" smtClean="0">
                <a:ln w="11430"/>
              </a:rPr>
              <a:t>으로 인지하고 </a:t>
            </a:r>
            <a:r>
              <a:rPr lang="en-US" altLang="ko-KR" sz="2400" b="1" spc="50" dirty="0" smtClean="0">
                <a:ln w="11430"/>
              </a:rPr>
              <a:t>“</a:t>
            </a:r>
            <a:r>
              <a:rPr lang="ko-KR" altLang="en-US" sz="2400" b="1" spc="50" dirty="0" smtClean="0">
                <a:ln w="11430"/>
              </a:rPr>
              <a:t>정지</a:t>
            </a:r>
            <a:r>
              <a:rPr lang="en-US" altLang="ko-KR" sz="2400" b="1" spc="50" dirty="0" smtClean="0">
                <a:ln w="11430"/>
                <a:sym typeface="Wingdings" pitchFamily="2" charset="2"/>
              </a:rPr>
              <a:t></a:t>
            </a:r>
            <a:r>
              <a:rPr lang="ko-KR" altLang="en-US" sz="2400" b="1" spc="50" dirty="0" smtClean="0">
                <a:ln w="11430"/>
                <a:sym typeface="Wingdings" pitchFamily="2" charset="2"/>
              </a:rPr>
              <a:t>후진</a:t>
            </a:r>
            <a:r>
              <a:rPr lang="en-US" altLang="ko-KR" sz="2400" b="1" spc="50" dirty="0" smtClean="0">
                <a:ln w="11430"/>
                <a:sym typeface="Wingdings" pitchFamily="2" charset="2"/>
              </a:rPr>
              <a:t></a:t>
            </a:r>
            <a:r>
              <a:rPr lang="ko-KR" altLang="en-US" sz="2400" b="1" spc="50" dirty="0" smtClean="0">
                <a:ln w="11430"/>
                <a:sym typeface="Wingdings" pitchFamily="2" charset="2"/>
              </a:rPr>
              <a:t>회전</a:t>
            </a:r>
            <a:r>
              <a:rPr lang="en-US" altLang="ko-KR" sz="2400" b="1" spc="50" dirty="0" smtClean="0">
                <a:ln w="11430"/>
                <a:sym typeface="Wingdings" pitchFamily="2" charset="2"/>
              </a:rPr>
              <a:t>” </a:t>
            </a:r>
            <a:r>
              <a:rPr lang="ko-KR" altLang="en-US" sz="2400" b="1" spc="50" dirty="0" smtClean="0">
                <a:ln w="11430"/>
                <a:sym typeface="Wingdings" pitchFamily="2" charset="2"/>
              </a:rPr>
              <a:t>순서대로 작동하여 새로운 길찾기를 시도한다</a:t>
            </a:r>
            <a:r>
              <a:rPr lang="en-US" altLang="ko-KR" sz="2400" b="1" spc="50" dirty="0" smtClean="0">
                <a:ln w="11430"/>
                <a:sym typeface="Wingdings" pitchFamily="2" charset="2"/>
              </a:rPr>
              <a:t>.</a:t>
            </a:r>
            <a:endParaRPr lang="en-US" altLang="ko-KR" sz="2400" b="1" spc="50" dirty="0" smtClean="0">
              <a:ln w="11430"/>
            </a:endParaRPr>
          </a:p>
        </p:txBody>
      </p:sp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2" cstate="print"/>
          <a:srcRect t="18564" r="9374" b="21665"/>
          <a:stretch>
            <a:fillRect/>
          </a:stretch>
        </p:blipFill>
        <p:spPr bwMode="auto">
          <a:xfrm>
            <a:off x="5357818" y="2571744"/>
            <a:ext cx="265182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571744"/>
            <a:ext cx="2249771" cy="39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그룹 45"/>
          <p:cNvGrpSpPr/>
          <p:nvPr/>
        </p:nvGrpSpPr>
        <p:grpSpPr>
          <a:xfrm>
            <a:off x="8001024" y="2071678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8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2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3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71"/>
              <a:ext cx="855320" cy="553748"/>
              <a:chOff x="14482836" y="4593351"/>
              <a:chExt cx="1044575" cy="676276"/>
            </a:xfrm>
          </p:grpSpPr>
          <p:sp>
            <p:nvSpPr>
              <p:cNvPr id="12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6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61" name="오른쪽 중괄호 60"/>
          <p:cNvSpPr/>
          <p:nvPr/>
        </p:nvSpPr>
        <p:spPr>
          <a:xfrm>
            <a:off x="4286248" y="3925960"/>
            <a:ext cx="142876" cy="860361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7" name="직선 화살표 연결선 66"/>
          <p:cNvCxnSpPr/>
          <p:nvPr/>
        </p:nvCxnSpPr>
        <p:spPr>
          <a:xfrm>
            <a:off x="4500562" y="4355251"/>
            <a:ext cx="540000" cy="2443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072066" y="4000504"/>
            <a:ext cx="364333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모터 회전 세기 값을 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“0”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지정하여 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0.1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초 동안 정지 한다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2976" y="3786190"/>
            <a:ext cx="3719467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오른쪽 중괄호 49"/>
          <p:cNvSpPr/>
          <p:nvPr/>
        </p:nvSpPr>
        <p:spPr>
          <a:xfrm>
            <a:off x="3500430" y="4929198"/>
            <a:ext cx="214314" cy="642942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1" name="직선 화살표 연결선 50"/>
          <p:cNvCxnSpPr/>
          <p:nvPr/>
        </p:nvCxnSpPr>
        <p:spPr>
          <a:xfrm>
            <a:off x="3714744" y="5242246"/>
            <a:ext cx="540000" cy="2443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201162" y="5088969"/>
            <a:ext cx="364333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00FF"/>
                </a:solidFill>
              </a:rPr>
              <a:t>10Cm 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후진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sp>
        <p:nvSpPr>
          <p:cNvPr id="53" name="오른쪽 중괄호 52"/>
          <p:cNvSpPr/>
          <p:nvPr/>
        </p:nvSpPr>
        <p:spPr>
          <a:xfrm>
            <a:off x="4014144" y="5715016"/>
            <a:ext cx="214314" cy="642942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4" name="직선 화살표 연결선 53"/>
          <p:cNvCxnSpPr/>
          <p:nvPr/>
        </p:nvCxnSpPr>
        <p:spPr>
          <a:xfrm>
            <a:off x="4228458" y="6028064"/>
            <a:ext cx="540000" cy="2443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714876" y="5874787"/>
            <a:ext cx="250033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00FF"/>
                </a:solidFill>
              </a:rPr>
              <a:t>90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도 시계방향 회전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1~3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모아보기</a:t>
            </a:r>
          </a:p>
        </p:txBody>
      </p:sp>
      <p:grpSp>
        <p:nvGrpSpPr>
          <p:cNvPr id="6" name="그룹 45"/>
          <p:cNvGrpSpPr/>
          <p:nvPr/>
        </p:nvGrpSpPr>
        <p:grpSpPr>
          <a:xfrm>
            <a:off x="7929586" y="500042"/>
            <a:ext cx="652400" cy="1500198"/>
            <a:chOff x="9765149" y="1426965"/>
            <a:chExt cx="855319" cy="1966812"/>
          </a:xfrm>
        </p:grpSpPr>
        <p:grpSp>
          <p:nvGrpSpPr>
            <p:cNvPr id="7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6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8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9" name="그룹 34"/>
            <p:cNvGrpSpPr/>
            <p:nvPr/>
          </p:nvGrpSpPr>
          <p:grpSpPr>
            <a:xfrm>
              <a:off x="9765163" y="1426975"/>
              <a:ext cx="855320" cy="553748"/>
              <a:chOff x="14482836" y="4593351"/>
              <a:chExt cx="1044575" cy="676276"/>
            </a:xfrm>
          </p:grpSpPr>
          <p:sp>
            <p:nvSpPr>
              <p:cNvPr id="10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1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2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30565" y="1500174"/>
            <a:ext cx="3859769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3903579" y="2000240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785918" y="2357430"/>
            <a:ext cx="303159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장애물 인지 </a:t>
            </a:r>
            <a:r>
              <a:rPr lang="ko-KR" altLang="en-US" sz="1700" b="1" smtClean="0">
                <a:solidFill>
                  <a:srgbClr val="00B0F0"/>
                </a:solidFill>
              </a:rPr>
              <a:t>거리 조건세우기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48" name="오른쪽 중괄호 47"/>
          <p:cNvSpPr/>
          <p:nvPr/>
        </p:nvSpPr>
        <p:spPr>
          <a:xfrm flipH="1">
            <a:off x="4817517" y="2285992"/>
            <a:ext cx="357190" cy="500066"/>
          </a:xfrm>
          <a:prstGeom prst="rightBrace">
            <a:avLst>
              <a:gd name="adj1" fmla="val 33142"/>
              <a:gd name="adj2" fmla="val 47346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3903579" y="3017267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2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630235" y="3360809"/>
            <a:ext cx="215956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장애물 없을 때 직진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51" name="오른쪽 중괄호 50"/>
          <p:cNvSpPr/>
          <p:nvPr/>
        </p:nvSpPr>
        <p:spPr>
          <a:xfrm flipH="1">
            <a:off x="4817517" y="2874391"/>
            <a:ext cx="357190" cy="714380"/>
          </a:xfrm>
          <a:prstGeom prst="rightBrace">
            <a:avLst>
              <a:gd name="adj1" fmla="val 39729"/>
              <a:gd name="adj2" fmla="val 47346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3903579" y="4755921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3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029684" y="5099463"/>
            <a:ext cx="167225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700" b="1" dirty="0" smtClean="0">
                <a:solidFill>
                  <a:srgbClr val="00B0F0"/>
                </a:solidFill>
              </a:rPr>
              <a:t>장애물 있을 때</a:t>
            </a:r>
            <a:endParaRPr lang="en-US" altLang="ko-KR" sz="1700" b="1" dirty="0" smtClean="0">
              <a:solidFill>
                <a:srgbClr val="00B0F0"/>
              </a:solidFill>
            </a:endParaRPr>
          </a:p>
          <a:p>
            <a:r>
              <a:rPr lang="ko-KR" altLang="en-US" sz="1700" b="1" dirty="0" smtClean="0">
                <a:solidFill>
                  <a:srgbClr val="00B0F0"/>
                </a:solidFill>
              </a:rPr>
              <a:t>멈춤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-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후진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-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회전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54" name="오른쪽 중괄호 53"/>
          <p:cNvSpPr/>
          <p:nvPr/>
        </p:nvSpPr>
        <p:spPr>
          <a:xfrm flipH="1">
            <a:off x="4817517" y="3874522"/>
            <a:ext cx="357190" cy="2269121"/>
          </a:xfrm>
          <a:prstGeom prst="rightBrace">
            <a:avLst>
              <a:gd name="adj1" fmla="val 39729"/>
              <a:gd name="adj2" fmla="val 47346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Freeform 292"/>
          <p:cNvSpPr>
            <a:spLocks/>
          </p:cNvSpPr>
          <p:nvPr/>
        </p:nvSpPr>
        <p:spPr bwMode="auto">
          <a:xfrm>
            <a:off x="642910" y="4500570"/>
            <a:ext cx="2357454" cy="1714512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grpSp>
        <p:nvGrpSpPr>
          <p:cNvPr id="56" name="그룹 55"/>
          <p:cNvGrpSpPr/>
          <p:nvPr/>
        </p:nvGrpSpPr>
        <p:grpSpPr>
          <a:xfrm>
            <a:off x="142844" y="5715016"/>
            <a:ext cx="763538" cy="867051"/>
            <a:chOff x="446088" y="5724525"/>
            <a:chExt cx="1089025" cy="1236663"/>
          </a:xfrm>
        </p:grpSpPr>
        <p:sp>
          <p:nvSpPr>
            <p:cNvPr id="57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62" name="Rectangle 3"/>
          <p:cNvSpPr txBox="1">
            <a:spLocks noChangeArrowheads="1"/>
          </p:cNvSpPr>
          <p:nvPr/>
        </p:nvSpPr>
        <p:spPr bwMode="auto">
          <a:xfrm>
            <a:off x="959156" y="4830464"/>
            <a:ext cx="1785950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prstClr val="black">
                    <a:lumMod val="85000"/>
                    <a:lumOff val="15000"/>
                  </a:prst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1pPr>
          </a:lstStyle>
          <a:p>
            <a:pPr marL="0" lvl="1" algn="ctr"/>
            <a:r>
              <a:rPr lang="ko-KR" altLang="en-US" sz="15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어글리봇을 손바닥으로 막으면서 장애물여부에 따라 코딩에 따라 움직이는지 확인 한다</a:t>
            </a:r>
            <a:r>
              <a:rPr lang="en-US" altLang="ko-KR" sz="15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.</a:t>
            </a:r>
            <a:endParaRPr lang="en-US" altLang="ko-KR" sz="1500" b="1" dirty="0">
              <a:solidFill>
                <a:schemeClr val="bg1"/>
              </a:solidFill>
              <a:latin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"/>
          <p:cNvSpPr>
            <a:spLocks noGrp="1"/>
          </p:cNvSpPr>
          <p:nvPr>
            <p:ph type="body" sz="quarter" idx="38"/>
          </p:nvPr>
        </p:nvSpPr>
        <p:spPr>
          <a:xfrm>
            <a:off x="3818012" y="3212321"/>
            <a:ext cx="4683078" cy="1288249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dirty="0" smtClean="0"/>
              <a:t>장애물 피하기</a:t>
            </a:r>
            <a:endParaRPr lang="en-US" altLang="ko-KR" dirty="0" smtClean="0"/>
          </a:p>
          <a:p>
            <a:pPr lvl="0"/>
            <a:r>
              <a:rPr lang="en-US" altLang="ko-KR" dirty="0" smtClean="0"/>
              <a:t>-</a:t>
            </a:r>
            <a:r>
              <a:rPr lang="ko-KR" altLang="en-US" dirty="0" smtClean="0"/>
              <a:t>좌우회전 탐색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4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장애물 탐색하기</a:t>
            </a:r>
          </a:p>
        </p:txBody>
      </p:sp>
      <p:grpSp>
        <p:nvGrpSpPr>
          <p:cNvPr id="2" name="그룹 45"/>
          <p:cNvGrpSpPr/>
          <p:nvPr/>
        </p:nvGrpSpPr>
        <p:grpSpPr>
          <a:xfrm>
            <a:off x="7929586" y="500042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6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8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75"/>
              <a:ext cx="855320" cy="553748"/>
              <a:chOff x="14482836" y="4593351"/>
              <a:chExt cx="1044575" cy="676276"/>
            </a:xfrm>
          </p:grpSpPr>
          <p:sp>
            <p:nvSpPr>
              <p:cNvPr id="10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1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2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37" name="직사각형 36"/>
          <p:cNvSpPr/>
          <p:nvPr/>
        </p:nvSpPr>
        <p:spPr>
          <a:xfrm>
            <a:off x="428596" y="1214422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장애물 피하기</a:t>
            </a:r>
            <a:r>
              <a:rPr lang="en-US" altLang="ko-KR" sz="2400" b="1" spc="50" dirty="0" smtClean="0">
                <a:ln w="11430"/>
              </a:rPr>
              <a:t>-</a:t>
            </a:r>
            <a:r>
              <a:rPr lang="ko-KR" altLang="en-US" sz="2400" b="1" spc="50" dirty="0" smtClean="0">
                <a:ln w="11430"/>
              </a:rPr>
              <a:t>우회전을 응용하여 오른쪽 장애물을 </a:t>
            </a:r>
            <a:endParaRPr lang="en-US" altLang="ko-KR" sz="2400" b="1" spc="50" dirty="0" smtClean="0">
              <a:ln w="11430"/>
            </a:endParaRPr>
          </a:p>
          <a:p>
            <a:r>
              <a:rPr lang="ko-KR" altLang="en-US" sz="2400" b="1" spc="50" dirty="0" smtClean="0">
                <a:ln w="11430"/>
              </a:rPr>
              <a:t>만났을 때 왼쪽으로 장애물을 탐색하도록 구현한다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357430"/>
            <a:ext cx="4105275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1~4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모아보기</a:t>
            </a:r>
          </a:p>
        </p:txBody>
      </p:sp>
      <p:grpSp>
        <p:nvGrpSpPr>
          <p:cNvPr id="2" name="그룹 45"/>
          <p:cNvGrpSpPr/>
          <p:nvPr/>
        </p:nvGrpSpPr>
        <p:grpSpPr>
          <a:xfrm>
            <a:off x="7929586" y="500042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6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8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75"/>
              <a:ext cx="855320" cy="553748"/>
              <a:chOff x="14482836" y="4593351"/>
              <a:chExt cx="1044575" cy="676276"/>
            </a:xfrm>
          </p:grpSpPr>
          <p:sp>
            <p:nvSpPr>
              <p:cNvPr id="10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1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2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089"/>
          <a:stretch>
            <a:fillRect/>
          </a:stretch>
        </p:blipFill>
        <p:spPr bwMode="auto">
          <a:xfrm>
            <a:off x="4429124" y="366880"/>
            <a:ext cx="3143272" cy="6491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오른쪽 중괄호 21"/>
          <p:cNvSpPr/>
          <p:nvPr/>
        </p:nvSpPr>
        <p:spPr>
          <a:xfrm flipH="1">
            <a:off x="3643306" y="4214794"/>
            <a:ext cx="857256" cy="2428916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2731251" y="5143512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4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71538" y="5487054"/>
            <a:ext cx="278313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700" b="1" dirty="0" smtClean="0">
                <a:solidFill>
                  <a:srgbClr val="00B0F0"/>
                </a:solidFill>
              </a:rPr>
              <a:t>오른쪽 장애물 있을 떄</a:t>
            </a:r>
            <a:endParaRPr lang="en-US" altLang="ko-KR" sz="1700" b="1" dirty="0" smtClean="0">
              <a:solidFill>
                <a:srgbClr val="00B0F0"/>
              </a:solidFill>
            </a:endParaRPr>
          </a:p>
          <a:p>
            <a:pPr algn="r"/>
            <a:r>
              <a:rPr lang="ko-KR" altLang="en-US" sz="1700" b="1" dirty="0" smtClean="0">
                <a:solidFill>
                  <a:srgbClr val="00B0F0"/>
                </a:solidFill>
              </a:rPr>
              <a:t>멈춤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-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후진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-180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도 반대회전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초음파로 길찾기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2000232" y="3429000"/>
            <a:ext cx="5572163" cy="1296144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sz="5000" dirty="0" smtClean="0"/>
              <a:t>수업 보조 자료 인쇄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xmlns="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자유형: 도형 96">
            <a:extLst>
              <a:ext uri="{FF2B5EF4-FFF2-40B4-BE49-F238E27FC236}">
                <a16:creationId xmlns="" xmlns:a16="http://schemas.microsoft.com/office/drawing/2014/main" id="{B63C4807-6560-4552-BD59-5DDBEBB52600}"/>
              </a:ext>
            </a:extLst>
          </p:cNvPr>
          <p:cNvSpPr/>
          <p:nvPr/>
        </p:nvSpPr>
        <p:spPr>
          <a:xfrm>
            <a:off x="4079631" y="1981608"/>
            <a:ext cx="4739054" cy="4327712"/>
          </a:xfrm>
          <a:custGeom>
            <a:avLst/>
            <a:gdLst>
              <a:gd name="connsiteX0" fmla="*/ 3006969 w 4739054"/>
              <a:gd name="connsiteY0" fmla="*/ 4492870 h 4791808"/>
              <a:gd name="connsiteX1" fmla="*/ 3006969 w 4739054"/>
              <a:gd name="connsiteY1" fmla="*/ 4791808 h 4791808"/>
              <a:gd name="connsiteX2" fmla="*/ 4739054 w 4739054"/>
              <a:gd name="connsiteY2" fmla="*/ 4791808 h 4791808"/>
              <a:gd name="connsiteX3" fmla="*/ 4739054 w 4739054"/>
              <a:gd name="connsiteY3" fmla="*/ 0 h 4791808"/>
              <a:gd name="connsiteX4" fmla="*/ 0 w 4739054"/>
              <a:gd name="connsiteY4" fmla="*/ 0 h 4791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9054" h="4791808">
                <a:moveTo>
                  <a:pt x="3006969" y="4492870"/>
                </a:moveTo>
                <a:lnTo>
                  <a:pt x="3006969" y="4791808"/>
                </a:lnTo>
                <a:lnTo>
                  <a:pt x="4739054" y="4791808"/>
                </a:lnTo>
                <a:lnTo>
                  <a:pt x="4739054" y="0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43636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/>
              <a:t>순서도</a:t>
            </a:r>
            <a:r>
              <a:rPr lang="en-US" altLang="ko-KR" dirty="0"/>
              <a:t>(Flow Chart)</a:t>
            </a:r>
            <a:endParaRPr lang="ko-KR" altLang="en-US" dirty="0"/>
          </a:p>
        </p:txBody>
      </p:sp>
      <p:sp>
        <p:nvSpPr>
          <p:cNvPr id="3" name="사각형: 둥근 모서리 2">
            <a:extLst>
              <a:ext uri="{FF2B5EF4-FFF2-40B4-BE49-F238E27FC236}">
                <a16:creationId xmlns="" xmlns:a16="http://schemas.microsoft.com/office/drawing/2014/main" id="{FCF2B957-7E21-41E1-AC75-B754ACEF8B2F}"/>
              </a:ext>
            </a:extLst>
          </p:cNvPr>
          <p:cNvSpPr/>
          <p:nvPr/>
        </p:nvSpPr>
        <p:spPr>
          <a:xfrm>
            <a:off x="3154471" y="1268760"/>
            <a:ext cx="1777569" cy="36004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/>
              <a:t>시작</a:t>
            </a:r>
          </a:p>
        </p:txBody>
      </p:sp>
      <p:sp>
        <p:nvSpPr>
          <p:cNvPr id="4" name="평행 사변형 3">
            <a:extLst>
              <a:ext uri="{FF2B5EF4-FFF2-40B4-BE49-F238E27FC236}">
                <a16:creationId xmlns="" xmlns:a16="http://schemas.microsoft.com/office/drawing/2014/main" id="{F8005298-7611-4340-9227-3574436AB804}"/>
              </a:ext>
            </a:extLst>
          </p:cNvPr>
          <p:cNvSpPr/>
          <p:nvPr/>
        </p:nvSpPr>
        <p:spPr>
          <a:xfrm>
            <a:off x="3172055" y="2132856"/>
            <a:ext cx="1645897" cy="360040"/>
          </a:xfrm>
          <a:prstGeom prst="parallelogram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/>
              <a:t>초음파 값</a:t>
            </a:r>
          </a:p>
        </p:txBody>
      </p:sp>
      <p:sp>
        <p:nvSpPr>
          <p:cNvPr id="5" name="다이아몬드 4">
            <a:extLst>
              <a:ext uri="{FF2B5EF4-FFF2-40B4-BE49-F238E27FC236}">
                <a16:creationId xmlns="" xmlns:a16="http://schemas.microsoft.com/office/drawing/2014/main" id="{B4AC79A7-94A2-427E-9349-29D8DF225E32}"/>
              </a:ext>
            </a:extLst>
          </p:cNvPr>
          <p:cNvSpPr/>
          <p:nvPr/>
        </p:nvSpPr>
        <p:spPr>
          <a:xfrm>
            <a:off x="2699792" y="2780928"/>
            <a:ext cx="2592288" cy="720080"/>
          </a:xfrm>
          <a:prstGeom prst="diamon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spc="-150" dirty="0"/>
          </a:p>
        </p:txBody>
      </p:sp>
      <p:sp>
        <p:nvSpPr>
          <p:cNvPr id="6" name="순서도: 처리 5">
            <a:extLst>
              <a:ext uri="{FF2B5EF4-FFF2-40B4-BE49-F238E27FC236}">
                <a16:creationId xmlns="" xmlns:a16="http://schemas.microsoft.com/office/drawing/2014/main" id="{CA762994-507E-4CDC-8BDA-B6DEBA4BFFA5}"/>
              </a:ext>
            </a:extLst>
          </p:cNvPr>
          <p:cNvSpPr/>
          <p:nvPr/>
        </p:nvSpPr>
        <p:spPr>
          <a:xfrm>
            <a:off x="467544" y="3429000"/>
            <a:ext cx="2232248" cy="72008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/>
          </a:p>
        </p:txBody>
      </p:sp>
      <p:sp>
        <p:nvSpPr>
          <p:cNvPr id="47" name="순서도: 처리 46">
            <a:extLst>
              <a:ext uri="{FF2B5EF4-FFF2-40B4-BE49-F238E27FC236}">
                <a16:creationId xmlns="" xmlns:a16="http://schemas.microsoft.com/office/drawing/2014/main" id="{1A497324-B280-4E62-978F-90E89FDBBAEA}"/>
              </a:ext>
            </a:extLst>
          </p:cNvPr>
          <p:cNvSpPr/>
          <p:nvPr/>
        </p:nvSpPr>
        <p:spPr>
          <a:xfrm>
            <a:off x="5529503" y="4581127"/>
            <a:ext cx="2923083" cy="648073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/>
          </a:p>
        </p:txBody>
      </p:sp>
      <p:cxnSp>
        <p:nvCxnSpPr>
          <p:cNvPr id="8" name="연결선: 꺾임 7">
            <a:extLst>
              <a:ext uri="{FF2B5EF4-FFF2-40B4-BE49-F238E27FC236}">
                <a16:creationId xmlns="" xmlns:a16="http://schemas.microsoft.com/office/drawing/2014/main" id="{82196AFB-FD6F-4551-9B41-4D3C4092BBE6}"/>
              </a:ext>
            </a:extLst>
          </p:cNvPr>
          <p:cNvCxnSpPr>
            <a:cxnSpLocks/>
            <a:stCxn id="5" idx="1"/>
            <a:endCxn id="6" idx="0"/>
          </p:cNvCxnSpPr>
          <p:nvPr/>
        </p:nvCxnSpPr>
        <p:spPr>
          <a:xfrm rot="10800000" flipV="1">
            <a:off x="1583668" y="3140968"/>
            <a:ext cx="1116124" cy="288032"/>
          </a:xfrm>
          <a:prstGeom prst="bentConnector2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연결선: 꺾임 47">
            <a:extLst>
              <a:ext uri="{FF2B5EF4-FFF2-40B4-BE49-F238E27FC236}">
                <a16:creationId xmlns="" xmlns:a16="http://schemas.microsoft.com/office/drawing/2014/main" id="{7EF4D578-A0A6-4BD7-869F-46BE16262376}"/>
              </a:ext>
            </a:extLst>
          </p:cNvPr>
          <p:cNvCxnSpPr>
            <a:cxnSpLocks/>
            <a:stCxn id="5" idx="3"/>
            <a:endCxn id="53" idx="0"/>
          </p:cNvCxnSpPr>
          <p:nvPr/>
        </p:nvCxnSpPr>
        <p:spPr>
          <a:xfrm>
            <a:off x="5292080" y="3140968"/>
            <a:ext cx="1692188" cy="360040"/>
          </a:xfrm>
          <a:prstGeom prst="bentConnector2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807E537-A1DE-46A9-8576-87136AB696B8}"/>
              </a:ext>
            </a:extLst>
          </p:cNvPr>
          <p:cNvSpPr txBox="1"/>
          <p:nvPr/>
        </p:nvSpPr>
        <p:spPr>
          <a:xfrm>
            <a:off x="5688125" y="2755252"/>
            <a:ext cx="1584176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(=</a:t>
            </a:r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장애물 있음</a:t>
            </a:r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  <a:endParaRPr lang="ko-KR" altLang="en-US" sz="1500" b="1" dirty="0">
              <a:solidFill>
                <a:srgbClr val="FF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526F675B-AD71-4DA4-BF53-5E6E655098B9}"/>
              </a:ext>
            </a:extLst>
          </p:cNvPr>
          <p:cNvSpPr txBox="1"/>
          <p:nvPr/>
        </p:nvSpPr>
        <p:spPr>
          <a:xfrm>
            <a:off x="683568" y="2702531"/>
            <a:ext cx="1402722" cy="43204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장애물 없음</a:t>
            </a:r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=)</a:t>
            </a:r>
            <a:endParaRPr lang="ko-KR" altLang="en-US" sz="1500" b="1" dirty="0">
              <a:solidFill>
                <a:srgbClr val="FF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53" name="순서도: 처리 52">
            <a:extLst>
              <a:ext uri="{FF2B5EF4-FFF2-40B4-BE49-F238E27FC236}">
                <a16:creationId xmlns="" xmlns:a16="http://schemas.microsoft.com/office/drawing/2014/main" id="{E490BC18-3F3B-4B2D-BC1B-F8EAC2A5F9FE}"/>
              </a:ext>
            </a:extLst>
          </p:cNvPr>
          <p:cNvSpPr/>
          <p:nvPr/>
        </p:nvSpPr>
        <p:spPr>
          <a:xfrm>
            <a:off x="5508104" y="3501008"/>
            <a:ext cx="2952328" cy="79086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="" xmlns:a16="http://schemas.microsoft.com/office/drawing/2014/main" id="{70835481-AD51-43F7-82C2-143F6B522957}"/>
              </a:ext>
            </a:extLst>
          </p:cNvPr>
          <p:cNvCxnSpPr>
            <a:cxnSpLocks/>
            <a:stCxn id="53" idx="2"/>
            <a:endCxn id="47" idx="0"/>
          </p:cNvCxnSpPr>
          <p:nvPr/>
        </p:nvCxnSpPr>
        <p:spPr>
          <a:xfrm>
            <a:off x="6984268" y="4291871"/>
            <a:ext cx="6777" cy="289256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4" name="순서도: 처리 63">
            <a:extLst>
              <a:ext uri="{FF2B5EF4-FFF2-40B4-BE49-F238E27FC236}">
                <a16:creationId xmlns="" xmlns:a16="http://schemas.microsoft.com/office/drawing/2014/main" id="{217A7416-DDF6-431D-BE1F-E217089EFD52}"/>
              </a:ext>
            </a:extLst>
          </p:cNvPr>
          <p:cNvSpPr/>
          <p:nvPr/>
        </p:nvSpPr>
        <p:spPr>
          <a:xfrm>
            <a:off x="5516896" y="5517232"/>
            <a:ext cx="2952328" cy="553093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/>
          </a:p>
        </p:txBody>
      </p:sp>
      <p:cxnSp>
        <p:nvCxnSpPr>
          <p:cNvPr id="67" name="직선 화살표 연결선 66">
            <a:extLst>
              <a:ext uri="{FF2B5EF4-FFF2-40B4-BE49-F238E27FC236}">
                <a16:creationId xmlns="" xmlns:a16="http://schemas.microsoft.com/office/drawing/2014/main" id="{5C899EA9-269C-4795-9632-ED7EF24F6479}"/>
              </a:ext>
            </a:extLst>
          </p:cNvPr>
          <p:cNvCxnSpPr>
            <a:cxnSpLocks/>
            <a:endCxn id="4" idx="1"/>
          </p:cNvCxnSpPr>
          <p:nvPr/>
        </p:nvCxnSpPr>
        <p:spPr>
          <a:xfrm flipH="1">
            <a:off x="4040009" y="1628800"/>
            <a:ext cx="3247" cy="504056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8" name="직선 화살표 연결선 67">
            <a:extLst>
              <a:ext uri="{FF2B5EF4-FFF2-40B4-BE49-F238E27FC236}">
                <a16:creationId xmlns="" xmlns:a16="http://schemas.microsoft.com/office/drawing/2014/main" id="{0C6DBE84-B872-46F5-B095-52BA3190A5BF}"/>
              </a:ext>
            </a:extLst>
          </p:cNvPr>
          <p:cNvCxnSpPr>
            <a:cxnSpLocks/>
            <a:stCxn id="4" idx="4"/>
            <a:endCxn id="5" idx="0"/>
          </p:cNvCxnSpPr>
          <p:nvPr/>
        </p:nvCxnSpPr>
        <p:spPr>
          <a:xfrm>
            <a:off x="3995004" y="2492896"/>
            <a:ext cx="932" cy="288032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2" name="직선 화살표 연결선 71">
            <a:extLst>
              <a:ext uri="{FF2B5EF4-FFF2-40B4-BE49-F238E27FC236}">
                <a16:creationId xmlns="" xmlns:a16="http://schemas.microsoft.com/office/drawing/2014/main" id="{08A4C797-2556-44B4-8AA0-83EB20223CD5}"/>
              </a:ext>
            </a:extLst>
          </p:cNvPr>
          <p:cNvCxnSpPr>
            <a:cxnSpLocks/>
            <a:stCxn id="47" idx="2"/>
            <a:endCxn id="64" idx="0"/>
          </p:cNvCxnSpPr>
          <p:nvPr/>
        </p:nvCxnSpPr>
        <p:spPr>
          <a:xfrm>
            <a:off x="6991045" y="5229200"/>
            <a:ext cx="2015" cy="288032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2" name="순서도: 처리 101">
            <a:extLst>
              <a:ext uri="{FF2B5EF4-FFF2-40B4-BE49-F238E27FC236}">
                <a16:creationId xmlns="" xmlns:a16="http://schemas.microsoft.com/office/drawing/2014/main" id="{34CA5470-2A94-47D5-AC2A-B88F0E7B1170}"/>
              </a:ext>
            </a:extLst>
          </p:cNvPr>
          <p:cNvSpPr/>
          <p:nvPr/>
        </p:nvSpPr>
        <p:spPr>
          <a:xfrm>
            <a:off x="325314" y="1844824"/>
            <a:ext cx="8639173" cy="4752528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3" name="TextBox 112">
            <a:extLst>
              <a:ext uri="{FF2B5EF4-FFF2-40B4-BE49-F238E27FC236}">
                <a16:creationId xmlns="" xmlns:a16="http://schemas.microsoft.com/office/drawing/2014/main" id="{5E669B51-8913-47E4-A332-66C88F4ACED6}"/>
              </a:ext>
            </a:extLst>
          </p:cNvPr>
          <p:cNvSpPr txBox="1"/>
          <p:nvPr/>
        </p:nvSpPr>
        <p:spPr>
          <a:xfrm>
            <a:off x="7524328" y="1493037"/>
            <a:ext cx="1119160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1500" b="1" dirty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ko-KR" altLang="en-US" sz="1500" b="1" dirty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무한반복</a:t>
            </a:r>
            <a:r>
              <a:rPr lang="en-US" altLang="ko-KR" sz="1500" b="1" dirty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  <a:endParaRPr lang="ko-KR" altLang="en-US" sz="1500" b="1" dirty="0">
              <a:solidFill>
                <a:srgbClr val="C0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="" xmlns:a16="http://schemas.microsoft.com/office/drawing/2014/main" id="{EEA31140-9AF9-4024-94D5-3831A04DA354}"/>
              </a:ext>
            </a:extLst>
          </p:cNvPr>
          <p:cNvSpPr txBox="1"/>
          <p:nvPr/>
        </p:nvSpPr>
        <p:spPr>
          <a:xfrm>
            <a:off x="667815" y="4159947"/>
            <a:ext cx="1584176" cy="43204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ko-KR" altLang="en-US" sz="1500" b="1" dirty="0">
              <a:solidFill>
                <a:srgbClr val="FF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="" xmlns:a16="http://schemas.microsoft.com/office/drawing/2014/main" id="{CF80A81A-CE00-40E9-9523-35BB4A441597}"/>
              </a:ext>
            </a:extLst>
          </p:cNvPr>
          <p:cNvSpPr txBox="1"/>
          <p:nvPr/>
        </p:nvSpPr>
        <p:spPr>
          <a:xfrm>
            <a:off x="4837275" y="3706159"/>
            <a:ext cx="562817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정지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="" xmlns:a16="http://schemas.microsoft.com/office/drawing/2014/main" id="{0A7250B9-C99A-4855-A2E5-EEAF03FD0BC8}"/>
              </a:ext>
            </a:extLst>
          </p:cNvPr>
          <p:cNvSpPr txBox="1"/>
          <p:nvPr/>
        </p:nvSpPr>
        <p:spPr>
          <a:xfrm>
            <a:off x="4874059" y="4716109"/>
            <a:ext cx="562817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후진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="" xmlns:a16="http://schemas.microsoft.com/office/drawing/2014/main" id="{7C98298B-904D-44CB-BD66-D80701A2318E}"/>
              </a:ext>
            </a:extLst>
          </p:cNvPr>
          <p:cNvSpPr txBox="1"/>
          <p:nvPr/>
        </p:nvSpPr>
        <p:spPr>
          <a:xfrm>
            <a:off x="4874058" y="5617242"/>
            <a:ext cx="562817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탐색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="" xmlns:a16="http://schemas.microsoft.com/office/drawing/2014/main" id="{B2F23020-2432-4AC4-8FBC-6AE2AA6B0664}"/>
              </a:ext>
            </a:extLst>
          </p:cNvPr>
          <p:cNvSpPr txBox="1"/>
          <p:nvPr/>
        </p:nvSpPr>
        <p:spPr>
          <a:xfrm>
            <a:off x="2699792" y="3606609"/>
            <a:ext cx="562817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직진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A7FA35B3-0A2F-4835-8C81-59F721CB26E2}"/>
              </a:ext>
            </a:extLst>
          </p:cNvPr>
          <p:cNvSpPr txBox="1"/>
          <p:nvPr/>
        </p:nvSpPr>
        <p:spPr>
          <a:xfrm>
            <a:off x="3275856" y="2904424"/>
            <a:ext cx="1584176" cy="43204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pPr algn="ctr"/>
            <a:r>
              <a:rPr lang="ko-KR" altLang="en-US" sz="20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초음파 </a:t>
            </a:r>
            <a:r>
              <a:rPr lang="en-US" altLang="ko-KR" sz="20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&gt; 5</a:t>
            </a:r>
            <a:endParaRPr lang="ko-KR" altLang="en-US" sz="2000" b="1" dirty="0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="" xmlns:a16="http://schemas.microsoft.com/office/drawing/2014/main" id="{2D35CCD5-E65D-4709-82B8-603B603C9537}"/>
              </a:ext>
            </a:extLst>
          </p:cNvPr>
          <p:cNvSpPr/>
          <p:nvPr/>
        </p:nvSpPr>
        <p:spPr>
          <a:xfrm>
            <a:off x="5319596" y="2780928"/>
            <a:ext cx="5485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NO</a:t>
            </a:r>
            <a:endParaRPr lang="ko-KR" altLang="en-US" dirty="0"/>
          </a:p>
        </p:txBody>
      </p:sp>
      <p:sp>
        <p:nvSpPr>
          <p:cNvPr id="34" name="직사각형 33">
            <a:extLst>
              <a:ext uri="{FF2B5EF4-FFF2-40B4-BE49-F238E27FC236}">
                <a16:creationId xmlns="" xmlns:a16="http://schemas.microsoft.com/office/drawing/2014/main" id="{3D8E7A05-3935-41E3-98A3-09B53877728E}"/>
              </a:ext>
            </a:extLst>
          </p:cNvPr>
          <p:cNvSpPr/>
          <p:nvPr/>
        </p:nvSpPr>
        <p:spPr>
          <a:xfrm>
            <a:off x="2059478" y="2749275"/>
            <a:ext cx="579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  <a:ea typeface="나눔고딕 ExtraBold" panose="020D0904000000000000" pitchFamily="50" charset="-127"/>
              </a:rPr>
              <a:t>YES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6711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5" grpId="0"/>
      <p:bldP spid="52" grpId="0"/>
      <p:bldP spid="113" grpId="0"/>
      <p:bldP spid="116" grpId="0"/>
      <p:bldP spid="117" grpId="0"/>
      <p:bldP spid="118" grpId="0"/>
      <p:bldP spid="119" grpId="0"/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43636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/>
              <a:t>장애물 따라가기</a:t>
            </a:r>
          </a:p>
        </p:txBody>
      </p:sp>
      <p:pic>
        <p:nvPicPr>
          <p:cNvPr id="5" name="6차시_UglyBot_장애물피하기_따라기기영상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214414" y="1428736"/>
            <a:ext cx="6643734" cy="4982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43636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/>
              <a:t>장애물 따라가기</a:t>
            </a:r>
          </a:p>
        </p:txBody>
      </p:sp>
      <p:grpSp>
        <p:nvGrpSpPr>
          <p:cNvPr id="2" name="그룹 54"/>
          <p:cNvGrpSpPr/>
          <p:nvPr/>
        </p:nvGrpSpPr>
        <p:grpSpPr>
          <a:xfrm>
            <a:off x="214282" y="1214422"/>
            <a:ext cx="1285884" cy="1011599"/>
            <a:chOff x="7573963" y="1514475"/>
            <a:chExt cx="2195512" cy="1727200"/>
          </a:xfrm>
        </p:grpSpPr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 l="7442" r="6976"/>
          <a:stretch>
            <a:fillRect/>
          </a:stretch>
        </p:blipFill>
        <p:spPr bwMode="auto">
          <a:xfrm>
            <a:off x="2527594" y="3143248"/>
            <a:ext cx="1643074" cy="307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4" name="TextBox 83"/>
          <p:cNvSpPr txBox="1"/>
          <p:nvPr/>
        </p:nvSpPr>
        <p:spPr>
          <a:xfrm>
            <a:off x="428596" y="2643182"/>
            <a:ext cx="1763624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 일정거리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2357422" y="2428868"/>
            <a:ext cx="1851789" cy="646331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b="1" spc="-150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직진하면서</a:t>
            </a:r>
            <a:endParaRPr lang="en-US" altLang="ko-KR" b="1" spc="-150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algn="ctr"/>
            <a:r>
              <a:rPr lang="ko-KR" altLang="en-US" b="1" spc="-150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일정 거리 유지하기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577863" y="2428868"/>
            <a:ext cx="1851789" cy="646331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후진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/</a:t>
            </a:r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직진하면서</a:t>
            </a:r>
            <a:endParaRPr lang="en-US" altLang="ko-KR" b="1" spc="-150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algn="ctr"/>
            <a:r>
              <a:rPr lang="ko-KR" altLang="en-US" b="1" spc="-150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일정 거리 유지하기</a:t>
            </a:r>
          </a:p>
        </p:txBody>
      </p:sp>
      <p:pic>
        <p:nvPicPr>
          <p:cNvPr id="44" name="Picture 1"/>
          <p:cNvPicPr>
            <a:picLocks noChangeAspect="1" noChangeArrowheads="1"/>
          </p:cNvPicPr>
          <p:nvPr/>
        </p:nvPicPr>
        <p:blipFill>
          <a:blip r:embed="rId4"/>
          <a:srcRect l="6006" r="9209"/>
          <a:stretch>
            <a:fillRect/>
          </a:stretch>
        </p:blipFill>
        <p:spPr bwMode="auto">
          <a:xfrm>
            <a:off x="4286248" y="3143272"/>
            <a:ext cx="214314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4500562" y="2643206"/>
            <a:ext cx="154721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 근접시</a:t>
            </a:r>
          </a:p>
        </p:txBody>
      </p:sp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3" cstate="print"/>
          <a:srcRect l="7442" r="6976"/>
          <a:stretch>
            <a:fillRect/>
          </a:stretch>
        </p:blipFill>
        <p:spPr bwMode="auto">
          <a:xfrm>
            <a:off x="500034" y="3071810"/>
            <a:ext cx="1643074" cy="307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오른쪽 화살표 49"/>
          <p:cNvSpPr/>
          <p:nvPr/>
        </p:nvSpPr>
        <p:spPr>
          <a:xfrm rot="5400000" flipH="1">
            <a:off x="3357554" y="3786190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1" name="오른쪽 화살표 50"/>
          <p:cNvSpPr/>
          <p:nvPr/>
        </p:nvSpPr>
        <p:spPr>
          <a:xfrm rot="5400000" flipH="1">
            <a:off x="2786050" y="3786190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52" name="Picture 1"/>
          <p:cNvPicPr>
            <a:picLocks noChangeAspect="1" noChangeArrowheads="1"/>
          </p:cNvPicPr>
          <p:nvPr/>
        </p:nvPicPr>
        <p:blipFill>
          <a:blip r:embed="rId4"/>
          <a:srcRect l="6006" r="9209"/>
          <a:stretch>
            <a:fillRect/>
          </a:stretch>
        </p:blipFill>
        <p:spPr bwMode="auto">
          <a:xfrm>
            <a:off x="6500826" y="3143248"/>
            <a:ext cx="214314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" name="오른쪽 화살표 52"/>
          <p:cNvSpPr/>
          <p:nvPr/>
        </p:nvSpPr>
        <p:spPr>
          <a:xfrm rot="5400000">
            <a:off x="7608115" y="3750471"/>
            <a:ext cx="500066" cy="285752"/>
          </a:xfrm>
          <a:prstGeom prst="rightArrow">
            <a:avLst/>
          </a:prstGeom>
          <a:gradFill>
            <a:gsLst>
              <a:gs pos="100000">
                <a:srgbClr val="FF0000"/>
              </a:gs>
              <a:gs pos="18000">
                <a:srgbClr val="C00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4" name="오른쪽 화살표 53"/>
          <p:cNvSpPr/>
          <p:nvPr/>
        </p:nvSpPr>
        <p:spPr>
          <a:xfrm rot="5400000">
            <a:off x="7036611" y="3750471"/>
            <a:ext cx="500066" cy="285752"/>
          </a:xfrm>
          <a:prstGeom prst="rightArrow">
            <a:avLst/>
          </a:prstGeom>
          <a:gradFill>
            <a:gsLst>
              <a:gs pos="100000">
                <a:srgbClr val="FF0000"/>
              </a:gs>
              <a:gs pos="18000">
                <a:srgbClr val="C00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lang="ko-KR" altLang="en-US" dirty="0"/>
              <a:t>순서도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cxnSp>
        <p:nvCxnSpPr>
          <p:cNvPr id="36" name="직선 화살표 연결선 35"/>
          <p:cNvCxnSpPr/>
          <p:nvPr/>
        </p:nvCxnSpPr>
        <p:spPr>
          <a:xfrm rot="5400000">
            <a:off x="2679687" y="1820851"/>
            <a:ext cx="500066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순서도: 수행의 시작/종료 36"/>
          <p:cNvSpPr/>
          <p:nvPr/>
        </p:nvSpPr>
        <p:spPr>
          <a:xfrm>
            <a:off x="2000232" y="1142984"/>
            <a:ext cx="2071702" cy="428628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solidFill>
                  <a:schemeClr val="tx1"/>
                </a:solidFill>
              </a:rPr>
              <a:t>시작하기</a:t>
            </a:r>
            <a:endParaRPr lang="en-US" altLang="ko-KR" sz="2000" b="1" dirty="0">
              <a:solidFill>
                <a:schemeClr val="tx1"/>
              </a:solidFill>
            </a:endParaRPr>
          </a:p>
        </p:txBody>
      </p:sp>
      <p:sp>
        <p:nvSpPr>
          <p:cNvPr id="38" name="순서도: 판단 37"/>
          <p:cNvSpPr/>
          <p:nvPr/>
        </p:nvSpPr>
        <p:spPr>
          <a:xfrm>
            <a:off x="1571604" y="2071678"/>
            <a:ext cx="2643206" cy="928694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b="1" dirty="0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108520" y="2331303"/>
            <a:ext cx="1534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>
                <a:solidFill>
                  <a:schemeClr val="tx1"/>
                </a:solidFill>
              </a:rPr>
              <a:t>초음파값 </a:t>
            </a:r>
            <a:r>
              <a:rPr lang="en-US" altLang="ko-KR" sz="1600" b="1" dirty="0">
                <a:solidFill>
                  <a:schemeClr val="tx1"/>
                </a:solidFill>
              </a:rPr>
              <a:t>&gt; 15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grpSp>
        <p:nvGrpSpPr>
          <p:cNvPr id="2" name="그룹 39"/>
          <p:cNvGrpSpPr/>
          <p:nvPr/>
        </p:nvGrpSpPr>
        <p:grpSpPr>
          <a:xfrm>
            <a:off x="4143372" y="2500306"/>
            <a:ext cx="1501786" cy="571504"/>
            <a:chOff x="6500826" y="3143248"/>
            <a:chExt cx="1001720" cy="500066"/>
          </a:xfrm>
        </p:grpSpPr>
        <p:cxnSp>
          <p:nvCxnSpPr>
            <p:cNvPr id="41" name="직선 화살표 연결선 40"/>
            <p:cNvCxnSpPr/>
            <p:nvPr/>
          </p:nvCxnSpPr>
          <p:spPr>
            <a:xfrm rot="5400000">
              <a:off x="7251719" y="3392487"/>
              <a:ext cx="500066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직선 연결선 41"/>
            <p:cNvCxnSpPr/>
            <p:nvPr/>
          </p:nvCxnSpPr>
          <p:spPr>
            <a:xfrm rot="10800000">
              <a:off x="6500826" y="3143248"/>
              <a:ext cx="100013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42"/>
          <p:cNvSpPr txBox="1"/>
          <p:nvPr/>
        </p:nvSpPr>
        <p:spPr>
          <a:xfrm>
            <a:off x="4786314" y="214311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/>
              <a:t>NO</a:t>
            </a:r>
            <a:endParaRPr lang="ko-KR" altLang="en-US" sz="1600" b="1" dirty="0"/>
          </a:p>
        </p:txBody>
      </p:sp>
      <p:cxnSp>
        <p:nvCxnSpPr>
          <p:cNvPr id="44" name="직선 화살표 연결선 43"/>
          <p:cNvCxnSpPr>
            <a:stCxn id="38" idx="2"/>
          </p:cNvCxnSpPr>
          <p:nvPr/>
        </p:nvCxnSpPr>
        <p:spPr>
          <a:xfrm rot="16200000" flipH="1">
            <a:off x="2446719" y="3446859"/>
            <a:ext cx="928694" cy="3571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214546" y="3071810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/>
              <a:t>YES</a:t>
            </a:r>
            <a:endParaRPr lang="ko-KR" altLang="en-US" sz="1600" b="1" dirty="0"/>
          </a:p>
        </p:txBody>
      </p:sp>
      <p:sp>
        <p:nvSpPr>
          <p:cNvPr id="46" name="순서도: 처리 45"/>
          <p:cNvSpPr/>
          <p:nvPr/>
        </p:nvSpPr>
        <p:spPr>
          <a:xfrm>
            <a:off x="642910" y="5929330"/>
            <a:ext cx="4929222" cy="78581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왼쪽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(</a:t>
            </a:r>
            <a:r>
              <a:rPr lang="ko-KR" altLang="en-US" sz="1600" b="1" dirty="0">
                <a:solidFill>
                  <a:schemeClr val="tx1"/>
                </a:solidFill>
              </a:rPr>
              <a:t>초음파 센서값 </a:t>
            </a:r>
            <a:r>
              <a:rPr lang="en-US" altLang="ko-KR" sz="1600" b="1" dirty="0">
                <a:solidFill>
                  <a:schemeClr val="tx1"/>
                </a:solidFill>
              </a:rPr>
              <a:t>-15)*5</a:t>
            </a:r>
          </a:p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오른쪽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(</a:t>
            </a:r>
            <a:r>
              <a:rPr lang="ko-KR" altLang="en-US" sz="1600" b="1" dirty="0">
                <a:solidFill>
                  <a:schemeClr val="tx1"/>
                </a:solidFill>
              </a:rPr>
              <a:t>초음파 센서값 </a:t>
            </a:r>
            <a:r>
              <a:rPr lang="en-US" altLang="ko-KR" sz="1600" b="1" dirty="0">
                <a:solidFill>
                  <a:schemeClr val="tx1"/>
                </a:solidFill>
              </a:rPr>
              <a:t>-15)*5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cxnSp>
        <p:nvCxnSpPr>
          <p:cNvPr id="47" name="직선 화살표 연결선 46"/>
          <p:cNvCxnSpPr/>
          <p:nvPr/>
        </p:nvCxnSpPr>
        <p:spPr>
          <a:xfrm rot="5400000">
            <a:off x="2494659" y="5423625"/>
            <a:ext cx="857256" cy="1127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47"/>
          <p:cNvGrpSpPr/>
          <p:nvPr/>
        </p:nvGrpSpPr>
        <p:grpSpPr>
          <a:xfrm>
            <a:off x="1500166" y="3929066"/>
            <a:ext cx="2857520" cy="1071570"/>
            <a:chOff x="4143372" y="3429000"/>
            <a:chExt cx="2286016" cy="857256"/>
          </a:xfrm>
        </p:grpSpPr>
        <p:sp>
          <p:nvSpPr>
            <p:cNvPr id="49" name="순서도: 판단 48"/>
            <p:cNvSpPr/>
            <p:nvPr/>
          </p:nvSpPr>
          <p:spPr>
            <a:xfrm>
              <a:off x="4143372" y="3429000"/>
              <a:ext cx="2286016" cy="857256"/>
            </a:xfrm>
            <a:prstGeom prst="flowChartDecisi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657726" y="3714752"/>
              <a:ext cx="15343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>
                  <a:solidFill>
                    <a:schemeClr val="tx1"/>
                  </a:solidFill>
                </a:rPr>
                <a:t>초음파값 </a:t>
              </a:r>
              <a:r>
                <a:rPr lang="en-US" altLang="ko-KR" sz="1600" b="1" dirty="0">
                  <a:solidFill>
                    <a:schemeClr val="tx1"/>
                  </a:solidFill>
                </a:rPr>
                <a:t>&lt; 60</a:t>
              </a:r>
              <a:endParaRPr lang="ko-KR" altLang="en-US" sz="1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51" name="순서도: 처리 50"/>
          <p:cNvSpPr/>
          <p:nvPr/>
        </p:nvSpPr>
        <p:spPr>
          <a:xfrm>
            <a:off x="3571868" y="3000372"/>
            <a:ext cx="4929222" cy="61264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왼쪽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(</a:t>
            </a:r>
            <a:r>
              <a:rPr lang="ko-KR" altLang="en-US" sz="1600" b="1" dirty="0">
                <a:solidFill>
                  <a:schemeClr val="tx1"/>
                </a:solidFill>
              </a:rPr>
              <a:t>초음파 센서값 </a:t>
            </a:r>
            <a:r>
              <a:rPr lang="en-US" altLang="ko-KR" sz="1600" b="1" dirty="0">
                <a:solidFill>
                  <a:schemeClr val="tx1"/>
                </a:solidFill>
              </a:rPr>
              <a:t>-15)*3</a:t>
            </a:r>
          </a:p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오른쪽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(</a:t>
            </a:r>
            <a:r>
              <a:rPr lang="ko-KR" altLang="en-US" sz="1600" b="1" dirty="0">
                <a:solidFill>
                  <a:schemeClr val="tx1"/>
                </a:solidFill>
              </a:rPr>
              <a:t>초음파 센서값 </a:t>
            </a:r>
            <a:r>
              <a:rPr lang="en-US" altLang="ko-KR" sz="1600" b="1" dirty="0">
                <a:solidFill>
                  <a:schemeClr val="tx1"/>
                </a:solidFill>
              </a:rPr>
              <a:t>-15)*3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grpSp>
        <p:nvGrpSpPr>
          <p:cNvPr id="4" name="그룹 51"/>
          <p:cNvGrpSpPr/>
          <p:nvPr/>
        </p:nvGrpSpPr>
        <p:grpSpPr>
          <a:xfrm>
            <a:off x="4295772" y="4429132"/>
            <a:ext cx="1501786" cy="571504"/>
            <a:chOff x="6500826" y="3143248"/>
            <a:chExt cx="1001720" cy="500066"/>
          </a:xfrm>
        </p:grpSpPr>
        <p:cxnSp>
          <p:nvCxnSpPr>
            <p:cNvPr id="53" name="직선 화살표 연결선 52"/>
            <p:cNvCxnSpPr/>
            <p:nvPr/>
          </p:nvCxnSpPr>
          <p:spPr>
            <a:xfrm rot="5400000">
              <a:off x="7251719" y="3392487"/>
              <a:ext cx="500066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직선 연결선 53"/>
            <p:cNvCxnSpPr/>
            <p:nvPr/>
          </p:nvCxnSpPr>
          <p:spPr>
            <a:xfrm rot="10800000">
              <a:off x="6500826" y="3143248"/>
              <a:ext cx="100013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/>
          <p:cNvSpPr txBox="1"/>
          <p:nvPr/>
        </p:nvSpPr>
        <p:spPr>
          <a:xfrm>
            <a:off x="4643438" y="4000504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/>
              <a:t>NO</a:t>
            </a:r>
            <a:endParaRPr lang="ko-KR" altLang="en-US" sz="1600" b="1" dirty="0"/>
          </a:p>
        </p:txBody>
      </p:sp>
      <p:sp>
        <p:nvSpPr>
          <p:cNvPr id="56" name="순서도: 처리 55"/>
          <p:cNvSpPr/>
          <p:nvPr/>
        </p:nvSpPr>
        <p:spPr>
          <a:xfrm>
            <a:off x="4357686" y="5030930"/>
            <a:ext cx="2928958" cy="61264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왼쪽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0</a:t>
            </a:r>
          </a:p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오른쪽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0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858148" y="257174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후진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643702" y="464344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정지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14348" y="557214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직진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357422" y="5286388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/>
              <a:t>YES</a:t>
            </a:r>
            <a:endParaRPr lang="ko-KR" altLang="en-US" sz="1600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2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블럭쌓기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351960"/>
            <a:ext cx="4929222" cy="5211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장애물 피하기</a:t>
            </a:r>
            <a:r>
              <a:rPr lang="en-US" altLang="ko-KR" dirty="0" smtClean="0"/>
              <a:t>?</a:t>
            </a:r>
            <a:endParaRPr lang="ko-KR" altLang="en-US" dirty="0" smtClean="0"/>
          </a:p>
        </p:txBody>
      </p:sp>
      <p:grpSp>
        <p:nvGrpSpPr>
          <p:cNvPr id="49" name="그룹 48"/>
          <p:cNvGrpSpPr/>
          <p:nvPr/>
        </p:nvGrpSpPr>
        <p:grpSpPr>
          <a:xfrm>
            <a:off x="71406" y="1285860"/>
            <a:ext cx="1285884" cy="1011599"/>
            <a:chOff x="7573963" y="1514475"/>
            <a:chExt cx="2195512" cy="1727200"/>
          </a:xfrm>
        </p:grpSpPr>
        <p:sp>
          <p:nvSpPr>
            <p:cNvPr id="58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388560" y="1500174"/>
            <a:ext cx="768403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초음파를 이용하여 장애물을 피하면서 요리조리</a:t>
            </a:r>
            <a:r>
              <a:rPr lang="en-US" altLang="ko-KR" sz="2800" b="1" spc="50" dirty="0" smtClean="0">
                <a:ln w="11430"/>
              </a:rPr>
              <a:t>~ </a:t>
            </a:r>
            <a:r>
              <a:rPr lang="ko-KR" altLang="en-US" sz="2800" b="1" spc="50" dirty="0" smtClean="0">
                <a:ln w="11430"/>
              </a:rPr>
              <a:t>길을 찾아 움직입니다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r="1281"/>
          <a:stretch>
            <a:fillRect/>
          </a:stretch>
        </p:blipFill>
        <p:spPr bwMode="auto">
          <a:xfrm rot="16200000">
            <a:off x="2893220" y="1750195"/>
            <a:ext cx="3929065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865093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어글리봇에 눈을 달아주자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grpSp>
        <p:nvGrpSpPr>
          <p:cNvPr id="55" name="그룹 54"/>
          <p:cNvGrpSpPr/>
          <p:nvPr/>
        </p:nvGrpSpPr>
        <p:grpSpPr>
          <a:xfrm>
            <a:off x="71406" y="1403323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928934"/>
            <a:ext cx="4305645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3384" y="2928934"/>
            <a:ext cx="3911015" cy="3209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타원 39"/>
          <p:cNvSpPr/>
          <p:nvPr/>
        </p:nvSpPr>
        <p:spPr>
          <a:xfrm rot="5400000">
            <a:off x="3041567" y="4786322"/>
            <a:ext cx="744615" cy="74461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타원 40"/>
          <p:cNvSpPr/>
          <p:nvPr/>
        </p:nvSpPr>
        <p:spPr>
          <a:xfrm rot="3620315">
            <a:off x="7136043" y="3813594"/>
            <a:ext cx="985093" cy="1814958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1388560" y="1571612"/>
            <a:ext cx="768403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어둠 속에 초음파로 먹이를 찾는 박쥐와 같이</a:t>
            </a:r>
            <a:endParaRPr lang="en-US" altLang="ko-KR" sz="2800" b="1" spc="50" dirty="0" smtClean="0">
              <a:ln w="11430"/>
            </a:endParaRPr>
          </a:p>
          <a:p>
            <a:r>
              <a:rPr lang="ko-KR" altLang="en-US" sz="2800" b="1" spc="50" dirty="0" smtClean="0">
                <a:ln w="11430"/>
              </a:rPr>
              <a:t>어글리봇에도 초음파 눈을 장착해보자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865093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초음파 센서 살펴 보자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grpSp>
        <p:nvGrpSpPr>
          <p:cNvPr id="2" name="그룹 54"/>
          <p:cNvGrpSpPr/>
          <p:nvPr/>
        </p:nvGrpSpPr>
        <p:grpSpPr>
          <a:xfrm>
            <a:off x="71406" y="1403323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1388560" y="1571612"/>
            <a:ext cx="7684034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초음파 센서는 음파를 만들어서 송출하는 송신부와 반사되는 음파를 받는 수신부로 나뉘어진다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  <p:pic>
        <p:nvPicPr>
          <p:cNvPr id="51202" name="Picture 2" descr="아두이노 초음파센서로 거리측정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928934"/>
            <a:ext cx="3318157" cy="2428892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785786" y="5072074"/>
            <a:ext cx="75296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GND (Ground) : </a:t>
            </a:r>
            <a:r>
              <a:rPr lang="ko-KR" altLang="en-US" sz="2400" dirty="0" smtClean="0"/>
              <a:t>그라운드</a:t>
            </a:r>
            <a:r>
              <a:rPr lang="en-US" altLang="ko-KR" sz="2400" dirty="0" smtClean="0"/>
              <a:t>(-)</a:t>
            </a:r>
            <a:r>
              <a:rPr lang="ko-KR" altLang="en-US" sz="2400" dirty="0" smtClean="0"/>
              <a:t>에 연결</a:t>
            </a:r>
            <a:endParaRPr lang="en-US" altLang="ko-KR" sz="2400" dirty="0" smtClean="0"/>
          </a:p>
          <a:p>
            <a:r>
              <a:rPr lang="en-US" altLang="ko-KR" sz="2400" dirty="0" smtClean="0"/>
              <a:t>Echo : </a:t>
            </a:r>
            <a:r>
              <a:rPr lang="ko-KR" altLang="en-US" sz="2400" dirty="0" smtClean="0"/>
              <a:t>전송된 초음파가 물체에 반사되어 수신되는 핀</a:t>
            </a:r>
            <a:endParaRPr lang="en-US" altLang="ko-KR" sz="2400" dirty="0" smtClean="0"/>
          </a:p>
          <a:p>
            <a:r>
              <a:rPr lang="en-US" altLang="ko-KR" sz="2400" dirty="0" smtClean="0"/>
              <a:t>Trig(Trigger) : </a:t>
            </a:r>
            <a:r>
              <a:rPr lang="ko-KR" altLang="en-US" sz="2400" dirty="0" smtClean="0"/>
              <a:t>초음파를 만들어 소리를 전송하는 핀</a:t>
            </a:r>
            <a:endParaRPr lang="en-US" altLang="ko-KR" sz="2400" dirty="0" smtClean="0"/>
          </a:p>
          <a:p>
            <a:r>
              <a:rPr lang="en-US" altLang="ko-KR" sz="2400" dirty="0" smtClean="0"/>
              <a:t>VCC : </a:t>
            </a:r>
            <a:r>
              <a:rPr lang="ko-KR" altLang="en-US" sz="2400" dirty="0" smtClean="0"/>
              <a:t>전압 연결 핀</a:t>
            </a:r>
            <a:endParaRPr lang="ko-KR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43649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smtClean="0"/>
              <a:t>초음파가 어떻게 장애물을 </a:t>
            </a:r>
            <a:r>
              <a:rPr lang="ko-KR" altLang="en-US" dirty="0" smtClean="0"/>
              <a:t>찾을까요</a:t>
            </a:r>
            <a:r>
              <a:rPr lang="en-US" altLang="ko-KR" dirty="0" smtClean="0"/>
              <a:t>?</a:t>
            </a:r>
            <a:endParaRPr lang="ko-KR" altLang="en-US" dirty="0" smtClean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2" name="그룹 54"/>
          <p:cNvGrpSpPr/>
          <p:nvPr/>
        </p:nvGrpSpPr>
        <p:grpSpPr>
          <a:xfrm>
            <a:off x="71406" y="1488707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5" name="그림 4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86116" y="2857496"/>
            <a:ext cx="5318479" cy="3078284"/>
          </a:xfrm>
          <a:prstGeom prst="rect">
            <a:avLst/>
          </a:prstGeom>
        </p:spPr>
      </p:pic>
      <p:cxnSp>
        <p:nvCxnSpPr>
          <p:cNvPr id="46" name="직선 연결선 45"/>
          <p:cNvCxnSpPr/>
          <p:nvPr/>
        </p:nvCxnSpPr>
        <p:spPr>
          <a:xfrm flipH="1">
            <a:off x="4150784" y="5171639"/>
            <a:ext cx="2813569" cy="16664"/>
          </a:xfrm>
          <a:prstGeom prst="line">
            <a:avLst/>
          </a:prstGeom>
          <a:ln w="25400">
            <a:solidFill>
              <a:schemeClr val="tx1"/>
            </a:solidFill>
            <a:prstDash val="sysDash"/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꺾인 연결선 97"/>
          <p:cNvCxnSpPr/>
          <p:nvPr/>
        </p:nvCxnSpPr>
        <p:spPr>
          <a:xfrm rot="10800000">
            <a:off x="3285772" y="4102911"/>
            <a:ext cx="558200" cy="455449"/>
          </a:xfrm>
          <a:prstGeom prst="bentConnector2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꺾인 연결선 97"/>
          <p:cNvCxnSpPr/>
          <p:nvPr/>
        </p:nvCxnSpPr>
        <p:spPr>
          <a:xfrm rot="16200000" flipV="1">
            <a:off x="3679025" y="3464719"/>
            <a:ext cx="714380" cy="500066"/>
          </a:xfrm>
          <a:prstGeom prst="bentConnector3">
            <a:avLst>
              <a:gd name="adj1" fmla="val 99671"/>
            </a:avLst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연결선 51"/>
          <p:cNvCxnSpPr/>
          <p:nvPr/>
        </p:nvCxnSpPr>
        <p:spPr>
          <a:xfrm rot="16200000" flipH="1">
            <a:off x="3706529" y="5063859"/>
            <a:ext cx="862068" cy="11617"/>
          </a:xfrm>
          <a:prstGeom prst="line">
            <a:avLst/>
          </a:prstGeom>
          <a:ln w="317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/>
          <p:cNvCxnSpPr/>
          <p:nvPr/>
        </p:nvCxnSpPr>
        <p:spPr>
          <a:xfrm rot="5400000">
            <a:off x="6485891" y="5053705"/>
            <a:ext cx="1033436" cy="3434"/>
          </a:xfrm>
          <a:prstGeom prst="line">
            <a:avLst/>
          </a:prstGeom>
          <a:ln w="317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7500958" y="4714884"/>
            <a:ext cx="1282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2000" b="1" dirty="0" smtClean="0"/>
              <a:t>장애물</a:t>
            </a:r>
            <a:endParaRPr lang="en-US" altLang="ko-KR" sz="2000" b="1" dirty="0" smtClean="0"/>
          </a:p>
        </p:txBody>
      </p:sp>
      <p:sp>
        <p:nvSpPr>
          <p:cNvPr id="67" name="TextBox 66"/>
          <p:cNvSpPr txBox="1"/>
          <p:nvPr/>
        </p:nvSpPr>
        <p:spPr>
          <a:xfrm>
            <a:off x="3857620" y="5643578"/>
            <a:ext cx="4572032" cy="923330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초음파가 반사하여 도달하는 시간 </a:t>
            </a:r>
            <a:endParaRPr lang="en-US" altLang="ko-KR" sz="2000" b="1" dirty="0" smtClean="0">
              <a:solidFill>
                <a:schemeClr val="bg1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algn="ctr">
              <a:buFont typeface="Wingdings" pitchFamily="2" charset="2"/>
              <a:buChar char="è"/>
            </a:pPr>
            <a:r>
              <a:rPr lang="ko-KR" altLang="en-US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거리로 환산</a:t>
            </a:r>
            <a:endParaRPr lang="en-US" altLang="ko-KR" sz="2000" b="1" dirty="0" smtClean="0">
              <a:solidFill>
                <a:schemeClr val="bg1"/>
              </a:solidFill>
              <a:latin typeface="나눔고딕 ExtraBold" pitchFamily="50" charset="-127"/>
              <a:ea typeface="나눔고딕 ExtraBold" pitchFamily="50" charset="-127"/>
              <a:sym typeface="Wingdings" pitchFamily="2" charset="2"/>
            </a:endParaRPr>
          </a:p>
          <a:p>
            <a:pPr algn="ctr"/>
            <a:r>
              <a:rPr lang="en-US" altLang="ko-KR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</a:t>
            </a:r>
            <a:r>
              <a:rPr lang="ko-KR" altLang="en-US" sz="2000" b="1" dirty="0" smtClean="0">
                <a:solidFill>
                  <a:srgbClr val="388BD0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장애물 유무로 판단</a:t>
            </a:r>
            <a:endParaRPr lang="en-US" altLang="ko-KR" sz="2000" b="1" dirty="0" smtClean="0">
              <a:solidFill>
                <a:srgbClr val="388BD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928926" y="3143248"/>
            <a:ext cx="833883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송신부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643174" y="3702610"/>
            <a:ext cx="833883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수신부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4" name="Freeform 292"/>
          <p:cNvSpPr>
            <a:spLocks/>
          </p:cNvSpPr>
          <p:nvPr/>
        </p:nvSpPr>
        <p:spPr bwMode="auto">
          <a:xfrm>
            <a:off x="714348" y="4572008"/>
            <a:ext cx="2357454" cy="1714512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grpSp>
        <p:nvGrpSpPr>
          <p:cNvPr id="85" name="그룹 84"/>
          <p:cNvGrpSpPr/>
          <p:nvPr/>
        </p:nvGrpSpPr>
        <p:grpSpPr>
          <a:xfrm>
            <a:off x="214282" y="5786454"/>
            <a:ext cx="763538" cy="867051"/>
            <a:chOff x="446088" y="5724525"/>
            <a:chExt cx="1089025" cy="1236663"/>
          </a:xfrm>
        </p:grpSpPr>
        <p:sp>
          <p:nvSpPr>
            <p:cNvPr id="86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1" name="Rectangle 3"/>
          <p:cNvSpPr txBox="1">
            <a:spLocks noChangeArrowheads="1"/>
          </p:cNvSpPr>
          <p:nvPr/>
        </p:nvSpPr>
        <p:spPr bwMode="auto">
          <a:xfrm>
            <a:off x="1030594" y="4915550"/>
            <a:ext cx="178595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prstClr val="black">
                    <a:lumMod val="85000"/>
                    <a:lumOff val="15000"/>
                  </a:prst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1pPr>
          </a:lstStyle>
          <a:p>
            <a:pPr marL="0" lvl="1" algn="ctr"/>
            <a:r>
              <a:rPr lang="ko-KR" altLang="en-US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박쥐는 거리에 따라 정밀하게 주파대역을 이용하여 초음파 도달하는시간차와 방향등을 확인하고 목표물의 정확한 위치를 파악한다</a:t>
            </a:r>
            <a:r>
              <a:rPr lang="en-US" altLang="ko-KR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.</a:t>
            </a:r>
            <a:endParaRPr lang="en-US" altLang="ko-KR" sz="1200" b="1" dirty="0">
              <a:solidFill>
                <a:schemeClr val="bg1"/>
              </a:solidFill>
              <a:latin typeface="+mn-ea"/>
              <a:cs typeface="Tahoma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285852" y="1327366"/>
            <a:ext cx="7684034" cy="181588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장애물 거리와 초음파가 반사하여 도달하는 시간은 비례한다</a:t>
            </a:r>
            <a:r>
              <a:rPr lang="en-US" altLang="ko-KR" sz="2800" b="1" spc="50" dirty="0" smtClean="0">
                <a:ln w="11430"/>
              </a:rPr>
              <a:t>. </a:t>
            </a:r>
            <a:r>
              <a:rPr lang="ko-KR" altLang="en-US" sz="2800" b="1" spc="50" dirty="0" smtClean="0">
                <a:ln w="11430"/>
              </a:rPr>
              <a:t>즉</a:t>
            </a:r>
            <a:r>
              <a:rPr lang="en-US" altLang="ko-KR" sz="2800" b="1" spc="50" dirty="0" smtClean="0">
                <a:ln w="11430"/>
              </a:rPr>
              <a:t>, </a:t>
            </a:r>
            <a:r>
              <a:rPr lang="ko-KR" altLang="en-US" sz="2800" b="1" spc="50" dirty="0" smtClean="0">
                <a:ln w="11430"/>
              </a:rPr>
              <a:t>장애물이 가까이 있으면 반사시간이 빠르고</a:t>
            </a:r>
            <a:r>
              <a:rPr lang="en-US" altLang="ko-KR" sz="2800" b="1" spc="50" dirty="0" smtClean="0">
                <a:ln w="11430"/>
              </a:rPr>
              <a:t>, </a:t>
            </a:r>
            <a:r>
              <a:rPr lang="ko-KR" altLang="en-US" sz="2800" b="1" spc="50" dirty="0" smtClean="0">
                <a:ln w="11430"/>
              </a:rPr>
              <a:t>반면 장애물이 멀리 있으면 반사 시간이 늦다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15074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눈으로 보는 초음파 거리 환산 값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2" name="그룹 54"/>
          <p:cNvGrpSpPr/>
          <p:nvPr/>
        </p:nvGrpSpPr>
        <p:grpSpPr>
          <a:xfrm>
            <a:off x="71406" y="1539563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1317122" y="1611001"/>
            <a:ext cx="7684034" cy="12464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500" b="1" spc="50" dirty="0" smtClean="0">
                <a:ln w="11430"/>
              </a:rPr>
              <a:t>초음파 센서 앞에 장애물을 인지시키면서 거리값을 확인하고 초음파로 도달하는 시간과 거리의 관례를 이해한다</a:t>
            </a:r>
            <a:r>
              <a:rPr lang="en-US" altLang="ko-KR" sz="2500" b="1" spc="50" dirty="0" smtClean="0">
                <a:ln w="11430"/>
              </a:rPr>
              <a:t>. </a:t>
            </a:r>
          </a:p>
        </p:txBody>
      </p:sp>
      <p:grpSp>
        <p:nvGrpSpPr>
          <p:cNvPr id="60" name="그룹 59"/>
          <p:cNvGrpSpPr/>
          <p:nvPr/>
        </p:nvGrpSpPr>
        <p:grpSpPr>
          <a:xfrm flipH="1">
            <a:off x="3726567" y="2714620"/>
            <a:ext cx="4488771" cy="4000528"/>
            <a:chOff x="1647832" y="2143114"/>
            <a:chExt cx="5210183" cy="4643472"/>
          </a:xfrm>
        </p:grpSpPr>
        <p:pic>
          <p:nvPicPr>
            <p:cNvPr id="18433" name="Picture 1"/>
            <p:cNvPicPr>
              <a:picLocks noChangeAspect="1" noChangeArrowheads="1"/>
            </p:cNvPicPr>
            <p:nvPr/>
          </p:nvPicPr>
          <p:blipFill>
            <a:blip r:embed="rId3"/>
            <a:srcRect l="23994" r="25887"/>
            <a:stretch>
              <a:fillRect/>
            </a:stretch>
          </p:blipFill>
          <p:spPr bwMode="auto">
            <a:xfrm rot="16200000">
              <a:off x="3467106" y="3395676"/>
              <a:ext cx="1571636" cy="5210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43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7024" r="8085"/>
            <a:stretch>
              <a:fillRect/>
            </a:stretch>
          </p:blipFill>
          <p:spPr bwMode="auto">
            <a:xfrm rot="16200000">
              <a:off x="2505090" y="2786057"/>
              <a:ext cx="1500196" cy="3214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435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 t="4500" r="9374" b="5490"/>
            <a:stretch>
              <a:fillRect/>
            </a:stretch>
          </p:blipFill>
          <p:spPr bwMode="auto">
            <a:xfrm flipH="1">
              <a:off x="1647833" y="2143114"/>
              <a:ext cx="2071701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cxnSp>
        <p:nvCxnSpPr>
          <p:cNvPr id="61" name="직선 연결선 60"/>
          <p:cNvCxnSpPr/>
          <p:nvPr/>
        </p:nvCxnSpPr>
        <p:spPr>
          <a:xfrm flipH="1">
            <a:off x="4562329" y="6000768"/>
            <a:ext cx="2813569" cy="16664"/>
          </a:xfrm>
          <a:prstGeom prst="line">
            <a:avLst/>
          </a:prstGeom>
          <a:ln w="25400">
            <a:solidFill>
              <a:srgbClr val="7030A0"/>
            </a:solidFill>
            <a:prstDash val="sysDash"/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연결선 62"/>
          <p:cNvCxnSpPr/>
          <p:nvPr/>
        </p:nvCxnSpPr>
        <p:spPr>
          <a:xfrm rot="16200000" flipH="1">
            <a:off x="4075337" y="5992553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직선 연결선 67"/>
          <p:cNvCxnSpPr/>
          <p:nvPr/>
        </p:nvCxnSpPr>
        <p:spPr>
          <a:xfrm rot="16200000" flipH="1">
            <a:off x="6976999" y="5997366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연결선 68"/>
          <p:cNvCxnSpPr/>
          <p:nvPr/>
        </p:nvCxnSpPr>
        <p:spPr>
          <a:xfrm flipH="1">
            <a:off x="6215074" y="4572008"/>
            <a:ext cx="1260000" cy="16664"/>
          </a:xfrm>
          <a:prstGeom prst="line">
            <a:avLst/>
          </a:prstGeom>
          <a:ln w="25400">
            <a:solidFill>
              <a:srgbClr val="7030A0"/>
            </a:solidFill>
            <a:prstDash val="sysDash"/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직선 연결선 79"/>
          <p:cNvCxnSpPr/>
          <p:nvPr/>
        </p:nvCxnSpPr>
        <p:spPr>
          <a:xfrm rot="16200000" flipH="1">
            <a:off x="5718411" y="4640044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직선 연결선 80"/>
          <p:cNvCxnSpPr/>
          <p:nvPr/>
        </p:nvCxnSpPr>
        <p:spPr>
          <a:xfrm rot="16200000" flipH="1">
            <a:off x="7063490" y="4644857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직선 연결선 88"/>
          <p:cNvCxnSpPr/>
          <p:nvPr/>
        </p:nvCxnSpPr>
        <p:spPr>
          <a:xfrm flipH="1">
            <a:off x="7000892" y="3214686"/>
            <a:ext cx="540000" cy="16664"/>
          </a:xfrm>
          <a:prstGeom prst="line">
            <a:avLst/>
          </a:prstGeom>
          <a:ln w="25400">
            <a:solidFill>
              <a:srgbClr val="7030A0"/>
            </a:solidFill>
            <a:prstDash val="sysDash"/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직선 연결선 90"/>
          <p:cNvCxnSpPr/>
          <p:nvPr/>
        </p:nvCxnSpPr>
        <p:spPr>
          <a:xfrm rot="16200000" flipH="1">
            <a:off x="6504229" y="3282722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직선 연결선 91"/>
          <p:cNvCxnSpPr/>
          <p:nvPr/>
        </p:nvCxnSpPr>
        <p:spPr>
          <a:xfrm rot="16200000" flipH="1">
            <a:off x="7134928" y="3287535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95630" y="4476760"/>
            <a:ext cx="21907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05300" y="3190876"/>
            <a:ext cx="21526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47793" y="5929330"/>
            <a:ext cx="21240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4" name="TextBox 93"/>
          <p:cNvSpPr txBox="1"/>
          <p:nvPr/>
        </p:nvSpPr>
        <p:spPr>
          <a:xfrm>
            <a:off x="5558484" y="5828904"/>
            <a:ext cx="1126789" cy="307777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약</a:t>
            </a:r>
            <a:r>
              <a:rPr lang="en-US" altLang="ko-KR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45cm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6418311" y="4412286"/>
            <a:ext cx="841037" cy="307777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000" b="1" spc="-150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약</a:t>
            </a:r>
            <a:r>
              <a:rPr lang="en-US" altLang="ko-KR" sz="2000" b="1" spc="-150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21cm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7000892" y="3357562"/>
            <a:ext cx="500066" cy="230832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1500" b="1" spc="-300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약</a:t>
            </a:r>
            <a:r>
              <a:rPr lang="en-US" altLang="ko-KR" sz="1500" b="1" spc="-300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5cm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07930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생활 속 초음파 센서 응용제품 찾기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4" name="Picture 2" descr="submarine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l="14169" r="14986"/>
          <a:stretch>
            <a:fillRect/>
          </a:stretch>
        </p:blipFill>
        <p:spPr bwMode="auto">
          <a:xfrm>
            <a:off x="360395" y="1428736"/>
            <a:ext cx="2489470" cy="2357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4" descr="bat에 대한 이미지 검색결과">
            <a:hlinkClick r:id="rId5"/>
          </p:cNvPr>
          <p:cNvPicPr>
            <a:picLocks noChangeAspect="1" noChangeArrowheads="1"/>
          </p:cNvPicPr>
          <p:nvPr/>
        </p:nvPicPr>
        <p:blipFill rotWithShape="1">
          <a:blip r:embed="rId6"/>
          <a:srcRect r="26963" b="794"/>
          <a:stretch/>
        </p:blipFill>
        <p:spPr bwMode="auto">
          <a:xfrm>
            <a:off x="2947838" y="1428736"/>
            <a:ext cx="2546048" cy="2357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 rotWithShape="1">
          <a:blip r:embed="rId7"/>
          <a:srcRect l="6637" r="10398" b="3490"/>
          <a:stretch/>
        </p:blipFill>
        <p:spPr bwMode="auto">
          <a:xfrm>
            <a:off x="5643570" y="4071942"/>
            <a:ext cx="25003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직사각형 16"/>
          <p:cNvSpPr/>
          <p:nvPr/>
        </p:nvSpPr>
        <p:spPr>
          <a:xfrm>
            <a:off x="357158" y="3357562"/>
            <a:ext cx="2492705" cy="36933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암초 및 주변 이상탐지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947837" y="3357562"/>
            <a:ext cx="2546050" cy="36933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먹이 찾기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678024" y="4131238"/>
            <a:ext cx="2350296" cy="36933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초음파 사진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4338" name="Picture 2" descr="Zanlure xf-11 3 in 1 smart wireless sonar fish finder wire sonar app  display portable fishing tool Sale - Banggood.com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58" y="4071942"/>
            <a:ext cx="2500314" cy="2500314"/>
          </a:xfrm>
          <a:prstGeom prst="rect">
            <a:avLst/>
          </a:prstGeom>
          <a:noFill/>
        </p:spPr>
      </p:pic>
      <p:sp>
        <p:nvSpPr>
          <p:cNvPr id="22" name="직사각형 21"/>
          <p:cNvSpPr/>
          <p:nvPr/>
        </p:nvSpPr>
        <p:spPr>
          <a:xfrm>
            <a:off x="357158" y="4202676"/>
            <a:ext cx="2492705" cy="36933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어군 탐지기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969870" y="4071942"/>
            <a:ext cx="2500330" cy="2505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직사각형 23"/>
          <p:cNvSpPr/>
          <p:nvPr/>
        </p:nvSpPr>
        <p:spPr>
          <a:xfrm>
            <a:off x="2928926" y="4143380"/>
            <a:ext cx="2492705" cy="369332"/>
          </a:xfrm>
          <a:prstGeom prst="rect">
            <a:avLst/>
          </a:prstGeom>
          <a:gradFill>
            <a:gsLst>
              <a:gs pos="0">
                <a:schemeClr val="tx1">
                  <a:alpha val="5300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드론 지면 거리 탐지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36" name="그룹 35"/>
          <p:cNvGrpSpPr/>
          <p:nvPr/>
        </p:nvGrpSpPr>
        <p:grpSpPr>
          <a:xfrm>
            <a:off x="5572132" y="1357298"/>
            <a:ext cx="3286148" cy="2428892"/>
            <a:chOff x="5572132" y="4071942"/>
            <a:chExt cx="3286148" cy="2428892"/>
          </a:xfrm>
        </p:grpSpPr>
        <p:pic>
          <p:nvPicPr>
            <p:cNvPr id="14342" name="Picture 6"/>
            <p:cNvPicPr>
              <a:picLocks noChangeAspect="1" noChangeArrowheads="1"/>
            </p:cNvPicPr>
            <p:nvPr/>
          </p:nvPicPr>
          <p:blipFill>
            <a:blip r:embed="rId11"/>
            <a:srcRect l="14648" t="9615" r="17968" b="8653"/>
            <a:stretch>
              <a:fillRect/>
            </a:stretch>
          </p:blipFill>
          <p:spPr bwMode="auto">
            <a:xfrm>
              <a:off x="5572132" y="4071942"/>
              <a:ext cx="3286148" cy="242889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5" name="TextBox 34"/>
            <p:cNvSpPr txBox="1"/>
            <p:nvPr/>
          </p:nvSpPr>
          <p:spPr>
            <a:xfrm>
              <a:off x="5728689" y="5318153"/>
              <a:ext cx="2986715" cy="75405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ko-KR" altLang="en-US" sz="4300" spc="-300" dirty="0" smtClean="0">
                  <a:ln>
                    <a:solidFill>
                      <a:schemeClr val="tx1"/>
                    </a:solidFill>
                  </a:ln>
                  <a:solidFill>
                    <a:schemeClr val="bg2"/>
                  </a:solidFill>
                  <a:latin typeface="궁서체" pitchFamily="17" charset="-127"/>
                  <a:ea typeface="궁서체" pitchFamily="17" charset="-127"/>
                </a:rPr>
                <a:t>초음파 생활</a:t>
              </a:r>
              <a:endParaRPr lang="ko-KR" altLang="en-US" sz="4300" spc="-300" dirty="0">
                <a:ln>
                  <a:solidFill>
                    <a:schemeClr val="tx1"/>
                  </a:solidFill>
                </a:ln>
                <a:solidFill>
                  <a:schemeClr val="bg2"/>
                </a:solidFill>
                <a:latin typeface="궁서체" pitchFamily="17" charset="-127"/>
                <a:ea typeface="궁서체" pitchFamily="17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"/>
          <p:cNvSpPr>
            <a:spLocks noGrp="1"/>
          </p:cNvSpPr>
          <p:nvPr>
            <p:ph type="body" sz="quarter" idx="38"/>
          </p:nvPr>
        </p:nvSpPr>
        <p:spPr>
          <a:xfrm>
            <a:off x="3818012" y="3212321"/>
            <a:ext cx="4683078" cy="1288249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dirty="0" smtClean="0"/>
              <a:t>장애물 피하기</a:t>
            </a:r>
            <a:endParaRPr lang="en-US" altLang="ko-KR" dirty="0" smtClean="0"/>
          </a:p>
          <a:p>
            <a:pPr lvl="0"/>
            <a:r>
              <a:rPr lang="en-US" altLang="ko-KR" dirty="0" smtClean="0"/>
              <a:t>-</a:t>
            </a:r>
            <a:r>
              <a:rPr lang="ko-KR" altLang="en-US" dirty="0" smtClean="0"/>
              <a:t>우회전 탐색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8924</TotalTime>
  <Words>630</Words>
  <Application>Microsoft Office PowerPoint</Application>
  <PresentationFormat>화면 슬라이드 쇼(4:3)</PresentationFormat>
  <Paragraphs>155</Paragraphs>
  <Slides>25</Slides>
  <Notes>13</Notes>
  <HiddenSlides>0</HiddenSlides>
  <MMClips>1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25</vt:i4>
      </vt:variant>
    </vt:vector>
  </HeadingPairs>
  <TitlesOfParts>
    <vt:vector size="27" baseType="lpstr">
      <vt:lpstr>Office 테마</vt:lpstr>
      <vt:lpstr>디자인 사용자 지정</vt:lpstr>
      <vt:lpstr>슬라이드 1</vt:lpstr>
      <vt:lpstr>Contents Subtitle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msk</dc:creator>
  <cp:lastModifiedBy>Windows 사용자</cp:lastModifiedBy>
  <cp:revision>2012</cp:revision>
  <dcterms:created xsi:type="dcterms:W3CDTF">2012-05-30T12:36:11Z</dcterms:created>
  <dcterms:modified xsi:type="dcterms:W3CDTF">2023-11-14T05:39:15Z</dcterms:modified>
</cp:coreProperties>
</file>