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405" r:id="rId3"/>
    <p:sldId id="429" r:id="rId4"/>
    <p:sldId id="430" r:id="rId5"/>
    <p:sldId id="431" r:id="rId6"/>
    <p:sldId id="432" r:id="rId7"/>
    <p:sldId id="433" r:id="rId8"/>
    <p:sldId id="434" r:id="rId9"/>
    <p:sldId id="436" r:id="rId10"/>
    <p:sldId id="437" r:id="rId11"/>
    <p:sldId id="415" r:id="rId12"/>
    <p:sldId id="438" r:id="rId13"/>
    <p:sldId id="444" r:id="rId14"/>
    <p:sldId id="445" r:id="rId15"/>
    <p:sldId id="440" r:id="rId16"/>
    <p:sldId id="441" r:id="rId17"/>
    <p:sldId id="442" r:id="rId18"/>
    <p:sldId id="443" r:id="rId19"/>
    <p:sldId id="408" r:id="rId20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2826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8931" y="749042"/>
            <a:ext cx="4948077" cy="375141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8931" y="749042"/>
            <a:ext cx="4948077" cy="375141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512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512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무선조종기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Python Logo - PNG and Vector - Logo Downloa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무선 조종기란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1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8560" y="1428736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아래와 같이 키보드의 화살표를 이용하여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어글리봇을 제어한다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714348" y="2786058"/>
            <a:ext cx="2876548" cy="2137638"/>
            <a:chOff x="1258556" y="2786058"/>
            <a:chExt cx="2332340" cy="1733223"/>
          </a:xfrm>
        </p:grpSpPr>
        <p:pic>
          <p:nvPicPr>
            <p:cNvPr id="8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2786058"/>
              <a:ext cx="2305044" cy="1733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3" name="타원 82"/>
            <p:cNvSpPr/>
            <p:nvPr/>
          </p:nvSpPr>
          <p:spPr>
            <a:xfrm rot="5400000" flipH="1">
              <a:off x="1675718" y="41043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타원 83"/>
            <p:cNvSpPr/>
            <p:nvPr/>
          </p:nvSpPr>
          <p:spPr>
            <a:xfrm rot="5400000" flipH="1">
              <a:off x="1389966" y="38049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5400000" flipH="1">
              <a:off x="2081812" y="3938891"/>
              <a:ext cx="432752" cy="442276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258556" y="4162091"/>
              <a:ext cx="335592" cy="19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LED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500298" y="4233529"/>
              <a:ext cx="365485" cy="212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부저</a:t>
              </a:r>
              <a:endParaRPr lang="en-US" altLang="ko-KR" sz="1100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3643306" y="2786058"/>
            <a:ext cx="5250876" cy="3610718"/>
            <a:chOff x="4219200" y="2786058"/>
            <a:chExt cx="4674982" cy="3214710"/>
          </a:xfrm>
        </p:grpSpPr>
        <p:pic>
          <p:nvPicPr>
            <p:cNvPr id="89" name="Picture 2" descr="https://search.pstatic.net/common/?src=http%3A%2F%2Fblogfiles.naver.net%2FMjAxNzEyMjdfNTQg%2FMDAxNTE0Mzc2NzA2Nzgx.PmKcMUr79smXCk21ce6do1CW05wUoQv_8DyhLjkGWowg.XTCeiB7PJPnSobaWTKGG2hn2zeFbkp6sZ4VfmUVK1Vcg.PNG.krazymouse%2F%25C5%25B0%25BA%25B8%25B5%25E5_%25B9%25E6%25C7%25E2%25C5%25B0.png&amp;type=sc960_832"/>
            <p:cNvPicPr>
              <a:picLocks noChangeAspect="1" noChangeArrowheads="1"/>
            </p:cNvPicPr>
            <p:nvPr/>
          </p:nvPicPr>
          <p:blipFill>
            <a:blip r:embed="rId4"/>
            <a:srcRect l="3175" t="6843" r="4762" b="14989"/>
            <a:stretch>
              <a:fillRect/>
            </a:stretch>
          </p:blipFill>
          <p:spPr bwMode="auto">
            <a:xfrm>
              <a:off x="4643438" y="2786058"/>
              <a:ext cx="3786214" cy="3214710"/>
            </a:xfrm>
            <a:prstGeom prst="rect">
              <a:avLst/>
            </a:prstGeom>
            <a:noFill/>
          </p:spPr>
        </p:pic>
        <p:sp>
          <p:nvSpPr>
            <p:cNvPr id="90" name="오른쪽 화살표 89"/>
            <p:cNvSpPr/>
            <p:nvPr/>
          </p:nvSpPr>
          <p:spPr>
            <a:xfrm rot="6481538">
              <a:off x="6276321" y="466031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1" name="오른쪽 화살표 90"/>
            <p:cNvSpPr/>
            <p:nvPr/>
          </p:nvSpPr>
          <p:spPr>
            <a:xfrm rot="17021474">
              <a:off x="6655137" y="3417565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2" name="오른쪽 화살표 91"/>
            <p:cNvSpPr/>
            <p:nvPr/>
          </p:nvSpPr>
          <p:spPr>
            <a:xfrm rot="834736">
              <a:off x="7715272" y="478632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3" name="오른쪽 화살표 92"/>
            <p:cNvSpPr/>
            <p:nvPr/>
          </p:nvSpPr>
          <p:spPr>
            <a:xfrm rot="11521056">
              <a:off x="5048194" y="4178231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94" name="TextBox 93"/>
            <p:cNvSpPr txBox="1"/>
            <p:nvPr/>
          </p:nvSpPr>
          <p:spPr>
            <a:xfrm rot="588257">
              <a:off x="6749020" y="2918751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 rot="898354">
              <a:off x="6022084" y="5111642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후진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 rot="588257">
              <a:off x="4219200" y="4044712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588257">
              <a:off x="8166098" y="4917391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642910" y="3214686"/>
            <a:ext cx="457203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00FF"/>
                </a:solidFill>
                <a:sym typeface="Wingdings 2"/>
              </a:rPr>
              <a:t></a:t>
            </a:r>
            <a:r>
              <a:rPr lang="ko-KR" altLang="en-US" sz="2500" b="1" dirty="0" smtClean="0">
                <a:solidFill>
                  <a:srgbClr val="0000FF"/>
                </a:solidFill>
              </a:rPr>
              <a:t>직진</a:t>
            </a:r>
            <a:r>
              <a:rPr lang="ko-KR" altLang="en-US" sz="2500" b="1" dirty="0" smtClean="0"/>
              <a:t> 예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왼쪽 모터 </a:t>
            </a:r>
            <a:r>
              <a:rPr lang="en-US" altLang="ko-KR" sz="2500" b="1" dirty="0" smtClean="0"/>
              <a:t>: 50    </a:t>
            </a:r>
          </a:p>
          <a:p>
            <a:pPr>
              <a:lnSpc>
                <a:spcPct val="150000"/>
              </a:lnSpc>
            </a:pPr>
            <a:r>
              <a:rPr lang="en-US" altLang="ko-KR" sz="2500" b="1" dirty="0" smtClean="0"/>
              <a:t>            </a:t>
            </a:r>
            <a:r>
              <a:rPr lang="ko-KR" altLang="en-US" sz="2500" b="1" dirty="0" smtClean="0"/>
              <a:t>오른쪽 모터 </a:t>
            </a:r>
            <a:r>
              <a:rPr lang="en-US" altLang="ko-KR" sz="2500" b="1" dirty="0" smtClean="0"/>
              <a:t>: 50</a:t>
            </a:r>
          </a:p>
          <a:p>
            <a:pPr>
              <a:lnSpc>
                <a:spcPct val="150000"/>
              </a:lnSpc>
            </a:pPr>
            <a:endParaRPr lang="en-US" altLang="ko-KR" sz="2500" b="1" dirty="0" smtClean="0"/>
          </a:p>
          <a:p>
            <a:pPr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00FF"/>
                </a:solidFill>
                <a:sym typeface="Wingdings 2"/>
              </a:rPr>
              <a:t></a:t>
            </a:r>
            <a:r>
              <a:rPr lang="ko-KR" altLang="en-US" sz="2500" b="1" dirty="0" smtClean="0">
                <a:solidFill>
                  <a:srgbClr val="0000FF"/>
                </a:solidFill>
              </a:rPr>
              <a:t>후진</a:t>
            </a:r>
            <a:r>
              <a:rPr lang="ko-KR" altLang="en-US" sz="2500" b="1" dirty="0" smtClean="0"/>
              <a:t> 예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왼쪽</a:t>
            </a:r>
            <a:r>
              <a:rPr lang="en-US" altLang="ko-KR" sz="2500" b="1" dirty="0" smtClean="0"/>
              <a:t> </a:t>
            </a:r>
            <a:r>
              <a:rPr lang="ko-KR" altLang="en-US" sz="2500" b="1" dirty="0" smtClean="0"/>
              <a:t>모터 </a:t>
            </a:r>
            <a:r>
              <a:rPr lang="en-US" altLang="ko-KR" sz="2500" b="1" dirty="0" smtClean="0"/>
              <a:t>: </a:t>
            </a:r>
            <a:r>
              <a:rPr lang="en-US" altLang="ko-KR" sz="25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2500" b="1" dirty="0" smtClean="0"/>
              <a:t>50    </a:t>
            </a:r>
          </a:p>
          <a:p>
            <a:pPr>
              <a:lnSpc>
                <a:spcPct val="150000"/>
              </a:lnSpc>
            </a:pPr>
            <a:r>
              <a:rPr lang="en-US" altLang="ko-KR" sz="2500" b="1" dirty="0" smtClean="0"/>
              <a:t>            </a:t>
            </a:r>
            <a:r>
              <a:rPr lang="ko-KR" altLang="en-US" sz="2500" b="1" dirty="0" smtClean="0"/>
              <a:t>오른쪽</a:t>
            </a:r>
            <a:r>
              <a:rPr lang="en-US" altLang="ko-KR" sz="2500" b="1" dirty="0" smtClean="0"/>
              <a:t> </a:t>
            </a:r>
            <a:r>
              <a:rPr lang="ko-KR" altLang="en-US" sz="2500" b="1" dirty="0" smtClean="0"/>
              <a:t>모터 </a:t>
            </a:r>
            <a:r>
              <a:rPr lang="en-US" altLang="ko-KR" sz="2500" b="1" dirty="0" smtClean="0"/>
              <a:t>: </a:t>
            </a:r>
            <a:r>
              <a:rPr lang="en-US" altLang="ko-KR" sz="25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2500" b="1" dirty="0" smtClean="0"/>
              <a:t>50</a:t>
            </a:r>
          </a:p>
        </p:txBody>
      </p:sp>
      <p:grpSp>
        <p:nvGrpSpPr>
          <p:cNvPr id="19" name="그룹 18"/>
          <p:cNvGrpSpPr/>
          <p:nvPr/>
        </p:nvGrpSpPr>
        <p:grpSpPr>
          <a:xfrm>
            <a:off x="4445901" y="2928934"/>
            <a:ext cx="4458270" cy="3071834"/>
            <a:chOff x="4643438" y="3714752"/>
            <a:chExt cx="2048301" cy="1388358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14942" y="3714752"/>
              <a:ext cx="1071570" cy="1388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1" name="TextBox 90"/>
            <p:cNvSpPr txBox="1"/>
            <p:nvPr/>
          </p:nvSpPr>
          <p:spPr>
            <a:xfrm>
              <a:off x="4643438" y="4529088"/>
              <a:ext cx="714380" cy="404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20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왼쪽</a:t>
              </a:r>
              <a:endParaRPr lang="en-US" altLang="ko-KR" sz="2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  <a:p>
              <a:pPr algn="ctr"/>
              <a:r>
                <a:rPr lang="ko-KR" altLang="en-US" sz="20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모터</a:t>
              </a:r>
              <a:endParaRPr lang="en-US" altLang="ko-KR" sz="2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275480" y="4529088"/>
              <a:ext cx="416259" cy="3199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오른쪽</a:t>
              </a:r>
              <a:endParaRPr lang="en-US" altLang="ko-KR" sz="2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  <a:p>
              <a:r>
                <a:rPr lang="ko-KR" altLang="en-US" sz="20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모터</a:t>
              </a:r>
              <a:endParaRPr lang="ko-KR" altLang="en-US" sz="20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500034" y="1500174"/>
            <a:ext cx="8143932" cy="121444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방향의 </a:t>
            </a:r>
            <a:r>
              <a:rPr lang="en-US" altLang="ko-KR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+,- </a:t>
            </a:r>
            <a:r>
              <a:rPr lang="ko-KR" altLang="en-US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값에 따라 직진</a:t>
            </a:r>
            <a:r>
              <a:rPr lang="en-US" altLang="ko-KR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(+)</a:t>
            </a:r>
            <a:r>
              <a:rPr lang="ko-KR" altLang="en-US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과 후진</a:t>
            </a:r>
            <a:r>
              <a:rPr lang="en-US" altLang="ko-KR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(-)</a:t>
            </a:r>
            <a:r>
              <a:rPr lang="ko-KR" altLang="en-US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으로 작동한다</a:t>
            </a:r>
            <a:r>
              <a:rPr lang="en-US" altLang="ko-KR" sz="28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직진</a:t>
            </a:r>
            <a:r>
              <a:rPr lang="en-US" altLang="ko-KR" dirty="0" smtClean="0"/>
              <a:t>/</a:t>
            </a:r>
            <a:r>
              <a:rPr lang="ko-KR" altLang="en-US" dirty="0" smtClean="0"/>
              <a:t>후진하기</a:t>
            </a:r>
            <a:r>
              <a:rPr lang="en-US" altLang="ko-KR" dirty="0" smtClean="0"/>
              <a:t>(1)</a:t>
            </a: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직진</a:t>
            </a:r>
            <a:r>
              <a:rPr lang="en-US" altLang="ko-KR" dirty="0" smtClean="0"/>
              <a:t>/</a:t>
            </a:r>
            <a:r>
              <a:rPr lang="ko-KR" altLang="en-US" dirty="0" smtClean="0"/>
              <a:t>후진하기</a:t>
            </a:r>
            <a:r>
              <a:rPr lang="en-US" altLang="ko-KR" dirty="0" smtClean="0"/>
              <a:t>(2)</a:t>
            </a:r>
            <a:endParaRPr lang="ko-KR" altLang="en-US" dirty="0" smtClean="0"/>
          </a:p>
        </p:txBody>
      </p:sp>
      <p:sp>
        <p:nvSpPr>
          <p:cNvPr id="70" name="모서리가 둥근 직사각형 69"/>
          <p:cNvSpPr/>
          <p:nvPr/>
        </p:nvSpPr>
        <p:spPr>
          <a:xfrm>
            <a:off x="928662" y="1747524"/>
            <a:ext cx="7429552" cy="218154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928694" y="1890401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u="sng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  : </a:t>
            </a:r>
            <a:r>
              <a:rPr lang="ko-KR" altLang="en-US" b="1" dirty="0" smtClean="0"/>
              <a:t>왼쪽모터 </a:t>
            </a:r>
            <a:r>
              <a:rPr lang="en-US" altLang="ko-KR" b="1" dirty="0" smtClean="0">
                <a:solidFill>
                  <a:srgbClr val="C00000"/>
                </a:solidFill>
              </a:rPr>
              <a:t>(+)</a:t>
            </a:r>
            <a:r>
              <a:rPr lang="ko-KR" altLang="en-US" b="1" dirty="0" smtClean="0">
                <a:solidFill>
                  <a:srgbClr val="1555A6"/>
                </a:solidFill>
              </a:rPr>
              <a:t> </a:t>
            </a:r>
            <a:r>
              <a:rPr lang="ko-KR" altLang="en-US" b="1" dirty="0" smtClean="0"/>
              <a:t>오른쪽모터</a:t>
            </a:r>
            <a:r>
              <a:rPr lang="ko-KR" altLang="en-US" b="1" dirty="0" smtClean="0">
                <a:solidFill>
                  <a:srgbClr val="C00000"/>
                </a:solidFill>
              </a:rPr>
              <a:t> </a:t>
            </a:r>
            <a:r>
              <a:rPr lang="en-US" altLang="ko-KR" b="1" dirty="0" smtClean="0">
                <a:solidFill>
                  <a:srgbClr val="C00000"/>
                </a:solidFill>
              </a:rPr>
              <a:t>(+)</a:t>
            </a:r>
          </a:p>
        </p:txBody>
      </p:sp>
      <p:sp>
        <p:nvSpPr>
          <p:cNvPr id="74" name="직사각형 73"/>
          <p:cNvSpPr/>
          <p:nvPr/>
        </p:nvSpPr>
        <p:spPr>
          <a:xfrm>
            <a:off x="642910" y="150017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직진 조건</a:t>
            </a:r>
            <a:endParaRPr lang="ko-KR" altLang="en-US" sz="2400" b="1" dirty="0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928662" y="4390731"/>
            <a:ext cx="7429552" cy="2110103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928662" y="4505934"/>
            <a:ext cx="66437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-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rgbClr val="1555A6"/>
                </a:solidFill>
              </a:rPr>
              <a:t>  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왼쪽모터 </a:t>
            </a:r>
            <a:r>
              <a:rPr lang="en-US" altLang="ko-KR" b="1" dirty="0" smtClean="0">
                <a:solidFill>
                  <a:srgbClr val="C00000"/>
                </a:solidFill>
              </a:rPr>
              <a:t>(-)</a:t>
            </a:r>
            <a:r>
              <a:rPr lang="ko-KR" altLang="en-US" b="1" dirty="0" smtClean="0">
                <a:solidFill>
                  <a:srgbClr val="1555A6"/>
                </a:solidFill>
              </a:rPr>
              <a:t> </a:t>
            </a:r>
            <a:r>
              <a:rPr lang="ko-KR" altLang="en-US" b="1" dirty="0" smtClean="0"/>
              <a:t>오른쪽모터</a:t>
            </a:r>
            <a:r>
              <a:rPr lang="ko-KR" altLang="en-US" b="1" dirty="0" smtClean="0">
                <a:solidFill>
                  <a:srgbClr val="C00000"/>
                </a:solidFill>
              </a:rPr>
              <a:t> </a:t>
            </a:r>
            <a:r>
              <a:rPr lang="en-US" altLang="ko-KR" b="1" dirty="0" smtClean="0">
                <a:solidFill>
                  <a:srgbClr val="C00000"/>
                </a:solidFill>
              </a:rPr>
              <a:t>(-)</a:t>
            </a:r>
            <a:endParaRPr lang="en-US" altLang="ko-KR" b="1" dirty="0" smtClean="0">
              <a:solidFill>
                <a:srgbClr val="1555A6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42910" y="407194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후진 조건</a:t>
            </a:r>
            <a:endParaRPr lang="ko-KR" altLang="en-US" sz="2400" b="1" dirty="0"/>
          </a:p>
        </p:txBody>
      </p:sp>
      <p:sp>
        <p:nvSpPr>
          <p:cNvPr id="24" name="직사각형 23"/>
          <p:cNvSpPr/>
          <p:nvPr/>
        </p:nvSpPr>
        <p:spPr>
          <a:xfrm>
            <a:off x="4000496" y="2690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jkey.isKeyUpPressed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100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100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000496" y="5229067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jkey.isKeyDownPressed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-100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-100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좌회전과 우회전하기</a:t>
            </a:r>
            <a:r>
              <a:rPr lang="en-US" altLang="ko-KR" dirty="0" smtClean="0"/>
              <a:t>(1)</a:t>
            </a:r>
            <a:endParaRPr lang="ko-KR" altLang="en-US" dirty="0" smtClean="0"/>
          </a:p>
        </p:txBody>
      </p:sp>
      <p:grpSp>
        <p:nvGrpSpPr>
          <p:cNvPr id="2" name="그룹 81"/>
          <p:cNvGrpSpPr/>
          <p:nvPr/>
        </p:nvGrpSpPr>
        <p:grpSpPr>
          <a:xfrm>
            <a:off x="5214942" y="3071810"/>
            <a:ext cx="3500462" cy="3358578"/>
            <a:chOff x="5807655" y="1613904"/>
            <a:chExt cx="2422124" cy="2313930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8214">
              <a:off x="6127718" y="1613904"/>
              <a:ext cx="1785950" cy="23139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그룹 80"/>
            <p:cNvGrpSpPr/>
            <p:nvPr/>
          </p:nvGrpSpPr>
          <p:grpSpPr>
            <a:xfrm>
              <a:off x="5807655" y="2875126"/>
              <a:ext cx="2422124" cy="862329"/>
              <a:chOff x="6609635" y="2869617"/>
              <a:chExt cx="1480391" cy="527052"/>
            </a:xfrm>
          </p:grpSpPr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 rot="3641081" flipH="1">
                <a:off x="6514716" y="3004048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  <p:sp>
            <p:nvSpPr>
              <p:cNvPr id="80" name="Freeform 29"/>
              <p:cNvSpPr>
                <a:spLocks/>
              </p:cNvSpPr>
              <p:nvPr/>
            </p:nvSpPr>
            <p:spPr bwMode="auto">
              <a:xfrm rot="15479452" flipH="1">
                <a:off x="7697406" y="2964536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</p:grpSp>
      </p:grpSp>
      <p:sp>
        <p:nvSpPr>
          <p:cNvPr id="15" name="직사각형 14"/>
          <p:cNvSpPr/>
          <p:nvPr/>
        </p:nvSpPr>
        <p:spPr>
          <a:xfrm>
            <a:off x="500034" y="1500174"/>
            <a:ext cx="8143932" cy="128588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</a:pPr>
            <a:r>
              <a:rPr lang="ko-KR" altLang="en-US" sz="2800" b="1" dirty="0" smtClean="0">
                <a:ln w="3175">
                  <a:noFill/>
                </a:ln>
                <a:solidFill>
                  <a:schemeClr val="bg1"/>
                </a:solidFill>
              </a:rPr>
              <a:t>회전하고자 하는 방향의 모터세기를 </a:t>
            </a:r>
            <a:r>
              <a:rPr lang="en-US" altLang="ko-KR" sz="2800" b="1" dirty="0" smtClean="0">
                <a:ln w="3175">
                  <a:noFill/>
                </a:ln>
                <a:solidFill>
                  <a:schemeClr val="bg1"/>
                </a:solidFill>
              </a:rPr>
              <a:t>½</a:t>
            </a:r>
            <a:r>
              <a:rPr lang="ko-KR" altLang="en-US" sz="2800" b="1" dirty="0" smtClean="0">
                <a:ln w="3175">
                  <a:noFill/>
                </a:ln>
                <a:solidFill>
                  <a:schemeClr val="bg1"/>
                </a:solidFill>
              </a:rPr>
              <a:t>로 줄여</a:t>
            </a:r>
            <a:endParaRPr lang="en-US" altLang="ko-KR" sz="2800" b="1" dirty="0" smtClean="0">
              <a:ln w="3175">
                <a:noFill/>
              </a:ln>
              <a:solidFill>
                <a:schemeClr val="bg1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800" b="1" dirty="0" smtClean="0">
                <a:ln w="3175">
                  <a:noFill/>
                </a:ln>
                <a:solidFill>
                  <a:schemeClr val="bg1"/>
                </a:solidFill>
              </a:rPr>
              <a:t>해당 방향으로 치우치게 되면서 회전 하게 된다</a:t>
            </a:r>
            <a:r>
              <a:rPr lang="en-US" altLang="ko-KR" sz="2800" b="1" dirty="0" smtClean="0">
                <a:ln w="3175">
                  <a:noFill/>
                </a:ln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642910" y="3214686"/>
            <a:ext cx="457203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00FF"/>
                </a:solidFill>
                <a:sym typeface="Wingdings 2"/>
              </a:rPr>
              <a:t>우회전</a:t>
            </a:r>
            <a:r>
              <a:rPr lang="ko-KR" altLang="en-US" sz="2500" b="1" dirty="0" smtClean="0"/>
              <a:t> 예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왼쪽 모터 </a:t>
            </a:r>
            <a:r>
              <a:rPr lang="en-US" altLang="ko-KR" sz="2500" b="1" dirty="0" smtClean="0"/>
              <a:t>: 100    </a:t>
            </a:r>
          </a:p>
          <a:p>
            <a:pPr>
              <a:lnSpc>
                <a:spcPct val="150000"/>
              </a:lnSpc>
            </a:pPr>
            <a:r>
              <a:rPr lang="en-US" altLang="ko-KR" sz="2500" b="1" dirty="0" smtClean="0"/>
              <a:t>            </a:t>
            </a:r>
            <a:r>
              <a:rPr lang="ko-KR" altLang="en-US" sz="2500" b="1" dirty="0" smtClean="0"/>
              <a:t>오른쪽 모터 </a:t>
            </a:r>
            <a:r>
              <a:rPr lang="en-US" altLang="ko-KR" sz="2500" b="1" dirty="0" smtClean="0"/>
              <a:t>: 50</a:t>
            </a:r>
          </a:p>
          <a:p>
            <a:pPr>
              <a:lnSpc>
                <a:spcPct val="150000"/>
              </a:lnSpc>
            </a:pPr>
            <a:endParaRPr lang="en-US" altLang="ko-KR" sz="2500" b="1" dirty="0" smtClean="0"/>
          </a:p>
          <a:p>
            <a:pPr>
              <a:lnSpc>
                <a:spcPct val="150000"/>
              </a:lnSpc>
            </a:pPr>
            <a:r>
              <a:rPr lang="ko-KR" altLang="en-US" sz="2500" b="1" dirty="0" smtClean="0">
                <a:solidFill>
                  <a:srgbClr val="0000FF"/>
                </a:solidFill>
                <a:sym typeface="Wingdings 2"/>
              </a:rPr>
              <a:t>좌회전</a:t>
            </a:r>
            <a:r>
              <a:rPr lang="ko-KR" altLang="en-US" sz="2500" b="1" dirty="0" smtClean="0"/>
              <a:t> 예</a:t>
            </a:r>
            <a:r>
              <a:rPr lang="en-US" altLang="ko-KR" sz="2500" b="1" dirty="0" smtClean="0"/>
              <a:t>) </a:t>
            </a:r>
            <a:r>
              <a:rPr lang="ko-KR" altLang="en-US" sz="2500" b="1" dirty="0" smtClean="0"/>
              <a:t>왼쪽</a:t>
            </a:r>
            <a:r>
              <a:rPr lang="en-US" altLang="ko-KR" sz="2500" b="1" dirty="0" smtClean="0"/>
              <a:t> </a:t>
            </a:r>
            <a:r>
              <a:rPr lang="ko-KR" altLang="en-US" sz="2500" b="1" dirty="0" smtClean="0"/>
              <a:t>모터 </a:t>
            </a:r>
            <a:r>
              <a:rPr lang="en-US" altLang="ko-KR" sz="2500" b="1" dirty="0" smtClean="0"/>
              <a:t>: 50    </a:t>
            </a:r>
          </a:p>
          <a:p>
            <a:pPr>
              <a:lnSpc>
                <a:spcPct val="150000"/>
              </a:lnSpc>
            </a:pPr>
            <a:r>
              <a:rPr lang="en-US" altLang="ko-KR" sz="2500" b="1" dirty="0" smtClean="0"/>
              <a:t>            </a:t>
            </a:r>
            <a:r>
              <a:rPr lang="ko-KR" altLang="en-US" sz="2500" b="1" dirty="0" smtClean="0"/>
              <a:t>오른쪽</a:t>
            </a:r>
            <a:r>
              <a:rPr lang="en-US" altLang="ko-KR" sz="2500" b="1" dirty="0" smtClean="0"/>
              <a:t> </a:t>
            </a:r>
            <a:r>
              <a:rPr lang="ko-KR" altLang="en-US" sz="2500" b="1" dirty="0" smtClean="0"/>
              <a:t>모터 </a:t>
            </a:r>
            <a:r>
              <a:rPr lang="en-US" altLang="ko-KR" sz="2500" b="1" dirty="0" smtClean="0"/>
              <a:t>: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모서리가 둥근 직사각형 15"/>
          <p:cNvSpPr/>
          <p:nvPr/>
        </p:nvSpPr>
        <p:spPr>
          <a:xfrm>
            <a:off x="714348" y="1643050"/>
            <a:ext cx="7786742" cy="207170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좌회전과 우회전 구현</a:t>
            </a:r>
            <a:r>
              <a:rPr lang="en-US" altLang="ko-KR" dirty="0" smtClean="0"/>
              <a:t>(2)</a:t>
            </a:r>
            <a:endParaRPr lang="ko-KR" altLang="en-US" dirty="0" smtClean="0"/>
          </a:p>
        </p:txBody>
      </p:sp>
      <p:sp>
        <p:nvSpPr>
          <p:cNvPr id="15" name="직사각형 14"/>
          <p:cNvSpPr/>
          <p:nvPr/>
        </p:nvSpPr>
        <p:spPr>
          <a:xfrm>
            <a:off x="2786050" y="2786057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jkey.isKeyRightPressed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int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/ 2)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857224" y="1357297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우회전</a:t>
            </a:r>
            <a:endParaRPr lang="ko-KR" altLang="en-US" sz="2400" b="1" dirty="0"/>
          </a:p>
        </p:txBody>
      </p:sp>
      <p:sp>
        <p:nvSpPr>
          <p:cNvPr id="22" name="직사각형 21"/>
          <p:cNvSpPr/>
          <p:nvPr/>
        </p:nvSpPr>
        <p:spPr>
          <a:xfrm>
            <a:off x="857224" y="1785925"/>
            <a:ext cx="44149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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우회전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7030A0"/>
                </a:solidFill>
              </a:rPr>
              <a:t>  왼쪽 모터</a:t>
            </a:r>
            <a:r>
              <a:rPr lang="en-US" altLang="ko-KR" b="1" dirty="0" smtClean="0">
                <a:solidFill>
                  <a:srgbClr val="7030A0"/>
                </a:solidFill>
              </a:rPr>
              <a:t>=100, </a:t>
            </a:r>
            <a:r>
              <a:rPr lang="ko-KR" altLang="en-US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b="1" dirty="0" smtClean="0">
                <a:solidFill>
                  <a:srgbClr val="7030A0"/>
                </a:solidFill>
              </a:rPr>
              <a:t>=50</a:t>
            </a:r>
            <a:endParaRPr lang="en-US" altLang="ko-KR" b="1" dirty="0" smtClean="0">
              <a:solidFill>
                <a:srgbClr val="0070C0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714348" y="4357694"/>
            <a:ext cx="7786742" cy="2071702"/>
          </a:xfrm>
          <a:prstGeom prst="roundRect">
            <a:avLst>
              <a:gd name="adj" fmla="val 0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786050" y="5526961"/>
            <a:ext cx="56436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if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jkey.isKeyRightPressed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int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/ 2)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857224" y="4071942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좌회전</a:t>
            </a:r>
            <a:endParaRPr lang="ko-KR" altLang="en-US" sz="2400" b="1" dirty="0"/>
          </a:p>
        </p:txBody>
      </p:sp>
      <p:sp>
        <p:nvSpPr>
          <p:cNvPr id="26" name="직사각형 25"/>
          <p:cNvSpPr/>
          <p:nvPr/>
        </p:nvSpPr>
        <p:spPr>
          <a:xfrm>
            <a:off x="857224" y="4500569"/>
            <a:ext cx="44149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b="1" dirty="0" smtClean="0">
                <a:solidFill>
                  <a:srgbClr val="0070C0"/>
                </a:solidFill>
              </a:rPr>
              <a:t>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만약 화살표</a:t>
            </a:r>
            <a:r>
              <a:rPr lang="en-US" altLang="ko-KR" b="1" u="sng" dirty="0" smtClean="0">
                <a:solidFill>
                  <a:srgbClr val="0070C0"/>
                </a:solidFill>
              </a:rPr>
              <a:t>(</a:t>
            </a:r>
            <a:r>
              <a:rPr lang="en-US" altLang="ko-KR" b="1" u="sng" dirty="0" smtClean="0">
                <a:solidFill>
                  <a:srgbClr val="C00000"/>
                </a:solidFill>
                <a:sym typeface="Wingdings"/>
              </a:rPr>
              <a:t></a:t>
            </a:r>
            <a:r>
              <a:rPr lang="en-US" altLang="ko-KR" b="1" u="sng" dirty="0" smtClean="0">
                <a:solidFill>
                  <a:srgbClr val="0070C0"/>
                </a:solidFill>
              </a:rPr>
              <a:t>)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키를 눌렀을 때  좌회전</a:t>
            </a:r>
            <a:endParaRPr lang="en-US" altLang="ko-KR" b="1" u="sng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rgbClr val="7030A0"/>
                </a:solidFill>
              </a:rPr>
              <a:t>  왼쪽 모터</a:t>
            </a:r>
            <a:r>
              <a:rPr lang="en-US" altLang="ko-KR" b="1" dirty="0" smtClean="0">
                <a:solidFill>
                  <a:srgbClr val="7030A0"/>
                </a:solidFill>
              </a:rPr>
              <a:t>=50, </a:t>
            </a:r>
            <a:r>
              <a:rPr lang="ko-KR" altLang="en-US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b="1" dirty="0" smtClean="0">
                <a:solidFill>
                  <a:srgbClr val="7030A0"/>
                </a:solidFill>
              </a:rPr>
              <a:t>=100</a:t>
            </a:r>
            <a:endParaRPr lang="en-US" altLang="ko-K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모서리가 둥근 직사각형 10"/>
          <p:cNvSpPr/>
          <p:nvPr/>
        </p:nvSpPr>
        <p:spPr>
          <a:xfrm>
            <a:off x="642910" y="2143116"/>
            <a:ext cx="7786742" cy="4500594"/>
          </a:xfrm>
          <a:prstGeom prst="roundRect">
            <a:avLst>
              <a:gd name="adj" fmla="val 2123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0" y="2214554"/>
            <a:ext cx="807246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if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jkey.isKeyRightPressed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int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rightMotor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 / 2)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(1)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else: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(0)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if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jkey.isKeyLeftPressed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int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leftMotor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 / 2)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(2)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else: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      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(0)</a:t>
            </a:r>
            <a:endParaRPr lang="ko-KR" altLang="en-US" sz="2500" b="1" dirty="0">
              <a:solidFill>
                <a:schemeClr val="bg1"/>
              </a:solidFill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방향 지시등 만들기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714348" y="1428736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LED</a:t>
            </a:r>
            <a:r>
              <a:rPr lang="ko-KR" altLang="en-US" sz="2400" b="1" spc="50" dirty="0" smtClean="0">
                <a:ln w="11430"/>
              </a:rPr>
              <a:t>를 이용하여 방향 지시등을 만들어 본다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41" name="오른쪽 중괄호 40"/>
          <p:cNvSpPr/>
          <p:nvPr/>
        </p:nvSpPr>
        <p:spPr>
          <a:xfrm>
            <a:off x="5000628" y="3091717"/>
            <a:ext cx="214314" cy="1123101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5072066" y="5553064"/>
            <a:ext cx="214314" cy="947770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5357818" y="3313514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우회전 할 경우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오른쪽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357818" y="5643578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좌회전 할 경우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오른쪽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부저 경적 소리 넣기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643050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부저를 이용하여 경적소리를 넣어 보자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642910" y="2357430"/>
            <a:ext cx="7358114" cy="1071570"/>
          </a:xfrm>
          <a:prstGeom prst="roundRect">
            <a:avLst>
              <a:gd name="adj" fmla="val 2123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928694" y="2424350"/>
            <a:ext cx="46434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5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jkey.isKeyEnterPressed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5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5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500" b="1" dirty="0" smtClean="0">
                <a:solidFill>
                  <a:schemeClr val="bg1"/>
                </a:solidFill>
              </a:rPr>
              <a:t>(2,0.05)</a:t>
            </a:r>
            <a:endParaRPr lang="ko-KR" altLang="en-US" sz="2500" b="1" dirty="0">
              <a:solidFill>
                <a:schemeClr val="bg1"/>
              </a:solidFill>
            </a:endParaRPr>
          </a:p>
        </p:txBody>
      </p:sp>
      <p:pic>
        <p:nvPicPr>
          <p:cNvPr id="30" name="Picture 3" descr="space-bar • Josh Bens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5143512"/>
            <a:ext cx="3848100" cy="742950"/>
          </a:xfrm>
          <a:prstGeom prst="rect">
            <a:avLst/>
          </a:prstGeom>
          <a:noFill/>
        </p:spPr>
      </p:pic>
      <p:pic>
        <p:nvPicPr>
          <p:cNvPr id="31" name="Picture 3" descr="space-bar • Josh Bens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030" t="37180" r="22277" b="33974"/>
          <a:stretch>
            <a:fillRect/>
          </a:stretch>
        </p:blipFill>
        <p:spPr bwMode="auto">
          <a:xfrm>
            <a:off x="4286248" y="5442912"/>
            <a:ext cx="2143140" cy="214314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4429124" y="5286388"/>
            <a:ext cx="755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Enter</a:t>
            </a:r>
            <a:endParaRPr lang="ko-KR" altLang="en-US" b="1" dirty="0"/>
          </a:p>
        </p:txBody>
      </p:sp>
      <p:cxnSp>
        <p:nvCxnSpPr>
          <p:cNvPr id="33" name="꺾인 연결선 32"/>
          <p:cNvCxnSpPr>
            <a:stCxn id="29" idx="3"/>
          </p:cNvCxnSpPr>
          <p:nvPr/>
        </p:nvCxnSpPr>
        <p:spPr>
          <a:xfrm>
            <a:off x="5572132" y="2855237"/>
            <a:ext cx="335398" cy="2322041"/>
          </a:xfrm>
          <a:prstGeom prst="bentConnector2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/>
          <p:cNvSpPr/>
          <p:nvPr/>
        </p:nvSpPr>
        <p:spPr>
          <a:xfrm>
            <a:off x="3071802" y="4000504"/>
            <a:ext cx="27146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700" b="1" spc="50" dirty="0" smtClean="0">
                <a:ln w="11430"/>
                <a:solidFill>
                  <a:srgbClr val="0000FF"/>
                </a:solidFill>
              </a:rPr>
              <a:t>Enter</a:t>
            </a:r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키를 눌렀을 때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부저음 내기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7786710" y="207167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3937" r="20253" b="8464"/>
          <a:stretch>
            <a:fillRect/>
          </a:stretch>
        </p:blipFill>
        <p:spPr bwMode="auto">
          <a:xfrm>
            <a:off x="0" y="0"/>
            <a:ext cx="6357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4929190" y="1500174"/>
            <a:ext cx="385765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4" name="그룹 45"/>
          <p:cNvGrpSpPr/>
          <p:nvPr/>
        </p:nvGrpSpPr>
        <p:grpSpPr>
          <a:xfrm>
            <a:off x="4357686" y="571480"/>
            <a:ext cx="652400" cy="1500198"/>
            <a:chOff x="9765149" y="1426965"/>
            <a:chExt cx="855319" cy="1966812"/>
          </a:xfrm>
        </p:grpSpPr>
        <p:grpSp>
          <p:nvGrpSpPr>
            <p:cNvPr id="5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4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9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0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215206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929190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072198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839980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286644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357950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197302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413857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143636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215206" y="3143248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000760" y="3607595"/>
            <a:ext cx="1214446" cy="17508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5715008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839980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214546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000364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5429256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857224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3440934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1785918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143008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285852" y="2143115"/>
            <a:ext cx="500066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259880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056826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5945515" y="1749058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270232" y="2084758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4985900" y="4997445"/>
            <a:ext cx="1106575" cy="570480"/>
          </a:xfrm>
          <a:prstGeom prst="rect">
            <a:avLst/>
          </a:prstGeom>
          <a:noFill/>
        </p:spPr>
      </p:pic>
      <p:pic>
        <p:nvPicPr>
          <p:cNvPr id="34" name="Picture 1" descr="D:\backup\191111_창업지원자료\기획\디자인\UglyBot\제품사진\ugly_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73910">
            <a:off x="6488533" y="2146702"/>
            <a:ext cx="2714644" cy="646472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 rot="19301858">
            <a:off x="7791874" y="1325338"/>
            <a:ext cx="9286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USB 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동글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2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직접 입력하기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 파이썬 코딩을 작성 할 경우</a:t>
            </a:r>
            <a:endParaRPr lang="en-US" altLang="ko-KR" sz="20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라이브러리 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import, </a:t>
            </a: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객체 정의를 상단부에 삽입하도록 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74199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예제 실행하기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722587" y="3442087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7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129" y="3382276"/>
            <a:ext cx="296622" cy="285752"/>
          </a:xfrm>
          <a:prstGeom prst="rect">
            <a:avLst/>
          </a:prstGeom>
          <a:noFill/>
        </p:spPr>
      </p:pic>
      <p:pic>
        <p:nvPicPr>
          <p:cNvPr id="8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3691" y="3310838"/>
            <a:ext cx="222467" cy="214314"/>
          </a:xfrm>
          <a:prstGeom prst="rect">
            <a:avLst/>
          </a:prstGeom>
          <a:noFill/>
        </p:spPr>
      </p:pic>
      <p:sp>
        <p:nvSpPr>
          <p:cNvPr id="9" name="타원 8"/>
          <p:cNvSpPr/>
          <p:nvPr/>
        </p:nvSpPr>
        <p:spPr>
          <a:xfrm>
            <a:off x="680544" y="4048552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11" name="꺾인 연결선 14"/>
          <p:cNvCxnSpPr>
            <a:stCxn id="12" idx="3"/>
            <a:endCxn id="1026" idx="0"/>
          </p:cNvCxnSpPr>
          <p:nvPr/>
        </p:nvCxnSpPr>
        <p:spPr>
          <a:xfrm>
            <a:off x="5335350" y="3359257"/>
            <a:ext cx="1058319" cy="3554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3571868" y="3214686"/>
            <a:ext cx="176348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파일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4" name="꺾인 연결선 14"/>
          <p:cNvCxnSpPr>
            <a:stCxn id="16" idx="2"/>
            <a:endCxn id="6" idx="0"/>
          </p:cNvCxnSpPr>
          <p:nvPr/>
        </p:nvCxnSpPr>
        <p:spPr>
          <a:xfrm rot="16200000" flipH="1">
            <a:off x="1044650" y="3299802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705258" y="2870583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t="6621"/>
          <a:stretch>
            <a:fillRect/>
          </a:stretch>
        </p:blipFill>
        <p:spPr bwMode="auto">
          <a:xfrm>
            <a:off x="4572000" y="3714752"/>
            <a:ext cx="3643338" cy="1850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endCxn id="12" idx="1"/>
          </p:cNvCxnSpPr>
          <p:nvPr/>
        </p:nvCxnSpPr>
        <p:spPr>
          <a:xfrm flipV="1">
            <a:off x="1285852" y="3359257"/>
            <a:ext cx="2286016" cy="784125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5143504" y="3786190"/>
            <a:ext cx="1071570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786578" y="628652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1" name="꺾인 연결선 14"/>
          <p:cNvCxnSpPr>
            <a:stCxn id="1026" idx="2"/>
            <a:endCxn id="40" idx="0"/>
          </p:cNvCxnSpPr>
          <p:nvPr/>
        </p:nvCxnSpPr>
        <p:spPr>
          <a:xfrm rot="16200000" flipH="1">
            <a:off x="6570856" y="5388167"/>
            <a:ext cx="721166" cy="1075540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본 교재 파이썬 코딩 실습은 예제 파일이 제공된다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하기 방법으로 예제를 선택하여 실행하면 결과를 확인 할 수 있다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무선조종 관련 함수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smtClean="0"/>
              <a:t>motor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7732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-100~100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0  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정지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1~100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직진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-100~-1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역방향으로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후진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Uglybot.motor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(left, right)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7215206" y="3357562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예제 </a:t>
            </a:r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: </a:t>
            </a:r>
            <a:r>
              <a:rPr lang="en-US" altLang="ko-KR" sz="1400" b="1" dirty="0" err="1" smtClean="0">
                <a:solidFill>
                  <a:srgbClr val="00B050"/>
                </a:solidFill>
                <a:latin typeface="Calibri" pitchFamily="34" charset="0"/>
              </a:rPr>
              <a:t>RCCar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7" name="Picture 4" descr="png image transparent paint.net | technical-recipes.co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18821" y="2786058"/>
            <a:ext cx="928694" cy="860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8903</TotalTime>
  <Words>550</Words>
  <Application>Microsoft Office PowerPoint</Application>
  <PresentationFormat>화면 슬라이드 쇼(4:3)</PresentationFormat>
  <Paragraphs>129</Paragraphs>
  <Slides>18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0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2004</cp:revision>
  <dcterms:created xsi:type="dcterms:W3CDTF">2012-05-30T12:36:11Z</dcterms:created>
  <dcterms:modified xsi:type="dcterms:W3CDTF">2021-06-21T02:19:08Z</dcterms:modified>
</cp:coreProperties>
</file>