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6"/>
  </p:notesMasterIdLst>
  <p:handoutMasterIdLst>
    <p:handoutMasterId r:id="rId27"/>
  </p:handoutMasterIdLst>
  <p:sldIdLst>
    <p:sldId id="258" r:id="rId5"/>
    <p:sldId id="610" r:id="rId6"/>
    <p:sldId id="259" r:id="rId7"/>
    <p:sldId id="608" r:id="rId8"/>
    <p:sldId id="614" r:id="rId9"/>
    <p:sldId id="615" r:id="rId10"/>
    <p:sldId id="611" r:id="rId11"/>
    <p:sldId id="604" r:id="rId12"/>
    <p:sldId id="612" r:id="rId13"/>
    <p:sldId id="613" r:id="rId14"/>
    <p:sldId id="605" r:id="rId15"/>
    <p:sldId id="616" r:id="rId16"/>
    <p:sldId id="598" r:id="rId17"/>
    <p:sldId id="617" r:id="rId18"/>
    <p:sldId id="601" r:id="rId19"/>
    <p:sldId id="618" r:id="rId20"/>
    <p:sldId id="603" r:id="rId21"/>
    <p:sldId id="619" r:id="rId22"/>
    <p:sldId id="606" r:id="rId23"/>
    <p:sldId id="620" r:id="rId24"/>
    <p:sldId id="607" r:id="rId25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cuidevices.com/product-spotlight/piezo-and-magnetic-buzzers&amp;psig=AOvVaw0Z8Xl7zfkSL0KaWDIUBLMW&amp;ust=1623991829555000&amp;source=images&amp;cd=vfe&amp;ved=0CAIQjRxqFwoTCLjl8JbvnfECFQAAAAAdAAAAABA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hyperlink" Target="https://www.google.com/url?sa=i&amp;url=https://www.shutterstock.com/search/play+piano+icon&amp;psig=AOvVaw0Gcg8LNWrUEIPPZB1rUZ-s&amp;ust=1623994215683000&amp;source=images&amp;cd=vfe&amp;ved=0CAIQjRxqGAoTCLjoyIj4nfECFQAAAAAdAAAAABCTAg" TargetMode="Externa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technical-recipes.com/2015/making-png-images-transparent-using-paint-net/&amp;psig=AOvVaw08UNDT8IV3F8k9MP67ZL2j&amp;ust=1624069821463000&amp;source=images&amp;cd=vfe&amp;ved=0CAcQjRxqFwoTCLjGyeORoPECFQAAAAAdAAAAABAM" TargetMode="External"/><Relationship Id="rId7" Type="http://schemas.openxmlformats.org/officeDocument/2006/relationships/image" Target="../media/image37.jpe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com/url?sa=i&amp;url=https%3A%2F%2Fwww.dreamstime.com%2Fstock-illustration-cartoon-school-bell-hand-vector-illustration-isolated-white-image63030428&amp;psig=AOvVaw3dRvSg1z0abAysEzAj9oIY&amp;ust=1624339268287000&amp;source=images&amp;cd=vfe&amp;ved=0CAcQjRxqFwoTCKCJqMD9p_ECFQAAAAAdAAAAABAJ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블록코딩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피지컬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4" name="Picture 2" descr="Python Logo - PNG and Vector - Logo Downloa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모서리가 둥근 직사각형 22"/>
          <p:cNvSpPr/>
          <p:nvPr/>
        </p:nvSpPr>
        <p:spPr>
          <a:xfrm>
            <a:off x="1071538" y="4143380"/>
            <a:ext cx="7429552" cy="2286016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357290" y="4357694"/>
            <a:ext cx="2000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오른쪽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왼쪽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두개가 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0.05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주기로 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깜박거린다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32" name="타원형 설명선 31"/>
          <p:cNvSpPr/>
          <p:nvPr/>
        </p:nvSpPr>
        <p:spPr>
          <a:xfrm>
            <a:off x="4857752" y="5000636"/>
            <a:ext cx="857256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150" dirty="0" smtClean="0">
                <a:solidFill>
                  <a:srgbClr val="C00000"/>
                </a:solidFill>
              </a:rPr>
              <a:t>0.05</a:t>
            </a:r>
            <a:r>
              <a:rPr lang="ko-KR" altLang="en-US" sz="1400" spc="-150" dirty="0" smtClean="0">
                <a:solidFill>
                  <a:srgbClr val="C00000"/>
                </a:solidFill>
              </a:rPr>
              <a:t>초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3286116" y="4357694"/>
            <a:ext cx="5072098" cy="1857388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7072330" y="4214818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4214810" y="6072018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5500694" y="4236084"/>
            <a:ext cx="192882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+mn-ea"/>
              </a:rPr>
              <a:t>ESC</a:t>
            </a:r>
            <a:r>
              <a:rPr lang="ko-KR" altLang="en-US" sz="1000" dirty="0" smtClean="0">
                <a:solidFill>
                  <a:schemeClr val="bg1"/>
                </a:solidFill>
                <a:latin typeface="+mn-ea"/>
              </a:rPr>
              <a:t>키 누를때까지 무한반복</a:t>
            </a:r>
            <a:endParaRPr lang="en-US" altLang="ko-KR" sz="1000" dirty="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643438" y="5214950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749322" y="5214950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215206" y="5214950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깜빡이기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215074" y="4786322"/>
            <a:ext cx="857256" cy="11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/>
          <a:srcRect r="8988"/>
          <a:stretch>
            <a:fillRect/>
          </a:stretch>
        </p:blipFill>
        <p:spPr bwMode="auto">
          <a:xfrm rot="5400000">
            <a:off x="3376189" y="4839125"/>
            <a:ext cx="1143008" cy="89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타원 37"/>
          <p:cNvSpPr/>
          <p:nvPr/>
        </p:nvSpPr>
        <p:spPr>
          <a:xfrm>
            <a:off x="3929058" y="4786322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6357950" y="4786322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Freeform 38"/>
          <p:cNvSpPr>
            <a:spLocks/>
          </p:cNvSpPr>
          <p:nvPr/>
        </p:nvSpPr>
        <p:spPr bwMode="auto">
          <a:xfrm>
            <a:off x="571472" y="4159142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12283" y="4223906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타원형 설명선 38"/>
          <p:cNvSpPr/>
          <p:nvPr/>
        </p:nvSpPr>
        <p:spPr>
          <a:xfrm>
            <a:off x="7429520" y="4929198"/>
            <a:ext cx="857256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150" dirty="0" smtClean="0">
                <a:solidFill>
                  <a:srgbClr val="C00000"/>
                </a:solidFill>
              </a:rPr>
              <a:t>0.05</a:t>
            </a:r>
            <a:r>
              <a:rPr lang="ko-KR" altLang="en-US" sz="1400" spc="-150" dirty="0" smtClean="0">
                <a:solidFill>
                  <a:srgbClr val="C00000"/>
                </a:solidFill>
              </a:rPr>
              <a:t>초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540101" y="6082839"/>
            <a:ext cx="192882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+mn-ea"/>
              </a:rPr>
              <a:t>ESC</a:t>
            </a:r>
            <a:r>
              <a:rPr lang="ko-KR" altLang="en-US" sz="1000" dirty="0" smtClean="0">
                <a:solidFill>
                  <a:schemeClr val="bg1"/>
                </a:solidFill>
                <a:latin typeface="+mn-ea"/>
              </a:rPr>
              <a:t>키 누를때까지 무한반복</a:t>
            </a:r>
            <a:endParaRPr lang="en-US" altLang="ko-KR" sz="10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857752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LED_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깜빡이기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8196" name="Picture 4" descr="png image transparent paint.net | technical-recipes.co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1367" y="142852"/>
            <a:ext cx="928694" cy="860936"/>
          </a:xfrm>
          <a:prstGeom prst="rect">
            <a:avLst/>
          </a:prstGeom>
          <a:noFill/>
        </p:spPr>
      </p:pic>
      <p:sp>
        <p:nvSpPr>
          <p:cNvPr id="26" name="모서리가 둥근 직사각형 25"/>
          <p:cNvSpPr/>
          <p:nvPr/>
        </p:nvSpPr>
        <p:spPr>
          <a:xfrm>
            <a:off x="571472" y="1500174"/>
            <a:ext cx="8143932" cy="2214578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29124" y="1956098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LED ON</a:t>
            </a:r>
          </a:p>
          <a:p>
            <a:r>
              <a:rPr lang="en-US" altLang="ko-KR" sz="1700" b="1" dirty="0" smtClean="0">
                <a:solidFill>
                  <a:srgbClr val="0000FF"/>
                </a:solidFill>
              </a:rPr>
              <a:t>0.05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기다리기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36" name="오른쪽 중괄호 35"/>
          <p:cNvSpPr/>
          <p:nvPr/>
        </p:nvSpPr>
        <p:spPr>
          <a:xfrm>
            <a:off x="3143240" y="2714620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1" name="직선 화살표 연결선 40"/>
          <p:cNvCxnSpPr>
            <a:stCxn id="36" idx="1"/>
            <a:endCxn id="43" idx="1"/>
          </p:cNvCxnSpPr>
          <p:nvPr/>
        </p:nvCxnSpPr>
        <p:spPr>
          <a:xfrm rot="10800000" flipH="1">
            <a:off x="3428992" y="3022397"/>
            <a:ext cx="928694" cy="13694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357686" y="2714620"/>
            <a:ext cx="25003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FF0000"/>
                </a:solidFill>
              </a:rPr>
              <a:t>오른쪽 </a:t>
            </a:r>
            <a:r>
              <a:rPr lang="en-US" altLang="ko-KR" sz="1700" b="1" dirty="0" smtClean="0">
                <a:solidFill>
                  <a:srgbClr val="FF0000"/>
                </a:solidFill>
              </a:rPr>
              <a:t>LED ON</a:t>
            </a:r>
          </a:p>
          <a:p>
            <a:r>
              <a:rPr lang="en-US" altLang="ko-KR" sz="1700" b="1" dirty="0" smtClean="0">
                <a:solidFill>
                  <a:srgbClr val="FF0000"/>
                </a:solidFill>
              </a:rPr>
              <a:t>0.05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초 기다리기</a:t>
            </a:r>
            <a:endParaRPr lang="en-US" altLang="ko-KR" sz="1700" b="1" dirty="0" smtClean="0">
              <a:solidFill>
                <a:srgbClr val="FF0000"/>
              </a:solidFill>
            </a:endParaRPr>
          </a:p>
        </p:txBody>
      </p:sp>
      <p:sp>
        <p:nvSpPr>
          <p:cNvPr id="44" name="오른쪽 중괄호 43"/>
          <p:cNvSpPr/>
          <p:nvPr/>
        </p:nvSpPr>
        <p:spPr>
          <a:xfrm>
            <a:off x="3143240" y="1857364"/>
            <a:ext cx="317256" cy="66223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785786" y="1785926"/>
            <a:ext cx="29289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(1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</a:t>
            </a:r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sleep(0.05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 </a:t>
            </a:r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    </a:t>
            </a:r>
          </a:p>
          <a:p>
            <a:r>
              <a:rPr lang="en-US" altLang="ko-KR" sz="20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(2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              </a:t>
            </a:r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sleep(0.05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      </a:t>
            </a:r>
            <a:endParaRPr lang="ko-KR" altLang="en-US" sz="2000" b="1" dirty="0" smtClean="0">
              <a:solidFill>
                <a:schemeClr val="bg1"/>
              </a:solidFill>
            </a:endParaRPr>
          </a:p>
        </p:txBody>
      </p:sp>
      <p:cxnSp>
        <p:nvCxnSpPr>
          <p:cNvPr id="59" name="직선 화살표 연결선 58"/>
          <p:cNvCxnSpPr/>
          <p:nvPr/>
        </p:nvCxnSpPr>
        <p:spPr>
          <a:xfrm rot="10800000" flipH="1">
            <a:off x="3428992" y="2175015"/>
            <a:ext cx="928694" cy="13694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깜빡이기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 l="678" t="7519" r="17549" b="11654"/>
          <a:stretch>
            <a:fillRect/>
          </a:stretch>
        </p:blipFill>
        <p:spPr bwMode="auto">
          <a:xfrm>
            <a:off x="214282" y="1571612"/>
            <a:ext cx="8615754" cy="4500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5" name="직사각형 24"/>
          <p:cNvSpPr/>
          <p:nvPr/>
        </p:nvSpPr>
        <p:spPr>
          <a:xfrm>
            <a:off x="4857752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LED_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깜빡이기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8196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1367" y="142852"/>
            <a:ext cx="928694" cy="860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928662" y="4786322"/>
            <a:ext cx="7429552" cy="1785950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en-US" altLang="ko-KR" dirty="0" smtClean="0"/>
              <a:t>LED </a:t>
            </a:r>
            <a:r>
              <a:rPr lang="ko-KR" altLang="en-US" dirty="0" smtClean="0"/>
              <a:t>제어</a:t>
            </a:r>
            <a:r>
              <a:rPr lang="en-US" altLang="ko-KR" dirty="0" smtClean="0"/>
              <a:t>- </a:t>
            </a:r>
            <a:r>
              <a:rPr lang="ko-KR" altLang="en-US" dirty="0" smtClean="0"/>
              <a:t>키보드로 </a:t>
            </a:r>
            <a:r>
              <a:rPr lang="ko-KR" altLang="en-US" dirty="0" smtClean="0"/>
              <a:t>제어하기</a:t>
            </a:r>
            <a:r>
              <a:rPr lang="en-US" altLang="ko-KR" dirty="0" smtClean="0"/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7692" t="13617" r="3846"/>
          <a:stretch>
            <a:fillRect/>
          </a:stretch>
        </p:blipFill>
        <p:spPr bwMode="auto">
          <a:xfrm rot="5400000">
            <a:off x="5822165" y="4464851"/>
            <a:ext cx="164307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직사각형 31"/>
          <p:cNvSpPr/>
          <p:nvPr/>
        </p:nvSpPr>
        <p:spPr>
          <a:xfrm>
            <a:off x="1357290" y="5000636"/>
            <a:ext cx="40005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키보드 화살표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↑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↓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으로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제어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↑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눌렀을 때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오른쪽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ON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↓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눌렀을 때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왼쪽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ON</a:t>
            </a:r>
          </a:p>
        </p:txBody>
      </p:sp>
      <p:sp>
        <p:nvSpPr>
          <p:cNvPr id="22" name="타원 21"/>
          <p:cNvSpPr/>
          <p:nvPr/>
        </p:nvSpPr>
        <p:spPr>
          <a:xfrm>
            <a:off x="5500694" y="5214950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Freeform 38"/>
          <p:cNvSpPr>
            <a:spLocks/>
          </p:cNvSpPr>
          <p:nvPr/>
        </p:nvSpPr>
        <p:spPr bwMode="auto">
          <a:xfrm>
            <a:off x="571472" y="4659208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12283" y="4723972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5500694" y="5857892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707201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LED_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키보드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12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0816" y="142852"/>
            <a:ext cx="928694" cy="860936"/>
          </a:xfrm>
          <a:prstGeom prst="rect">
            <a:avLst/>
          </a:prstGeom>
          <a:noFill/>
        </p:spPr>
      </p:pic>
      <p:sp>
        <p:nvSpPr>
          <p:cNvPr id="13" name="모서리가 둥근 직사각형 12"/>
          <p:cNvSpPr/>
          <p:nvPr/>
        </p:nvSpPr>
        <p:spPr>
          <a:xfrm>
            <a:off x="571472" y="1500174"/>
            <a:ext cx="8143932" cy="2500330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8" y="1956098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만약 화살표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(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↑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을 눌렀을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LED ON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15" name="오른쪽 중괄호 14"/>
          <p:cNvSpPr/>
          <p:nvPr/>
        </p:nvSpPr>
        <p:spPr>
          <a:xfrm>
            <a:off x="4429124" y="3000372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>
            <a:stCxn id="15" idx="1"/>
            <a:endCxn id="17" idx="1"/>
          </p:cNvCxnSpPr>
          <p:nvPr/>
        </p:nvCxnSpPr>
        <p:spPr>
          <a:xfrm rot="10800000" flipH="1">
            <a:off x="4714876" y="3308149"/>
            <a:ext cx="928694" cy="13694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43570" y="3000372"/>
            <a:ext cx="31432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FF0000"/>
                </a:solidFill>
              </a:rPr>
              <a:t>만약 화살표</a:t>
            </a:r>
            <a:r>
              <a:rPr lang="en-US" altLang="ko-KR" sz="17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↓</a:t>
            </a:r>
            <a:r>
              <a:rPr lang="en-US" altLang="ko-KR" sz="1700" b="1" dirty="0" smtClean="0">
                <a:solidFill>
                  <a:srgbClr val="FF0000"/>
                </a:solidFill>
              </a:rPr>
              <a:t>)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을 눌렀을 때</a:t>
            </a:r>
            <a:endParaRPr lang="en-US" altLang="ko-KR" sz="1700" b="1" dirty="0" smtClean="0">
              <a:solidFill>
                <a:srgbClr val="FF0000"/>
              </a:solidFill>
            </a:endParaRPr>
          </a:p>
          <a:p>
            <a:r>
              <a:rPr lang="ko-KR" altLang="en-US" sz="1700" b="1" dirty="0" smtClean="0">
                <a:solidFill>
                  <a:srgbClr val="FF0000"/>
                </a:solidFill>
              </a:rPr>
              <a:t>왼쪽 </a:t>
            </a:r>
            <a:r>
              <a:rPr lang="en-US" altLang="ko-KR" sz="1700" b="1" dirty="0" smtClean="0">
                <a:solidFill>
                  <a:srgbClr val="FF0000"/>
                </a:solidFill>
              </a:rPr>
              <a:t>LED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켜기</a:t>
            </a:r>
            <a:endParaRPr lang="en-US" altLang="ko-KR" sz="1700" b="1" dirty="0" smtClean="0">
              <a:solidFill>
                <a:srgbClr val="FF0000"/>
              </a:solidFill>
            </a:endParaRPr>
          </a:p>
        </p:txBody>
      </p:sp>
      <p:sp>
        <p:nvSpPr>
          <p:cNvPr id="18" name="오른쪽 중괄호 17"/>
          <p:cNvSpPr/>
          <p:nvPr/>
        </p:nvSpPr>
        <p:spPr>
          <a:xfrm>
            <a:off x="4429124" y="1857364"/>
            <a:ext cx="317256" cy="66223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85786" y="1785926"/>
            <a:ext cx="67866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jkey.isKeyUpPressed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(1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        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jkey.isKeyDownPressed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uglybot.led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(2)        </a:t>
            </a:r>
            <a:endParaRPr lang="ko-KR" altLang="en-US" sz="2000" b="1" dirty="0" smtClean="0">
              <a:solidFill>
                <a:schemeClr val="bg1"/>
              </a:solidFill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 rot="10800000" flipH="1">
            <a:off x="4714876" y="2175015"/>
            <a:ext cx="928694" cy="13694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en-US" altLang="ko-KR" dirty="0" smtClean="0"/>
              <a:t>LED </a:t>
            </a:r>
            <a:r>
              <a:rPr lang="ko-KR" altLang="en-US" dirty="0" smtClean="0"/>
              <a:t>제어</a:t>
            </a:r>
            <a:r>
              <a:rPr lang="en-US" altLang="ko-KR" dirty="0" smtClean="0"/>
              <a:t>- </a:t>
            </a:r>
            <a:r>
              <a:rPr lang="ko-KR" altLang="en-US" dirty="0" smtClean="0"/>
              <a:t>키보드로 </a:t>
            </a:r>
            <a:r>
              <a:rPr lang="ko-KR" altLang="en-US" dirty="0" smtClean="0"/>
              <a:t>제어하기</a:t>
            </a:r>
            <a:r>
              <a:rPr lang="en-US" altLang="ko-KR" dirty="0" smtClean="0"/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t="6176" r="28190" b="9422"/>
          <a:stretch>
            <a:fillRect/>
          </a:stretch>
        </p:blipFill>
        <p:spPr bwMode="auto">
          <a:xfrm>
            <a:off x="428596" y="1357298"/>
            <a:ext cx="8286808" cy="5168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직사각형 10"/>
          <p:cNvSpPr/>
          <p:nvPr/>
        </p:nvSpPr>
        <p:spPr>
          <a:xfrm>
            <a:off x="6707201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LED_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키보드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12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0816" y="142852"/>
            <a:ext cx="928694" cy="860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버튼 제어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소리내기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928662" y="4929198"/>
            <a:ext cx="7429552" cy="571504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2"/>
          <a:srcRect l="7692" t="-1627" r="3846"/>
          <a:stretch>
            <a:fillRect/>
          </a:stretch>
        </p:blipFill>
        <p:spPr bwMode="auto">
          <a:xfrm rot="5400000">
            <a:off x="6322231" y="3393281"/>
            <a:ext cx="164307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직사각형 38"/>
          <p:cNvSpPr/>
          <p:nvPr/>
        </p:nvSpPr>
        <p:spPr>
          <a:xfrm>
            <a:off x="1071538" y="4929198"/>
            <a:ext cx="435771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눌렀을 때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‘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’ 0.5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초간 출력 한다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42" name="Freeform 38"/>
          <p:cNvSpPr>
            <a:spLocks/>
          </p:cNvSpPr>
          <p:nvPr/>
        </p:nvSpPr>
        <p:spPr bwMode="auto">
          <a:xfrm>
            <a:off x="571472" y="4429132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712283" y="4493896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101" name="Picture 5" descr="Piezo and Magnetic Buzzers | Product Spotlight | CUI Device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556" t="7998" r="27944" b="7001"/>
          <a:stretch>
            <a:fillRect/>
          </a:stretch>
        </p:blipFill>
        <p:spPr bwMode="auto">
          <a:xfrm rot="16200000">
            <a:off x="6054339" y="4661305"/>
            <a:ext cx="500066" cy="607223"/>
          </a:xfrm>
          <a:prstGeom prst="rect">
            <a:avLst/>
          </a:prstGeom>
          <a:noFill/>
        </p:spPr>
      </p:pic>
      <p:sp>
        <p:nvSpPr>
          <p:cNvPr id="45" name="아래쪽 화살표 44"/>
          <p:cNvSpPr/>
          <p:nvPr/>
        </p:nvSpPr>
        <p:spPr>
          <a:xfrm>
            <a:off x="8001024" y="4143380"/>
            <a:ext cx="285752" cy="285752"/>
          </a:xfrm>
          <a:prstGeom prst="downArrow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286512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button_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부저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12" name="Picture 4" descr="png image transparent paint.net | technical-recipes.com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90127" y="142852"/>
            <a:ext cx="928694" cy="860936"/>
          </a:xfrm>
          <a:prstGeom prst="rect">
            <a:avLst/>
          </a:prstGeom>
          <a:noFill/>
        </p:spPr>
      </p:pic>
      <p:sp>
        <p:nvSpPr>
          <p:cNvPr id="14" name="모서리가 둥근 직사각형 13"/>
          <p:cNvSpPr/>
          <p:nvPr/>
        </p:nvSpPr>
        <p:spPr>
          <a:xfrm>
            <a:off x="571472" y="1785926"/>
            <a:ext cx="8143932" cy="1785950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9" name="오른쪽 중괄호 18"/>
          <p:cNvSpPr/>
          <p:nvPr/>
        </p:nvSpPr>
        <p:spPr>
          <a:xfrm>
            <a:off x="3929058" y="2143116"/>
            <a:ext cx="317256" cy="66223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85786" y="2071678"/>
            <a:ext cx="678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if button == 1 :       </a:t>
            </a:r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(0,0.5)  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sleep(0.8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        </a:t>
            </a:r>
            <a:endParaRPr lang="ko-KR" altLang="en-US" sz="2000" b="1" dirty="0" smtClean="0">
              <a:solidFill>
                <a:schemeClr val="bg1"/>
              </a:solidFill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4214810" y="2474461"/>
            <a:ext cx="642942" cy="2584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57752" y="2143116"/>
            <a:ext cx="364333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만약 버튼 값이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‘1’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이면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(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)</a:t>
            </a:r>
          </a:p>
          <a:p>
            <a:r>
              <a:rPr lang="ko-KR" altLang="en-US" sz="1700" b="1" dirty="0" smtClean="0">
                <a:solidFill>
                  <a:srgbClr val="0000FF"/>
                </a:solidFill>
              </a:rPr>
              <a:t>도음을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0.5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초동안 소리내기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en-US" altLang="ko-KR" sz="1700" b="1" dirty="0" smtClean="0">
                <a:solidFill>
                  <a:srgbClr val="0000FF"/>
                </a:solidFill>
              </a:rPr>
              <a:t>0.8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기다리기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 t="5521" r="14412" b="5521"/>
          <a:stretch>
            <a:fillRect/>
          </a:stretch>
        </p:blipFill>
        <p:spPr bwMode="auto">
          <a:xfrm>
            <a:off x="428596" y="1142984"/>
            <a:ext cx="8215370" cy="55598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버튼 제어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소리내기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286512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button_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부저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12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90127" y="142852"/>
            <a:ext cx="928694" cy="860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부저제어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키보드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피아노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072198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buzzer_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피아노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7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5180" y="142852"/>
            <a:ext cx="928694" cy="860936"/>
          </a:xfrm>
          <a:prstGeom prst="rect">
            <a:avLst/>
          </a:prstGeom>
          <a:noFill/>
        </p:spPr>
      </p:pic>
      <p:sp>
        <p:nvSpPr>
          <p:cNvPr id="8" name="모서리가 둥근 직사각형 7"/>
          <p:cNvSpPr/>
          <p:nvPr/>
        </p:nvSpPr>
        <p:spPr>
          <a:xfrm>
            <a:off x="571472" y="1643050"/>
            <a:ext cx="8143932" cy="4214842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 dirty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42910" y="1857364"/>
            <a:ext cx="40719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jkey.isKeyUpPressed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(0,0.1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</a:t>
            </a:r>
          </a:p>
          <a:p>
            <a:endParaRPr lang="en-US" altLang="ko-KR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jkey.isKeyLeftPressed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(1,0.1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jkey.isKeyDownPressed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  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(2,0.1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jkey.isKeyRightPressed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(3,0.1)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786314" y="1785926"/>
            <a:ext cx="34290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jkey.isKeyEnterPressed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(4,0.1)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jkey.isKeySpacePressed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(5,0.1)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smtClean="0">
                <a:solidFill>
                  <a:schemeClr val="bg1"/>
                </a:solidFill>
              </a:rPr>
              <a:t>if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jkey.isKeyEscPressed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(6,0.1)</a:t>
            </a:r>
            <a:endParaRPr lang="ko-KR" altLang="en-US" sz="2000" b="1" dirty="0" smtClean="0">
              <a:solidFill>
                <a:schemeClr val="bg1"/>
              </a:solidFill>
            </a:endParaRPr>
          </a:p>
        </p:txBody>
      </p:sp>
      <p:pic>
        <p:nvPicPr>
          <p:cNvPr id="14" name="Picture 4" descr="Play Piano Icon HD Stock Images | Shutterstock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53" t="16072" r="7693" b="19642"/>
          <a:stretch>
            <a:fillRect/>
          </a:stretch>
        </p:blipFill>
        <p:spPr bwMode="auto">
          <a:xfrm>
            <a:off x="5643570" y="4374913"/>
            <a:ext cx="3000396" cy="248308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85786" y="2500306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↑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786" y="3432247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←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레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786" y="4360941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↓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미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5286388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→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파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7752" y="2428868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(Enter)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솔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57752" y="3360809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Space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라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4357694"/>
            <a:ext cx="33575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(ESC)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눌렀을 때</a:t>
            </a:r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,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시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부저제어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키보드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피아노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 t="4443" r="3995" b="5343"/>
          <a:stretch>
            <a:fillRect/>
          </a:stretch>
        </p:blipFill>
        <p:spPr bwMode="auto">
          <a:xfrm>
            <a:off x="714348" y="928670"/>
            <a:ext cx="7234804" cy="5929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6564325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buzzer_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피아노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7" name="Picture 4" descr="png image transparent paint.net | technical-recipes.com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57307" y="142852"/>
            <a:ext cx="928694" cy="860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5.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학교종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연주하기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45" name="모서리가 둥근 직사각형 44"/>
          <p:cNvSpPr/>
          <p:nvPr/>
        </p:nvSpPr>
        <p:spPr>
          <a:xfrm>
            <a:off x="285720" y="3857628"/>
            <a:ext cx="8501122" cy="2240290"/>
          </a:xfrm>
          <a:prstGeom prst="roundRect">
            <a:avLst>
              <a:gd name="adj" fmla="val 7872"/>
            </a:avLst>
          </a:pr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note = [5, 5, 6, 6, 5, 5, 3, 5, 5, 3, 3, 2, 5,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…]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en-US" altLang="ko-KR" sz="2000" b="1" dirty="0" err="1" smtClean="0">
                <a:solidFill>
                  <a:schemeClr val="bg1"/>
                </a:solidFill>
              </a:rPr>
              <a:t>dur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 = [0.5, 0.5, 0.5, 0.5, 0.5, 0.5, 1.0, 0.5,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,…]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endParaRPr lang="ko-KR" altLang="en-US" sz="2000" b="1" dirty="0" smtClean="0">
              <a:solidFill>
                <a:srgbClr val="FF0000"/>
              </a:solidFill>
            </a:endParaRPr>
          </a:p>
          <a:p>
            <a:r>
              <a:rPr lang="en-US" altLang="ko-KR" sz="2000" b="1" dirty="0" smtClean="0">
                <a:solidFill>
                  <a:srgbClr val="FF0000"/>
                </a:solidFill>
              </a:rPr>
              <a:t>for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n </a:t>
            </a:r>
            <a:r>
              <a:rPr lang="en-US" altLang="ko-KR" sz="2000" b="1" dirty="0" smtClean="0">
                <a:solidFill>
                  <a:srgbClr val="FF0000"/>
                </a:solidFill>
              </a:rPr>
              <a:t>in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 range(0,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len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(note)):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uglybot.buzzer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(note[n], 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dur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[n])</a:t>
            </a:r>
            <a:endParaRPr lang="ko-KR" altLang="en-US" sz="2000" b="1" dirty="0" smtClean="0">
              <a:solidFill>
                <a:schemeClr val="bg1"/>
              </a:solidFill>
            </a:endParaRPr>
          </a:p>
          <a:p>
            <a:r>
              <a:rPr lang="ko-KR" altLang="en-US" sz="20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sleep(</a:t>
            </a:r>
            <a:r>
              <a:rPr lang="en-US" altLang="ko-KR" sz="2000" b="1" dirty="0" err="1" smtClean="0">
                <a:solidFill>
                  <a:schemeClr val="bg1"/>
                </a:solidFill>
              </a:rPr>
              <a:t>dur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[n]+0.3)</a:t>
            </a:r>
            <a:endParaRPr lang="ko-KR" altLang="en-US" sz="2000" b="1" dirty="0" smtClean="0">
              <a:solidFill>
                <a:schemeClr val="bg1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1214414" y="1545900"/>
            <a:ext cx="20726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solidFill>
                  <a:srgbClr val="CC3399"/>
                </a:solidFill>
                <a:latin typeface="+mn-ea"/>
              </a:rPr>
              <a:t>코딩 논리 생각</a:t>
            </a:r>
            <a:endParaRPr lang="en-US" altLang="ko-KR" sz="2000" b="1" dirty="0" smtClean="0">
              <a:solidFill>
                <a:srgbClr val="CC3399"/>
              </a:solidFill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1142976" y="1903090"/>
            <a:ext cx="750099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ym typeface="Wingdings 2"/>
              </a:rPr>
              <a:t>학교종 동요</a:t>
            </a:r>
            <a:r>
              <a:rPr lang="en-US" altLang="ko-KR" b="1" dirty="0" smtClean="0">
                <a:sym typeface="Wingdings 2"/>
              </a:rPr>
              <a:t> </a:t>
            </a:r>
            <a:r>
              <a:rPr lang="ko-KR" altLang="en-US" b="1" dirty="0" smtClean="0">
                <a:sym typeface="Wingdings 2"/>
              </a:rPr>
              <a:t>리듬과 계명을 생각한다</a:t>
            </a:r>
            <a:r>
              <a:rPr lang="en-US" altLang="ko-KR" b="1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b="1" dirty="0" smtClean="0">
                <a:sym typeface="Wingdings 2"/>
              </a:rPr>
              <a:t>리듬에 맞춰 부저음 재생시간과 쉼표를 고려하여 기다리기를 한다</a:t>
            </a:r>
            <a:r>
              <a:rPr lang="en-US" altLang="ko-KR" b="1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altLang="ko-KR" b="1" dirty="0" err="1" smtClean="0">
                <a:sym typeface="Wingdings 2"/>
              </a:rPr>
              <a:t>for~in</a:t>
            </a:r>
            <a:r>
              <a:rPr lang="en-US" altLang="ko-KR" b="1" dirty="0" smtClean="0">
                <a:sym typeface="Wingdings 2"/>
              </a:rPr>
              <a:t> (range)</a:t>
            </a:r>
            <a:r>
              <a:rPr lang="ko-KR" altLang="en-US" b="1" dirty="0" smtClean="0">
                <a:sym typeface="Wingdings 2"/>
              </a:rPr>
              <a:t> 구문으로 코딩해 본다</a:t>
            </a:r>
            <a:r>
              <a:rPr lang="en-US" altLang="ko-KR" b="1" dirty="0" smtClean="0">
                <a:sym typeface="Wingdings 2"/>
              </a:rPr>
              <a:t>.</a:t>
            </a:r>
          </a:p>
        </p:txBody>
      </p:sp>
      <p:grpSp>
        <p:nvGrpSpPr>
          <p:cNvPr id="48" name="그룹 29"/>
          <p:cNvGrpSpPr/>
          <p:nvPr/>
        </p:nvGrpSpPr>
        <p:grpSpPr>
          <a:xfrm>
            <a:off x="357158" y="1357298"/>
            <a:ext cx="796552" cy="1831676"/>
            <a:chOff x="9765149" y="1426965"/>
            <a:chExt cx="855319" cy="1966812"/>
          </a:xfrm>
        </p:grpSpPr>
        <p:grpSp>
          <p:nvGrpSpPr>
            <p:cNvPr id="49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7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2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50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1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63" name="직사각형 62"/>
          <p:cNvSpPr/>
          <p:nvPr/>
        </p:nvSpPr>
        <p:spPr>
          <a:xfrm>
            <a:off x="1857356" y="3286124"/>
            <a:ext cx="564360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Ex&gt; for n in range(0, 100)  # 0</a:t>
            </a:r>
            <a:r>
              <a:rPr lang="ko-KR" altLang="en-US" dirty="0" smtClean="0">
                <a:solidFill>
                  <a:schemeClr val="tx1"/>
                </a:solidFill>
              </a:rPr>
              <a:t>부터 </a:t>
            </a:r>
            <a:r>
              <a:rPr lang="en-US" altLang="ko-KR" dirty="0" smtClean="0">
                <a:solidFill>
                  <a:schemeClr val="tx1"/>
                </a:solidFill>
              </a:rPr>
              <a:t>99</a:t>
            </a:r>
            <a:r>
              <a:rPr lang="ko-KR" altLang="en-US" dirty="0" smtClean="0">
                <a:solidFill>
                  <a:schemeClr val="tx1"/>
                </a:solidFill>
              </a:rPr>
              <a:t>번 </a:t>
            </a:r>
            <a:r>
              <a:rPr lang="en-US" altLang="ko-KR" dirty="0" smtClean="0">
                <a:solidFill>
                  <a:schemeClr val="tx1"/>
                </a:solidFill>
              </a:rPr>
              <a:t>for </a:t>
            </a:r>
            <a:r>
              <a:rPr lang="ko-KR" altLang="en-US" dirty="0" smtClean="0">
                <a:solidFill>
                  <a:schemeClr val="tx1"/>
                </a:solidFill>
              </a:rPr>
              <a:t>문 실행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921383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Buzzer_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학교종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5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14365" y="142852"/>
            <a:ext cx="928694" cy="860936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5929322" y="3929066"/>
            <a:ext cx="24288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학교종 계명 배열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29322" y="4239331"/>
            <a:ext cx="29289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학교종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음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 재생시간 배열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49980" y="4871640"/>
            <a:ext cx="29289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배열이 끝날때까지 반복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29190" y="5154145"/>
            <a:ext cx="29289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배열 값이 순서대로 재생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39823" y="5532855"/>
            <a:ext cx="292895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  <a:sym typeface="Wingdings" pitchFamily="2" charset="2"/>
              </a:rPr>
              <a:t> </a:t>
            </a:r>
            <a:r>
              <a:rPr lang="ko-KR" altLang="en-US" sz="1700" b="1" dirty="0" smtClean="0">
                <a:solidFill>
                  <a:srgbClr val="0000FF"/>
                </a:solidFill>
                <a:sym typeface="Wingdings" pitchFamily="2" charset="2"/>
              </a:rPr>
              <a:t>음 재생 시간 기다리기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5.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학교종 연주하기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5564193" y="714356"/>
            <a:ext cx="1365261" cy="289141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rgbClr val="00B050"/>
                </a:solidFill>
                <a:latin typeface="Calibri" pitchFamily="34" charset="0"/>
              </a:rPr>
              <a:t>Buzzer_</a:t>
            </a:r>
            <a:r>
              <a:rPr lang="ko-KR" altLang="en-US" sz="1400" b="1" dirty="0" smtClean="0">
                <a:solidFill>
                  <a:srgbClr val="00B050"/>
                </a:solidFill>
                <a:latin typeface="Calibri" pitchFamily="34" charset="0"/>
              </a:rPr>
              <a:t>학교종</a:t>
            </a:r>
            <a:endParaRPr lang="en-US" altLang="ko-KR" sz="1400" b="1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25" name="Picture 4" descr="png image transparent paint.net | technical-recipes.co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175" y="142852"/>
            <a:ext cx="928694" cy="86093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t="4190" r="3294" b="56005"/>
          <a:stretch>
            <a:fillRect/>
          </a:stretch>
        </p:blipFill>
        <p:spPr bwMode="auto">
          <a:xfrm>
            <a:off x="0" y="1928802"/>
            <a:ext cx="9144000" cy="25738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 descr="Cartoon School With Bell In Hand Stock Vector - Illustration of happy,  educate: 6303042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b="10932"/>
          <a:stretch>
            <a:fillRect/>
          </a:stretch>
        </p:blipFill>
        <p:spPr bwMode="auto">
          <a:xfrm>
            <a:off x="6000760" y="4929198"/>
            <a:ext cx="2714644" cy="1675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215206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929190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072198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839980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286644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357950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197302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413857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143636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215206" y="3143248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000760" y="3607595"/>
            <a:ext cx="1214446" cy="17508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5715008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839980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214546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000364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5429256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857224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3440934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1785918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143008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285852" y="2143115"/>
            <a:ext cx="500066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259880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056826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5945515" y="1749058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270232" y="2084758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4985900" y="4997445"/>
            <a:ext cx="1106575" cy="570480"/>
          </a:xfrm>
          <a:prstGeom prst="rect">
            <a:avLst/>
          </a:prstGeom>
          <a:noFill/>
        </p:spPr>
      </p:pic>
      <p:pic>
        <p:nvPicPr>
          <p:cNvPr id="34" name="Picture 1" descr="D:\backup\191111_창업지원자료\기획\디자인\UglyBot\제품사진\ugly_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273910">
            <a:off x="6488533" y="2146702"/>
            <a:ext cx="2714644" cy="646472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 rot="19301858">
            <a:off x="7791874" y="1325338"/>
            <a:ext cx="9286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USB </a:t>
            </a: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동글</a:t>
            </a:r>
            <a:endParaRPr lang="en-US" altLang="ko-KR" sz="1400" b="1" spc="-150" dirty="0" smtClean="0">
              <a:ln w="3175">
                <a:noFill/>
              </a:ln>
              <a:solidFill>
                <a:srgbClr val="5261E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직접 입력하기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 파이썬 코딩을 작성 할 경우</a:t>
            </a:r>
            <a:endParaRPr lang="en-US" altLang="ko-KR" sz="20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라이브러리 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import, </a:t>
            </a: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객체 정의를 상단부에 삽입하도록 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74199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예제 실행하기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14752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722587" y="3442087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7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129" y="3382276"/>
            <a:ext cx="296622" cy="285752"/>
          </a:xfrm>
          <a:prstGeom prst="rect">
            <a:avLst/>
          </a:prstGeom>
          <a:noFill/>
        </p:spPr>
      </p:pic>
      <p:pic>
        <p:nvPicPr>
          <p:cNvPr id="8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3691" y="3310838"/>
            <a:ext cx="222467" cy="214314"/>
          </a:xfrm>
          <a:prstGeom prst="rect">
            <a:avLst/>
          </a:prstGeom>
          <a:noFill/>
        </p:spPr>
      </p:pic>
      <p:sp>
        <p:nvSpPr>
          <p:cNvPr id="9" name="타원 8"/>
          <p:cNvSpPr/>
          <p:nvPr/>
        </p:nvSpPr>
        <p:spPr>
          <a:xfrm>
            <a:off x="680544" y="4048552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11" name="꺾인 연결선 14"/>
          <p:cNvCxnSpPr>
            <a:stCxn id="12" idx="3"/>
            <a:endCxn id="1026" idx="0"/>
          </p:cNvCxnSpPr>
          <p:nvPr/>
        </p:nvCxnSpPr>
        <p:spPr>
          <a:xfrm>
            <a:off x="5335350" y="3359257"/>
            <a:ext cx="1058319" cy="355495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3571868" y="3214686"/>
            <a:ext cx="176348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파일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4" name="꺾인 연결선 14"/>
          <p:cNvCxnSpPr>
            <a:stCxn id="16" idx="2"/>
            <a:endCxn id="6" idx="0"/>
          </p:cNvCxnSpPr>
          <p:nvPr/>
        </p:nvCxnSpPr>
        <p:spPr>
          <a:xfrm rot="16200000" flipH="1">
            <a:off x="1044650" y="3299802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705258" y="2870583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t="6621"/>
          <a:stretch>
            <a:fillRect/>
          </a:stretch>
        </p:blipFill>
        <p:spPr bwMode="auto">
          <a:xfrm>
            <a:off x="4572000" y="3714752"/>
            <a:ext cx="3643338" cy="1850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endCxn id="12" idx="1"/>
          </p:cNvCxnSpPr>
          <p:nvPr/>
        </p:nvCxnSpPr>
        <p:spPr>
          <a:xfrm flipV="1">
            <a:off x="1285852" y="3359257"/>
            <a:ext cx="2286016" cy="784125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5143504" y="3786190"/>
            <a:ext cx="1071570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786578" y="6286520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1" name="꺾인 연결선 14"/>
          <p:cNvCxnSpPr>
            <a:stCxn id="1026" idx="2"/>
            <a:endCxn id="40" idx="0"/>
          </p:cNvCxnSpPr>
          <p:nvPr/>
        </p:nvCxnSpPr>
        <p:spPr>
          <a:xfrm rot="16200000" flipH="1">
            <a:off x="6570856" y="5388167"/>
            <a:ext cx="721166" cy="1075540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본 교재 파이썬 코딩 실습은 예제 파일이 제공된다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하기 방법으로 예제를 선택하여 실행하면 결과를 확인 할 수 있다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피지컬 관련 함수 보기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LED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제어 값 정의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000100" y="4071942"/>
            <a:ext cx="7429552" cy="1131079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Status=1           // LED0 ON, LED1 OFF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Status=2           // LED0 OFF, LED1 ON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Status=3           // LED0 ON, LED1 ON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1000100" y="2714620"/>
            <a:ext cx="7429552" cy="1214446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Uglybot.led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(status)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0 bit ( LED0,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왼쪽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LED)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     // 1 bit (LED1,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오른쪽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LED)</a:t>
            </a:r>
            <a:endParaRPr lang="en-US" altLang="ko-KR" sz="15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 smtClean="0"/>
              <a:t>buzzer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Buzzer 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소리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000100" y="3643314"/>
            <a:ext cx="7429552" cy="2169825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note=1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도          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note=2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레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note=3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미          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note=4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파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note=5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솔          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note=6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라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note=7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시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duration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음 길이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, 0.1~5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초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Uglybot.buzzer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(note, duration)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24319</TotalTime>
  <Words>742</Words>
  <Application>Microsoft Office PowerPoint</Application>
  <PresentationFormat>화면 슬라이드 쇼(4:3)</PresentationFormat>
  <Paragraphs>162</Paragraphs>
  <Slides>21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21</vt:i4>
      </vt:variant>
    </vt:vector>
  </HeadingPairs>
  <TitlesOfParts>
    <vt:vector size="25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4093</cp:revision>
  <cp:lastPrinted>2016-04-11T08:38:53Z</cp:lastPrinted>
  <dcterms:created xsi:type="dcterms:W3CDTF">2016-03-30T04:54:04Z</dcterms:created>
  <dcterms:modified xsi:type="dcterms:W3CDTF">2021-06-21T05:22:37Z</dcterms:modified>
</cp:coreProperties>
</file>