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21"/>
  </p:notesMasterIdLst>
  <p:handoutMasterIdLst>
    <p:handoutMasterId r:id="rId22"/>
  </p:handoutMasterIdLst>
  <p:sldIdLst>
    <p:sldId id="405" r:id="rId3"/>
    <p:sldId id="427" r:id="rId4"/>
    <p:sldId id="428" r:id="rId5"/>
    <p:sldId id="429" r:id="rId6"/>
    <p:sldId id="430" r:id="rId7"/>
    <p:sldId id="406" r:id="rId8"/>
    <p:sldId id="415" r:id="rId9"/>
    <p:sldId id="398" r:id="rId10"/>
    <p:sldId id="418" r:id="rId11"/>
    <p:sldId id="419" r:id="rId12"/>
    <p:sldId id="399" r:id="rId13"/>
    <p:sldId id="420" r:id="rId14"/>
    <p:sldId id="407" r:id="rId15"/>
    <p:sldId id="394" r:id="rId16"/>
    <p:sldId id="432" r:id="rId17"/>
    <p:sldId id="421" r:id="rId18"/>
    <p:sldId id="433" r:id="rId19"/>
    <p:sldId id="408" r:id="rId20"/>
  </p:sldIdLst>
  <p:sldSz cx="9144000" cy="6858000" type="screen4x3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388BD0"/>
    <a:srgbClr val="FFFFFF"/>
    <a:srgbClr val="FFD961"/>
    <a:srgbClr val="FF9900"/>
    <a:srgbClr val="9933FF"/>
    <a:srgbClr val="FF99FF"/>
    <a:srgbClr val="F8F8F8"/>
    <a:srgbClr val="2E6EBC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573" autoAdjust="0"/>
    <p:restoredTop sz="97229" autoAdjust="0"/>
  </p:normalViewPr>
  <p:slideViewPr>
    <p:cSldViewPr>
      <p:cViewPr varScale="1">
        <p:scale>
          <a:sx n="116" d="100"/>
          <a:sy n="116" d="100"/>
        </p:scale>
        <p:origin x="-120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224"/>
        <p:guide pos="223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991" y="0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991" y="9721106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1" y="0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7" tIns="49534" rIns="99067" bIns="4953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861442"/>
            <a:ext cx="5683250" cy="4605576"/>
          </a:xfrm>
          <a:prstGeom prst="rect">
            <a:avLst/>
          </a:prstGeom>
        </p:spPr>
        <p:txBody>
          <a:bodyPr vert="horz" lIns="99067" tIns="49534" rIns="99067" bIns="49534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1" y="9721106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92188" y="766763"/>
            <a:ext cx="5119687" cy="38401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92188" y="766763"/>
            <a:ext cx="5119687" cy="38401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2021-08-03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s://www.google.com/url?sa=i&amp;url=https://greenew.co.kr/scratch-download/&amp;psig=AOvVaw1MRvMdGXylyiOlBhkJFaBu&amp;ust=1596784236803000&amp;source=images&amp;cd=vfe&amp;ved=0CAIQjRxqFwoTCKjmxv6ChusCFQAAAAAdAAAAABAD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5286388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따라가기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88" name="직각 삼각형 187"/>
          <p:cNvSpPr/>
          <p:nvPr/>
        </p:nvSpPr>
        <p:spPr>
          <a:xfrm rot="10800000">
            <a:off x="6929454" y="0"/>
            <a:ext cx="2214546" cy="221455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9" name="Picture 2" descr="스크래치 3.0 다운로드, 설치 최신버전 (2019년) - greenew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b="35000"/>
          <a:stretch>
            <a:fillRect/>
          </a:stretch>
        </p:blipFill>
        <p:spPr bwMode="auto">
          <a:xfrm>
            <a:off x="7715272" y="0"/>
            <a:ext cx="1428728" cy="928670"/>
          </a:xfrm>
          <a:prstGeom prst="rect">
            <a:avLst/>
          </a:prstGeom>
          <a:noFill/>
        </p:spPr>
      </p:pic>
      <p:pic>
        <p:nvPicPr>
          <p:cNvPr id="190" name="Picture 2" descr="스크래치 3.0 다운로드, 설치 최신버전 (2019년) - greenew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t="65001" b="4998"/>
          <a:stretch>
            <a:fillRect/>
          </a:stretch>
        </p:blipFill>
        <p:spPr bwMode="auto">
          <a:xfrm>
            <a:off x="8000992" y="857232"/>
            <a:ext cx="1143008" cy="342910"/>
          </a:xfrm>
          <a:prstGeom prst="rect">
            <a:avLst/>
          </a:prstGeom>
          <a:noFill/>
        </p:spPr>
      </p:pic>
      <p:sp>
        <p:nvSpPr>
          <p:cNvPr id="184" name="모서리가 둥근 직사각형 183"/>
          <p:cNvSpPr/>
          <p:nvPr/>
        </p:nvSpPr>
        <p:spPr>
          <a:xfrm>
            <a:off x="3286116" y="4429132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b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곡선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그룹 65"/>
          <p:cNvGrpSpPr/>
          <p:nvPr/>
        </p:nvGrpSpPr>
        <p:grpSpPr>
          <a:xfrm>
            <a:off x="1432763" y="2714620"/>
            <a:ext cx="3988003" cy="1802796"/>
            <a:chOff x="285720" y="2412022"/>
            <a:chExt cx="5214974" cy="2357454"/>
          </a:xfrm>
        </p:grpSpPr>
        <p:grpSp>
          <p:nvGrpSpPr>
            <p:cNvPr id="51" name="그룹 50"/>
            <p:cNvGrpSpPr/>
            <p:nvPr/>
          </p:nvGrpSpPr>
          <p:grpSpPr>
            <a:xfrm>
              <a:off x="357158" y="2428868"/>
              <a:ext cx="5072098" cy="2286016"/>
              <a:chOff x="357158" y="2428868"/>
              <a:chExt cx="5072098" cy="2286016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10000"/>
              </a:blip>
              <a:srcRect l="15845" t="12935" r="15728" b="18638"/>
              <a:stretch>
                <a:fillRect/>
              </a:stretch>
            </p:blipFill>
            <p:spPr bwMode="auto">
              <a:xfrm>
                <a:off x="357158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10000"/>
              </a:blip>
              <a:srcRect l="20526" t="17969" r="15268" b="17825"/>
              <a:stretch>
                <a:fillRect/>
              </a:stretch>
            </p:blipFill>
            <p:spPr bwMode="auto">
              <a:xfrm>
                <a:off x="2071670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10000"/>
              </a:blip>
              <a:srcRect l="18595" t="22540" r="23293" b="16821"/>
              <a:stretch>
                <a:fillRect/>
              </a:stretch>
            </p:blipFill>
            <p:spPr bwMode="auto">
              <a:xfrm>
                <a:off x="3786182" y="2428868"/>
                <a:ext cx="1643074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42" name="직사각형 41"/>
            <p:cNvSpPr/>
            <p:nvPr/>
          </p:nvSpPr>
          <p:spPr>
            <a:xfrm>
              <a:off x="285720" y="2412022"/>
              <a:ext cx="5214974" cy="235745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3" name="Freeform 292"/>
          <p:cNvSpPr>
            <a:spLocks/>
          </p:cNvSpPr>
          <p:nvPr/>
        </p:nvSpPr>
        <p:spPr bwMode="auto">
          <a:xfrm>
            <a:off x="785786" y="5286388"/>
            <a:ext cx="2214578" cy="1143008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검정색만을 따라 갈 수 있을까요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357290" y="1285860"/>
            <a:ext cx="7684034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500" b="1" spc="50" dirty="0" smtClean="0">
                <a:ln w="11430"/>
              </a:rPr>
              <a:t>적외선 디지털 신호 값을 색상별로 확인 하고 선을 찾는 원리를 이해한다</a:t>
            </a:r>
            <a:r>
              <a:rPr lang="en-US" altLang="ko-KR" sz="2500" b="1" spc="50" dirty="0" smtClean="0">
                <a:ln w="11430"/>
              </a:rPr>
              <a:t>. </a:t>
            </a:r>
            <a:r>
              <a:rPr lang="ko-KR" altLang="en-US" sz="2500" b="1" spc="50" dirty="0" smtClean="0">
                <a:ln w="11430"/>
              </a:rPr>
              <a:t>검정색 외의 반사값이 낮은 색상을 찾아 또다른 길</a:t>
            </a:r>
            <a:r>
              <a:rPr lang="en-US" altLang="ko-KR" sz="2500" b="1" spc="50" dirty="0" smtClean="0">
                <a:ln w="11430"/>
              </a:rPr>
              <a:t>(</a:t>
            </a:r>
            <a:r>
              <a:rPr lang="ko-KR" altLang="en-US" sz="2500" b="1" spc="50" dirty="0" smtClean="0">
                <a:ln w="11430"/>
              </a:rPr>
              <a:t>선</a:t>
            </a:r>
            <a:r>
              <a:rPr lang="en-US" altLang="ko-KR" sz="2500" b="1" spc="50" dirty="0" smtClean="0">
                <a:ln w="11430"/>
              </a:rPr>
              <a:t>)</a:t>
            </a:r>
            <a:r>
              <a:rPr lang="ko-KR" altLang="en-US" sz="2500" b="1" spc="50" dirty="0" smtClean="0">
                <a:ln w="11430"/>
              </a:rPr>
              <a:t>을 만들어 보자</a:t>
            </a:r>
            <a:r>
              <a:rPr lang="en-US" altLang="ko-KR" sz="2500" b="1" spc="50" dirty="0" smtClean="0">
                <a:ln w="11430"/>
              </a:rPr>
              <a:t>.</a:t>
            </a:r>
          </a:p>
        </p:txBody>
      </p:sp>
      <p:grpSp>
        <p:nvGrpSpPr>
          <p:cNvPr id="83" name="그룹 82"/>
          <p:cNvGrpSpPr/>
          <p:nvPr/>
        </p:nvGrpSpPr>
        <p:grpSpPr>
          <a:xfrm>
            <a:off x="285720" y="5929330"/>
            <a:ext cx="763538" cy="867051"/>
            <a:chOff x="446088" y="5724525"/>
            <a:chExt cx="1089025" cy="1236663"/>
          </a:xfrm>
        </p:grpSpPr>
        <p:sp>
          <p:nvSpPr>
            <p:cNvPr id="84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 bwMode="auto">
          <a:xfrm>
            <a:off x="1071538" y="5572140"/>
            <a:ext cx="17859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다양한 색상의 신호값을 확인해보세요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.</a:t>
            </a:r>
          </a:p>
          <a:p>
            <a:pPr marL="0" lvl="1" algn="ctr"/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TIP: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변수로 센서값 보이기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5286388"/>
            <a:ext cx="1928826" cy="126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" name="직사각형 52"/>
          <p:cNvSpPr/>
          <p:nvPr/>
        </p:nvSpPr>
        <p:spPr>
          <a:xfrm>
            <a:off x="5929322" y="2698242"/>
            <a:ext cx="2286016" cy="23738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4" name="직선 화살표 연결선 53"/>
          <p:cNvCxnSpPr/>
          <p:nvPr/>
        </p:nvCxnSpPr>
        <p:spPr>
          <a:xfrm rot="5400000">
            <a:off x="6878680" y="5106386"/>
            <a:ext cx="360000" cy="3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7"/>
          <a:srcRect l="38292" t="57266" r="42221" b="22205"/>
          <a:stretch>
            <a:fillRect/>
          </a:stretch>
        </p:blipFill>
        <p:spPr bwMode="auto">
          <a:xfrm>
            <a:off x="6072198" y="2786058"/>
            <a:ext cx="2000264" cy="228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선을 넘지않는 어글리봇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285752" y="1714488"/>
            <a:ext cx="8501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spc="50" dirty="0" smtClean="0">
                <a:ln w="11430"/>
              </a:rPr>
              <a:t>          3</a:t>
            </a:r>
            <a:r>
              <a:rPr lang="ko-KR" altLang="en-US" sz="2800" b="1" spc="50" dirty="0" smtClean="0">
                <a:ln w="11430"/>
              </a:rPr>
              <a:t>개의 적외선 센서 모듈이 탑재되어 중앙의 센서를 기준으로 선</a:t>
            </a:r>
            <a:r>
              <a:rPr lang="en-US" altLang="ko-KR" sz="2800" b="1" spc="50" dirty="0" smtClean="0">
                <a:ln w="11430"/>
              </a:rPr>
              <a:t>(</a:t>
            </a:r>
            <a:r>
              <a:rPr lang="ko-KR" altLang="en-US" sz="2800" b="1" spc="50" dirty="0" smtClean="0">
                <a:ln w="11430"/>
              </a:rPr>
              <a:t>검정색</a:t>
            </a:r>
            <a:r>
              <a:rPr lang="en-US" altLang="ko-KR" sz="2800" b="1" spc="50" dirty="0" smtClean="0">
                <a:ln w="11430"/>
              </a:rPr>
              <a:t>)</a:t>
            </a:r>
            <a:r>
              <a:rPr lang="ko-KR" altLang="en-US" sz="2800" b="1" spc="50" dirty="0" smtClean="0">
                <a:ln w="11430"/>
              </a:rPr>
              <a:t>을 트래킹하게 되며</a:t>
            </a:r>
            <a:r>
              <a:rPr lang="en-US" altLang="ko-KR" sz="2800" b="1" spc="50" dirty="0" smtClean="0">
                <a:ln w="11430"/>
              </a:rPr>
              <a:t>, </a:t>
            </a:r>
            <a:r>
              <a:rPr lang="ko-KR" altLang="en-US" sz="2800" b="1" spc="50" dirty="0" smtClean="0">
                <a:ln w="11430"/>
              </a:rPr>
              <a:t>선을 이탈 할 경우에 좌</a:t>
            </a:r>
            <a:r>
              <a:rPr lang="en-US" altLang="ko-KR" sz="2800" b="1" spc="50" dirty="0" smtClean="0">
                <a:ln w="11430"/>
              </a:rPr>
              <a:t>/</a:t>
            </a:r>
            <a:r>
              <a:rPr lang="ko-KR" altLang="en-US" sz="2800" b="1" spc="50" dirty="0" smtClean="0">
                <a:ln w="11430"/>
              </a:rPr>
              <a:t>우 센서의 적외선 반사 값에 의해 선을 찾도록 자세 보정하여 트래킹한다</a:t>
            </a:r>
            <a:r>
              <a:rPr lang="en-US" altLang="ko-KR" sz="2800" b="1" spc="50" smtClean="0">
                <a:ln w="11430"/>
              </a:rPr>
              <a:t>.</a:t>
            </a:r>
            <a:endParaRPr lang="en-US" altLang="ko-KR" sz="2800" b="1" spc="50" dirty="0" smtClean="0">
              <a:ln w="11430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500034" y="3841956"/>
            <a:ext cx="8117438" cy="2658878"/>
            <a:chOff x="500034" y="3618230"/>
            <a:chExt cx="8117438" cy="2658878"/>
          </a:xfrm>
        </p:grpSpPr>
        <p:cxnSp>
          <p:nvCxnSpPr>
            <p:cNvPr id="46" name="직선 연결선 45"/>
            <p:cNvCxnSpPr/>
            <p:nvPr/>
          </p:nvCxnSpPr>
          <p:spPr>
            <a:xfrm rot="5400000">
              <a:off x="-100467" y="4897533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양쪽 모서리가 잘린 사각형 46"/>
            <p:cNvSpPr/>
            <p:nvPr/>
          </p:nvSpPr>
          <p:spPr>
            <a:xfrm>
              <a:off x="72075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양쪽 모서리가 잘린 사각형 47"/>
            <p:cNvSpPr/>
            <p:nvPr/>
          </p:nvSpPr>
          <p:spPr>
            <a:xfrm>
              <a:off x="109528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양쪽 모서리가 잘린 사각형 48"/>
            <p:cNvSpPr/>
            <p:nvPr/>
          </p:nvSpPr>
          <p:spPr>
            <a:xfrm>
              <a:off x="1490235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671282" y="4473681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cxnSp>
          <p:nvCxnSpPr>
            <p:cNvPr id="51" name="직선 연결선 50"/>
            <p:cNvCxnSpPr/>
            <p:nvPr/>
          </p:nvCxnSpPr>
          <p:spPr>
            <a:xfrm rot="5400000">
              <a:off x="2678795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양쪽 모서리가 잘린 사각형 51"/>
            <p:cNvSpPr/>
            <p:nvPr/>
          </p:nvSpPr>
          <p:spPr>
            <a:xfrm rot="969709">
              <a:off x="3636157" y="416140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양쪽 모서리가 잘린 사각형 52"/>
            <p:cNvSpPr/>
            <p:nvPr/>
          </p:nvSpPr>
          <p:spPr>
            <a:xfrm rot="969709">
              <a:off x="3995885" y="426565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양쪽 모서리가 잘린 사각형 53"/>
            <p:cNvSpPr/>
            <p:nvPr/>
          </p:nvSpPr>
          <p:spPr>
            <a:xfrm rot="969709">
              <a:off x="4375223" y="4375586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 rot="969709">
              <a:off x="3414661" y="4504554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56" name="위로 구부러진 화살표 55"/>
            <p:cNvSpPr/>
            <p:nvPr/>
          </p:nvSpPr>
          <p:spPr>
            <a:xfrm rot="16200000">
              <a:off x="4620021" y="4645887"/>
              <a:ext cx="1163896" cy="614612"/>
            </a:xfrm>
            <a:prstGeom prst="curvedUpArrow">
              <a:avLst>
                <a:gd name="adj1" fmla="val 21037"/>
                <a:gd name="adj2" fmla="val 50000"/>
                <a:gd name="adj3" fmla="val 41100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57" name="직선 연결선 56"/>
            <p:cNvCxnSpPr/>
            <p:nvPr/>
          </p:nvCxnSpPr>
          <p:spPr>
            <a:xfrm rot="5400000">
              <a:off x="5596767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양쪽 모서리가 잘린 사각형 57"/>
            <p:cNvSpPr/>
            <p:nvPr/>
          </p:nvSpPr>
          <p:spPr>
            <a:xfrm rot="20305554">
              <a:off x="6347262" y="4424345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양쪽 모서리가 잘린 사각형 58"/>
            <p:cNvSpPr/>
            <p:nvPr/>
          </p:nvSpPr>
          <p:spPr>
            <a:xfrm rot="20305554">
              <a:off x="6695556" y="4286628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양쪽 모서리가 잘린 사각형 59"/>
            <p:cNvSpPr/>
            <p:nvPr/>
          </p:nvSpPr>
          <p:spPr>
            <a:xfrm rot="20305554">
              <a:off x="7062836" y="4141403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 rot="20305554">
              <a:off x="6477763" y="4500618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62" name="굽은 화살표 61"/>
            <p:cNvSpPr/>
            <p:nvPr/>
          </p:nvSpPr>
          <p:spPr>
            <a:xfrm>
              <a:off x="7900424" y="4371246"/>
              <a:ext cx="614612" cy="1229224"/>
            </a:xfrm>
            <a:prstGeom prst="bentArrow">
              <a:avLst>
                <a:gd name="adj1" fmla="val 22988"/>
                <a:gd name="adj2" fmla="val 25000"/>
                <a:gd name="adj3" fmla="val 25000"/>
                <a:gd name="adj4" fmla="val 33687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602085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직진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572711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좌회전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90683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우회전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8" name="위쪽 화살표 67"/>
            <p:cNvSpPr/>
            <p:nvPr/>
          </p:nvSpPr>
          <p:spPr>
            <a:xfrm>
              <a:off x="2011827" y="4166375"/>
              <a:ext cx="409741" cy="1536530"/>
            </a:xfrm>
            <a:prstGeom prst="upArrow">
              <a:avLst/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순서도: 직접 액세스 저장소 68"/>
            <p:cNvSpPr/>
            <p:nvPr/>
          </p:nvSpPr>
          <p:spPr>
            <a:xfrm>
              <a:off x="1704521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순서도: 직접 액세스 저장소 69"/>
            <p:cNvSpPr/>
            <p:nvPr/>
          </p:nvSpPr>
          <p:spPr>
            <a:xfrm flipH="1">
              <a:off x="500034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순서도: 직접 액세스 저장소 70"/>
            <p:cNvSpPr/>
            <p:nvPr/>
          </p:nvSpPr>
          <p:spPr>
            <a:xfrm rot="960000">
              <a:off x="4401373" y="4994742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순서도: 직접 액세스 저장소 71"/>
            <p:cNvSpPr/>
            <p:nvPr/>
          </p:nvSpPr>
          <p:spPr>
            <a:xfrm rot="960000" flipH="1">
              <a:off x="3256141" y="4669279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순서도: 직접 액세스 저장소 74"/>
            <p:cNvSpPr/>
            <p:nvPr/>
          </p:nvSpPr>
          <p:spPr>
            <a:xfrm rot="20400000">
              <a:off x="7488413" y="4597758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순서도: 직접 액세스 저장소 75"/>
            <p:cNvSpPr/>
            <p:nvPr/>
          </p:nvSpPr>
          <p:spPr>
            <a:xfrm rot="20400000" flipH="1">
              <a:off x="6361624" y="5018704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54"/>
          <p:cNvGrpSpPr/>
          <p:nvPr/>
        </p:nvGrpSpPr>
        <p:grpSpPr>
          <a:xfrm>
            <a:off x="214282" y="1214422"/>
            <a:ext cx="1285884" cy="1011599"/>
            <a:chOff x="7573963" y="1514475"/>
            <a:chExt cx="2195512" cy="1727200"/>
          </a:xfrm>
        </p:grpSpPr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07930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 센서 응용 제품 찾아보기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3" name="_x113887264" descr="EMB0000d17c24ad"/>
          <p:cNvPicPr>
            <a:picLocks noChangeAspect="1" noChangeArrowheads="1"/>
          </p:cNvPicPr>
          <p:nvPr/>
        </p:nvPicPr>
        <p:blipFill>
          <a:blip r:embed="rId3"/>
          <a:srcRect b="15625"/>
          <a:stretch>
            <a:fillRect/>
          </a:stretch>
        </p:blipFill>
        <p:spPr bwMode="auto">
          <a:xfrm>
            <a:off x="500034" y="4214818"/>
            <a:ext cx="8194138" cy="2214578"/>
          </a:xfrm>
          <a:prstGeom prst="rect">
            <a:avLst/>
          </a:prstGeom>
          <a:noFill/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7" name="_x113887264" descr="EMB0000d17c24a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37372"/>
            <a:ext cx="2500330" cy="2500330"/>
          </a:xfrm>
          <a:prstGeom prst="rect">
            <a:avLst/>
          </a:prstGeom>
          <a:noFill/>
        </p:spPr>
      </p:pic>
      <p:pic>
        <p:nvPicPr>
          <p:cNvPr id="59396" name="_x146950616" descr="EMB0000d17c24a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785926"/>
            <a:ext cx="2143140" cy="2143140"/>
          </a:xfrm>
          <a:prstGeom prst="rect">
            <a:avLst/>
          </a:prstGeom>
          <a:noFill/>
        </p:spPr>
      </p:pic>
      <p:pic>
        <p:nvPicPr>
          <p:cNvPr id="59395" name="_x166981608" descr="EMB0000d17c24a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1643050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코딩 실습하기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라인 코스 생각하기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곡선</a:t>
            </a:r>
            <a:r>
              <a:rPr lang="en-US" altLang="ko-KR" dirty="0" smtClean="0"/>
              <a:t>)</a:t>
            </a:r>
            <a:endParaRPr lang="ko-KR" altLang="en-US" dirty="0" smtClean="0"/>
          </a:p>
        </p:txBody>
      </p:sp>
      <p:sp>
        <p:nvSpPr>
          <p:cNvPr id="80" name="TextBox 79"/>
          <p:cNvSpPr txBox="1"/>
          <p:nvPr/>
        </p:nvSpPr>
        <p:spPr>
          <a:xfrm>
            <a:off x="214282" y="1500174"/>
            <a:ext cx="892971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ko-KR" sz="2800" b="1" spc="50" dirty="0" smtClean="0">
                <a:ln w="11430"/>
              </a:rPr>
              <a:t>2</a:t>
            </a:r>
            <a:r>
              <a:rPr lang="ko-KR" altLang="en-US" sz="2800" b="1" spc="50" dirty="0" smtClean="0">
                <a:ln w="11430"/>
              </a:rPr>
              <a:t>개의 적외선으로 라인 탐지하여 곡선을 따라가도록 구현한다</a:t>
            </a:r>
            <a:r>
              <a:rPr lang="en-US" altLang="ko-KR" sz="2800" b="1" spc="50" dirty="0" smtClean="0">
                <a:ln w="11430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1160" t="5580" r="2034" b="18155"/>
          <a:stretch>
            <a:fillRect/>
          </a:stretch>
        </p:blipFill>
        <p:spPr bwMode="auto">
          <a:xfrm rot="5400000">
            <a:off x="2639785" y="1432125"/>
            <a:ext cx="4714884" cy="6136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78780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 순서도 </a:t>
            </a:r>
          </a:p>
        </p:txBody>
      </p:sp>
      <p:sp>
        <p:nvSpPr>
          <p:cNvPr id="50" name="순서도: 수행의 시작/종료 49"/>
          <p:cNvSpPr/>
          <p:nvPr/>
        </p:nvSpPr>
        <p:spPr>
          <a:xfrm>
            <a:off x="1886088" y="712767"/>
            <a:ext cx="1891597" cy="52182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tx1"/>
                </a:solidFill>
              </a:rPr>
              <a:t>시작하기</a:t>
            </a:r>
            <a:endParaRPr lang="en-US" altLang="ko-KR" sz="2000" b="1" dirty="0" smtClean="0">
              <a:solidFill>
                <a:schemeClr val="tx1"/>
              </a:solidFill>
            </a:endParaRPr>
          </a:p>
        </p:txBody>
      </p:sp>
      <p:sp>
        <p:nvSpPr>
          <p:cNvPr id="51" name="순서도: 처리 50"/>
          <p:cNvSpPr/>
          <p:nvPr/>
        </p:nvSpPr>
        <p:spPr>
          <a:xfrm>
            <a:off x="1690406" y="1492593"/>
            <a:ext cx="2459910" cy="524724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cxnSp>
        <p:nvCxnSpPr>
          <p:cNvPr id="52" name="직선 화살표 연결선 51"/>
          <p:cNvCxnSpPr/>
          <p:nvPr/>
        </p:nvCxnSpPr>
        <p:spPr>
          <a:xfrm rot="16200000" flipH="1">
            <a:off x="2636569" y="2180021"/>
            <a:ext cx="32541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순서도: 판단 52"/>
          <p:cNvSpPr/>
          <p:nvPr/>
        </p:nvSpPr>
        <p:spPr>
          <a:xfrm>
            <a:off x="1755633" y="3255915"/>
            <a:ext cx="2087280" cy="652999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 smtClean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078614" y="3422624"/>
            <a:ext cx="1414643" cy="309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chemeClr val="tx1"/>
                </a:solidFill>
              </a:rPr>
              <a:t>왼쪽라인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=true</a:t>
            </a:r>
            <a:endParaRPr lang="ko-KR" altLang="en-US" sz="1600" b="1" dirty="0" smtClean="0">
              <a:solidFill>
                <a:schemeClr val="tx1"/>
              </a:solidFill>
            </a:endParaRPr>
          </a:p>
        </p:txBody>
      </p:sp>
      <p:sp>
        <p:nvSpPr>
          <p:cNvPr id="55" name="순서도: 처리 54"/>
          <p:cNvSpPr/>
          <p:nvPr/>
        </p:nvSpPr>
        <p:spPr>
          <a:xfrm>
            <a:off x="576718" y="2342001"/>
            <a:ext cx="5288110" cy="653729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solidFill>
                <a:schemeClr val="tx1"/>
              </a:solidFill>
            </a:endParaRPr>
          </a:p>
        </p:txBody>
      </p:sp>
      <p:cxnSp>
        <p:nvCxnSpPr>
          <p:cNvPr id="56" name="직선 화살표 연결선 55"/>
          <p:cNvCxnSpPr/>
          <p:nvPr/>
        </p:nvCxnSpPr>
        <p:spPr>
          <a:xfrm rot="16200000" flipH="1">
            <a:off x="2668818" y="3126184"/>
            <a:ext cx="260911" cy="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/>
          <p:cNvCxnSpPr/>
          <p:nvPr/>
        </p:nvCxnSpPr>
        <p:spPr>
          <a:xfrm rot="10800000">
            <a:off x="357162" y="6713559"/>
            <a:ext cx="544257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57"/>
          <p:cNvCxnSpPr>
            <a:stCxn id="53" idx="3"/>
          </p:cNvCxnSpPr>
          <p:nvPr/>
        </p:nvCxnSpPr>
        <p:spPr>
          <a:xfrm>
            <a:off x="3842913" y="3582415"/>
            <a:ext cx="1891597" cy="36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2799273" y="3860703"/>
            <a:ext cx="489151" cy="309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YES</a:t>
            </a:r>
            <a:endParaRPr lang="ko-KR" altLang="en-US" sz="16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3842913" y="3256640"/>
            <a:ext cx="462805" cy="309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NO</a:t>
            </a:r>
            <a:endParaRPr lang="ko-KR" altLang="en-US" sz="1600" b="1" dirty="0"/>
          </a:p>
        </p:txBody>
      </p:sp>
      <p:grpSp>
        <p:nvGrpSpPr>
          <p:cNvPr id="61" name="그룹 60"/>
          <p:cNvGrpSpPr/>
          <p:nvPr/>
        </p:nvGrpSpPr>
        <p:grpSpPr>
          <a:xfrm>
            <a:off x="707172" y="2359017"/>
            <a:ext cx="4624296" cy="309122"/>
            <a:chOff x="5315668" y="1500174"/>
            <a:chExt cx="2968902" cy="338554"/>
          </a:xfrm>
        </p:grpSpPr>
        <p:sp>
          <p:nvSpPr>
            <p:cNvPr id="62" name="오른쪽 화살표 61"/>
            <p:cNvSpPr/>
            <p:nvPr/>
          </p:nvSpPr>
          <p:spPr>
            <a:xfrm flipH="1">
              <a:off x="5956419" y="1544999"/>
              <a:ext cx="187217" cy="214314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315668" y="1500174"/>
              <a:ext cx="5893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 smtClean="0"/>
                <a:t>왼쪽라인</a:t>
              </a:r>
              <a:endParaRPr lang="ko-KR" altLang="en-US" sz="1600" b="1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197550" y="1500174"/>
              <a:ext cx="20870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 smtClean="0"/>
                <a:t>왼쪽센서</a:t>
              </a:r>
              <a:r>
                <a:rPr lang="en-US" altLang="ko-KR" sz="1600" b="1" dirty="0" smtClean="0"/>
                <a:t>&lt;50</a:t>
              </a:r>
              <a:r>
                <a:rPr lang="ko-KR" altLang="en-US" sz="1600" b="1" dirty="0" smtClean="0"/>
                <a:t>이면</a:t>
              </a:r>
              <a:r>
                <a:rPr lang="en-US" altLang="ko-KR" sz="1600" b="1" dirty="0" smtClean="0"/>
                <a:t> True, </a:t>
              </a:r>
              <a:r>
                <a:rPr lang="ko-KR" altLang="en-US" sz="1600" b="1" dirty="0" smtClean="0"/>
                <a:t>아니면</a:t>
              </a:r>
              <a:r>
                <a:rPr lang="en-US" altLang="ko-KR" sz="1600" b="1" dirty="0" smtClean="0"/>
                <a:t> false</a:t>
              </a:r>
            </a:p>
          </p:txBody>
        </p:sp>
      </p:grpSp>
      <p:cxnSp>
        <p:nvCxnSpPr>
          <p:cNvPr id="67" name="직선 연결선 66"/>
          <p:cNvCxnSpPr/>
          <p:nvPr/>
        </p:nvCxnSpPr>
        <p:spPr>
          <a:xfrm rot="16200000" flipH="1">
            <a:off x="-1925804" y="4430734"/>
            <a:ext cx="4565928" cy="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화살표 연결선 68"/>
          <p:cNvCxnSpPr/>
          <p:nvPr/>
        </p:nvCxnSpPr>
        <p:spPr>
          <a:xfrm>
            <a:off x="357162" y="2141527"/>
            <a:ext cx="2442112" cy="697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790590" y="1468201"/>
            <a:ext cx="2052323" cy="309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왼쪽 적외선 센서 켜기</a:t>
            </a:r>
            <a:endParaRPr lang="ko-KR" altLang="en-US" sz="1600" b="1" dirty="0"/>
          </a:p>
        </p:txBody>
      </p:sp>
      <p:sp>
        <p:nvSpPr>
          <p:cNvPr id="80" name="순서도: 처리 79"/>
          <p:cNvSpPr/>
          <p:nvPr/>
        </p:nvSpPr>
        <p:spPr>
          <a:xfrm>
            <a:off x="1292797" y="4169824"/>
            <a:ext cx="2811028" cy="366895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435672" y="4213229"/>
            <a:ext cx="2668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/>
              <a:t>왼쪽 모터를 </a:t>
            </a:r>
            <a:r>
              <a:rPr lang="en-US" altLang="ko-KR" sz="1600" b="1" dirty="0" smtClean="0"/>
              <a:t>5</a:t>
            </a:r>
            <a:r>
              <a:rPr lang="ko-KR" altLang="en-US" sz="1600" b="1" dirty="0" smtClean="0"/>
              <a:t>세기로 회전</a:t>
            </a:r>
            <a:endParaRPr lang="ko-KR" altLang="en-US" sz="1600" b="1" dirty="0"/>
          </a:p>
        </p:txBody>
      </p:sp>
      <p:cxnSp>
        <p:nvCxnSpPr>
          <p:cNvPr id="82" name="직선 연결선 81"/>
          <p:cNvCxnSpPr>
            <a:endCxn id="93" idx="2"/>
          </p:cNvCxnSpPr>
          <p:nvPr/>
        </p:nvCxnSpPr>
        <p:spPr>
          <a:xfrm rot="5400000" flipH="1" flipV="1">
            <a:off x="2636385" y="5768078"/>
            <a:ext cx="325776" cy="14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순서도: 처리 82"/>
          <p:cNvSpPr/>
          <p:nvPr/>
        </p:nvSpPr>
        <p:spPr>
          <a:xfrm>
            <a:off x="4495188" y="3974141"/>
            <a:ext cx="2543873" cy="366895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436068" y="3998915"/>
            <a:ext cx="2786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/>
              <a:t>왼쪽 모터를 </a:t>
            </a:r>
            <a:r>
              <a:rPr lang="en-US" altLang="ko-KR" sz="1600" b="1" dirty="0" smtClean="0"/>
              <a:t>20</a:t>
            </a:r>
            <a:r>
              <a:rPr lang="ko-KR" altLang="en-US" sz="1600" b="1" dirty="0" smtClean="0"/>
              <a:t>세기로 회전</a:t>
            </a:r>
            <a:endParaRPr lang="ko-KR" altLang="en-US" sz="1600" b="1" dirty="0"/>
          </a:p>
        </p:txBody>
      </p:sp>
      <p:cxnSp>
        <p:nvCxnSpPr>
          <p:cNvPr id="85" name="직선 화살표 연결선 84"/>
          <p:cNvCxnSpPr/>
          <p:nvPr/>
        </p:nvCxnSpPr>
        <p:spPr>
          <a:xfrm rot="16200000" flipH="1">
            <a:off x="5539191" y="3778095"/>
            <a:ext cx="390639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/>
          <p:nvPr/>
        </p:nvCxnSpPr>
        <p:spPr>
          <a:xfrm rot="5400000" flipH="1" flipV="1">
            <a:off x="5473601" y="6387560"/>
            <a:ext cx="652274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화살표 연결선 86"/>
          <p:cNvCxnSpPr/>
          <p:nvPr/>
        </p:nvCxnSpPr>
        <p:spPr>
          <a:xfrm rot="5400000">
            <a:off x="2669182" y="1364679"/>
            <a:ext cx="260910" cy="72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그룹 87"/>
          <p:cNvGrpSpPr/>
          <p:nvPr/>
        </p:nvGrpSpPr>
        <p:grpSpPr>
          <a:xfrm>
            <a:off x="576718" y="2621380"/>
            <a:ext cx="4942098" cy="309122"/>
            <a:chOff x="5231913" y="1500174"/>
            <a:chExt cx="3172938" cy="338554"/>
          </a:xfrm>
        </p:grpSpPr>
        <p:sp>
          <p:nvSpPr>
            <p:cNvPr id="89" name="오른쪽 화살표 88"/>
            <p:cNvSpPr/>
            <p:nvPr/>
          </p:nvSpPr>
          <p:spPr>
            <a:xfrm flipH="1">
              <a:off x="5956419" y="1544999"/>
              <a:ext cx="187217" cy="214314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231913" y="1500174"/>
              <a:ext cx="7096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 smtClean="0"/>
                <a:t>오른쪽라인</a:t>
              </a:r>
              <a:endParaRPr lang="ko-KR" altLang="en-US" sz="1600" b="1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197550" y="1500174"/>
              <a:ext cx="22073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 smtClean="0"/>
                <a:t>오른쪽센서</a:t>
              </a:r>
              <a:r>
                <a:rPr lang="en-US" altLang="ko-KR" sz="1600" b="1" dirty="0" smtClean="0"/>
                <a:t>&lt;50</a:t>
              </a:r>
              <a:r>
                <a:rPr lang="ko-KR" altLang="en-US" sz="1600" b="1" dirty="0" smtClean="0"/>
                <a:t>이면</a:t>
              </a:r>
              <a:r>
                <a:rPr lang="en-US" altLang="ko-KR" sz="1600" b="1" dirty="0" smtClean="0"/>
                <a:t> True, </a:t>
              </a:r>
              <a:r>
                <a:rPr lang="ko-KR" altLang="en-US" sz="1600" b="1" dirty="0" smtClean="0"/>
                <a:t>아니면</a:t>
              </a:r>
              <a:r>
                <a:rPr lang="en-US" altLang="ko-KR" sz="1600" b="1" dirty="0" smtClean="0"/>
                <a:t> false</a:t>
              </a:r>
            </a:p>
          </p:txBody>
        </p:sp>
      </p:grpSp>
      <p:cxnSp>
        <p:nvCxnSpPr>
          <p:cNvPr id="92" name="직선 화살표 연결선 91"/>
          <p:cNvCxnSpPr/>
          <p:nvPr/>
        </p:nvCxnSpPr>
        <p:spPr>
          <a:xfrm rot="5400000">
            <a:off x="2668818" y="4039370"/>
            <a:ext cx="260911" cy="14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순서도: 판단 92"/>
          <p:cNvSpPr/>
          <p:nvPr/>
        </p:nvSpPr>
        <p:spPr>
          <a:xfrm>
            <a:off x="1755633" y="4952191"/>
            <a:ext cx="2087280" cy="652999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 smtClean="0">
              <a:solidFill>
                <a:schemeClr val="tx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864300" y="5118900"/>
            <a:ext cx="1601989" cy="309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chemeClr val="tx1"/>
                </a:solidFill>
              </a:rPr>
              <a:t>오른쪽라인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=true</a:t>
            </a:r>
            <a:endParaRPr lang="ko-KR" altLang="en-US" sz="1600" b="1" dirty="0" smtClean="0">
              <a:solidFill>
                <a:schemeClr val="tx1"/>
              </a:solidFill>
            </a:endParaRPr>
          </a:p>
        </p:txBody>
      </p:sp>
      <p:cxnSp>
        <p:nvCxnSpPr>
          <p:cNvPr id="95" name="직선 화살표 연결선 94"/>
          <p:cNvCxnSpPr>
            <a:endCxn id="93" idx="0"/>
          </p:cNvCxnSpPr>
          <p:nvPr/>
        </p:nvCxnSpPr>
        <p:spPr>
          <a:xfrm rot="16200000" flipH="1">
            <a:off x="2603952" y="4756870"/>
            <a:ext cx="39064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직선 연결선 95"/>
          <p:cNvCxnSpPr>
            <a:stCxn id="93" idx="3"/>
          </p:cNvCxnSpPr>
          <p:nvPr/>
        </p:nvCxnSpPr>
        <p:spPr>
          <a:xfrm>
            <a:off x="3842913" y="5278691"/>
            <a:ext cx="1891597" cy="36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799273" y="5605190"/>
            <a:ext cx="489151" cy="309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YES</a:t>
            </a:r>
            <a:endParaRPr lang="ko-KR" altLang="en-US" sz="1600" b="1" dirty="0"/>
          </a:p>
        </p:txBody>
      </p:sp>
      <p:sp>
        <p:nvSpPr>
          <p:cNvPr id="98" name="TextBox 97"/>
          <p:cNvSpPr txBox="1"/>
          <p:nvPr/>
        </p:nvSpPr>
        <p:spPr>
          <a:xfrm>
            <a:off x="3842913" y="4952555"/>
            <a:ext cx="462805" cy="309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NO</a:t>
            </a:r>
            <a:endParaRPr lang="ko-KR" altLang="en-US" sz="1600" b="1" dirty="0"/>
          </a:p>
        </p:txBody>
      </p:sp>
      <p:sp>
        <p:nvSpPr>
          <p:cNvPr id="99" name="순서도: 처리 98"/>
          <p:cNvSpPr/>
          <p:nvPr/>
        </p:nvSpPr>
        <p:spPr>
          <a:xfrm>
            <a:off x="1364235" y="5996555"/>
            <a:ext cx="2739590" cy="366895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364234" y="6037313"/>
            <a:ext cx="2804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/>
              <a:t>오른쪽 모터를 </a:t>
            </a:r>
            <a:r>
              <a:rPr lang="en-US" altLang="ko-KR" sz="1600" b="1" dirty="0" smtClean="0"/>
              <a:t>5</a:t>
            </a:r>
            <a:r>
              <a:rPr lang="ko-KR" altLang="en-US" sz="1600" b="1" dirty="0" smtClean="0"/>
              <a:t>세기로 회전</a:t>
            </a:r>
            <a:endParaRPr lang="ko-KR" altLang="en-US" sz="1600" b="1" dirty="0"/>
          </a:p>
        </p:txBody>
      </p:sp>
      <p:sp>
        <p:nvSpPr>
          <p:cNvPr id="101" name="순서도: 처리 100"/>
          <p:cNvSpPr/>
          <p:nvPr/>
        </p:nvSpPr>
        <p:spPr>
          <a:xfrm>
            <a:off x="4293192" y="5670418"/>
            <a:ext cx="2811096" cy="366895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221754" y="5713427"/>
            <a:ext cx="3012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/>
              <a:t>오른쪽 모터를 </a:t>
            </a:r>
            <a:r>
              <a:rPr lang="en-US" altLang="ko-KR" sz="1600" b="1" dirty="0" smtClean="0"/>
              <a:t>20</a:t>
            </a:r>
            <a:r>
              <a:rPr lang="ko-KR" altLang="en-US" sz="1600" b="1" dirty="0" smtClean="0"/>
              <a:t>세기로 회전</a:t>
            </a:r>
            <a:endParaRPr lang="ko-KR" altLang="en-US" sz="1600" b="1" dirty="0"/>
          </a:p>
        </p:txBody>
      </p:sp>
      <p:cxnSp>
        <p:nvCxnSpPr>
          <p:cNvPr id="103" name="직선 화살표 연결선 102"/>
          <p:cNvCxnSpPr/>
          <p:nvPr/>
        </p:nvCxnSpPr>
        <p:spPr>
          <a:xfrm rot="16200000" flipH="1">
            <a:off x="5539191" y="5474011"/>
            <a:ext cx="390639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직선 화살표 연결선 103"/>
          <p:cNvCxnSpPr/>
          <p:nvPr/>
        </p:nvCxnSpPr>
        <p:spPr>
          <a:xfrm rot="16200000" flipH="1">
            <a:off x="2603954" y="5800510"/>
            <a:ext cx="39064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연결선 104"/>
          <p:cNvCxnSpPr/>
          <p:nvPr/>
        </p:nvCxnSpPr>
        <p:spPr>
          <a:xfrm rot="5400000" flipH="1" flipV="1">
            <a:off x="2636205" y="6550629"/>
            <a:ext cx="32613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직선 연결선 105"/>
          <p:cNvCxnSpPr/>
          <p:nvPr/>
        </p:nvCxnSpPr>
        <p:spPr>
          <a:xfrm rot="5400000" flipH="1" flipV="1">
            <a:off x="5636670" y="4528577"/>
            <a:ext cx="326137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직선 화살표 연결선 106"/>
          <p:cNvCxnSpPr/>
          <p:nvPr/>
        </p:nvCxnSpPr>
        <p:spPr>
          <a:xfrm rot="10800000" flipV="1">
            <a:off x="2799275" y="4691644"/>
            <a:ext cx="3000464" cy="72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1690406" y="1713384"/>
            <a:ext cx="2239670" cy="3091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오른쪽 적외선 센서 켜기</a:t>
            </a:r>
            <a:endParaRPr lang="ko-KR" altLang="en-US" sz="1600" b="1" dirty="0"/>
          </a:p>
        </p:txBody>
      </p:sp>
      <p:grpSp>
        <p:nvGrpSpPr>
          <p:cNvPr id="110" name="그룹 109"/>
          <p:cNvGrpSpPr/>
          <p:nvPr/>
        </p:nvGrpSpPr>
        <p:grpSpPr>
          <a:xfrm rot="5400000">
            <a:off x="4309093" y="587381"/>
            <a:ext cx="1682710" cy="1571636"/>
            <a:chOff x="2581261" y="2849418"/>
            <a:chExt cx="4134853" cy="3861914"/>
          </a:xfrm>
        </p:grpSpPr>
        <p:pic>
          <p:nvPicPr>
            <p:cNvPr id="111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3" name="타원 112"/>
            <p:cNvSpPr/>
            <p:nvPr/>
          </p:nvSpPr>
          <p:spPr>
            <a:xfrm>
              <a:off x="3571868" y="3571876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타원 113"/>
            <p:cNvSpPr/>
            <p:nvPr/>
          </p:nvSpPr>
          <p:spPr>
            <a:xfrm>
              <a:off x="3571868" y="5214950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1" name="그룹 120"/>
          <p:cNvGrpSpPr/>
          <p:nvPr/>
        </p:nvGrpSpPr>
        <p:grpSpPr>
          <a:xfrm>
            <a:off x="7143768" y="2714620"/>
            <a:ext cx="1327159" cy="1571636"/>
            <a:chOff x="9001156" y="4572008"/>
            <a:chExt cx="2714643" cy="3214711"/>
          </a:xfrm>
        </p:grpSpPr>
        <p:pic>
          <p:nvPicPr>
            <p:cNvPr id="12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6386"/>
            <a:stretch>
              <a:fillRect/>
            </a:stretch>
          </p:blipFill>
          <p:spPr bwMode="auto">
            <a:xfrm rot="16200000">
              <a:off x="8751122" y="4822042"/>
              <a:ext cx="3214711" cy="2714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3" name="Freeform 29"/>
            <p:cNvSpPr>
              <a:spLocks/>
            </p:cNvSpPr>
            <p:nvPr/>
          </p:nvSpPr>
          <p:spPr bwMode="auto">
            <a:xfrm rot="11140906">
              <a:off x="9550929" y="4669830"/>
              <a:ext cx="1298495" cy="792886"/>
            </a:xfrm>
            <a:custGeom>
              <a:avLst/>
              <a:gdLst/>
              <a:ahLst/>
              <a:cxnLst>
                <a:cxn ang="0">
                  <a:pos x="0" y="136"/>
                </a:cxn>
                <a:cxn ang="0">
                  <a:pos x="12" y="192"/>
                </a:cxn>
                <a:cxn ang="0">
                  <a:pos x="34" y="246"/>
                </a:cxn>
                <a:cxn ang="0">
                  <a:pos x="64" y="292"/>
                </a:cxn>
                <a:cxn ang="0">
                  <a:pos x="102" y="334"/>
                </a:cxn>
                <a:cxn ang="0">
                  <a:pos x="146" y="368"/>
                </a:cxn>
                <a:cxn ang="0">
                  <a:pos x="196" y="392"/>
                </a:cxn>
                <a:cxn ang="0">
                  <a:pos x="252" y="408"/>
                </a:cxn>
                <a:cxn ang="0">
                  <a:pos x="310" y="414"/>
                </a:cxn>
                <a:cxn ang="0">
                  <a:pos x="340" y="412"/>
                </a:cxn>
                <a:cxn ang="0">
                  <a:pos x="396" y="402"/>
                </a:cxn>
                <a:cxn ang="0">
                  <a:pos x="448" y="382"/>
                </a:cxn>
                <a:cxn ang="0">
                  <a:pos x="496" y="354"/>
                </a:cxn>
                <a:cxn ang="0">
                  <a:pos x="538" y="316"/>
                </a:cxn>
                <a:cxn ang="0">
                  <a:pos x="572" y="274"/>
                </a:cxn>
                <a:cxn ang="0">
                  <a:pos x="598" y="224"/>
                </a:cxn>
                <a:cxn ang="0">
                  <a:pos x="616" y="172"/>
                </a:cxn>
                <a:cxn ang="0">
                  <a:pos x="678" y="142"/>
                </a:cxn>
                <a:cxn ang="0">
                  <a:pos x="460" y="144"/>
                </a:cxn>
                <a:cxn ang="0">
                  <a:pos x="526" y="144"/>
                </a:cxn>
                <a:cxn ang="0">
                  <a:pos x="516" y="186"/>
                </a:cxn>
                <a:cxn ang="0">
                  <a:pos x="498" y="224"/>
                </a:cxn>
                <a:cxn ang="0">
                  <a:pos x="476" y="260"/>
                </a:cxn>
                <a:cxn ang="0">
                  <a:pos x="448" y="290"/>
                </a:cxn>
                <a:cxn ang="0">
                  <a:pos x="416" y="316"/>
                </a:cxn>
                <a:cxn ang="0">
                  <a:pos x="378" y="338"/>
                </a:cxn>
                <a:cxn ang="0">
                  <a:pos x="338" y="352"/>
                </a:cxn>
                <a:cxn ang="0">
                  <a:pos x="296" y="360"/>
                </a:cxn>
                <a:cxn ang="0">
                  <a:pos x="270" y="362"/>
                </a:cxn>
                <a:cxn ang="0">
                  <a:pos x="246" y="360"/>
                </a:cxn>
                <a:cxn ang="0">
                  <a:pos x="202" y="352"/>
                </a:cxn>
                <a:cxn ang="0">
                  <a:pos x="160" y="338"/>
                </a:cxn>
                <a:cxn ang="0">
                  <a:pos x="122" y="316"/>
                </a:cxn>
                <a:cxn ang="0">
                  <a:pos x="88" y="288"/>
                </a:cxn>
                <a:cxn ang="0">
                  <a:pos x="58" y="254"/>
                </a:cxn>
                <a:cxn ang="0">
                  <a:pos x="36" y="218"/>
                </a:cxn>
                <a:cxn ang="0">
                  <a:pos x="20" y="176"/>
                </a:cxn>
                <a:cxn ang="0">
                  <a:pos x="0" y="136"/>
                </a:cxn>
              </a:cxnLst>
              <a:rect l="0" t="0" r="r" b="b"/>
              <a:pathLst>
                <a:path w="678" h="414">
                  <a:moveTo>
                    <a:pt x="0" y="136"/>
                  </a:moveTo>
                  <a:lnTo>
                    <a:pt x="0" y="136"/>
                  </a:lnTo>
                  <a:lnTo>
                    <a:pt x="4" y="164"/>
                  </a:lnTo>
                  <a:lnTo>
                    <a:pt x="12" y="192"/>
                  </a:lnTo>
                  <a:lnTo>
                    <a:pt x="22" y="220"/>
                  </a:lnTo>
                  <a:lnTo>
                    <a:pt x="34" y="246"/>
                  </a:lnTo>
                  <a:lnTo>
                    <a:pt x="48" y="270"/>
                  </a:lnTo>
                  <a:lnTo>
                    <a:pt x="64" y="292"/>
                  </a:lnTo>
                  <a:lnTo>
                    <a:pt x="82" y="314"/>
                  </a:lnTo>
                  <a:lnTo>
                    <a:pt x="102" y="334"/>
                  </a:lnTo>
                  <a:lnTo>
                    <a:pt x="124" y="352"/>
                  </a:lnTo>
                  <a:lnTo>
                    <a:pt x="146" y="368"/>
                  </a:lnTo>
                  <a:lnTo>
                    <a:pt x="170" y="380"/>
                  </a:lnTo>
                  <a:lnTo>
                    <a:pt x="196" y="392"/>
                  </a:lnTo>
                  <a:lnTo>
                    <a:pt x="224" y="402"/>
                  </a:lnTo>
                  <a:lnTo>
                    <a:pt x="252" y="408"/>
                  </a:lnTo>
                  <a:lnTo>
                    <a:pt x="280" y="412"/>
                  </a:lnTo>
                  <a:lnTo>
                    <a:pt x="310" y="414"/>
                  </a:lnTo>
                  <a:lnTo>
                    <a:pt x="310" y="414"/>
                  </a:lnTo>
                  <a:lnTo>
                    <a:pt x="340" y="412"/>
                  </a:lnTo>
                  <a:lnTo>
                    <a:pt x="368" y="408"/>
                  </a:lnTo>
                  <a:lnTo>
                    <a:pt x="396" y="402"/>
                  </a:lnTo>
                  <a:lnTo>
                    <a:pt x="424" y="392"/>
                  </a:lnTo>
                  <a:lnTo>
                    <a:pt x="448" y="382"/>
                  </a:lnTo>
                  <a:lnTo>
                    <a:pt x="472" y="368"/>
                  </a:lnTo>
                  <a:lnTo>
                    <a:pt x="496" y="354"/>
                  </a:lnTo>
                  <a:lnTo>
                    <a:pt x="518" y="336"/>
                  </a:lnTo>
                  <a:lnTo>
                    <a:pt x="538" y="316"/>
                  </a:lnTo>
                  <a:lnTo>
                    <a:pt x="556" y="296"/>
                  </a:lnTo>
                  <a:lnTo>
                    <a:pt x="572" y="274"/>
                  </a:lnTo>
                  <a:lnTo>
                    <a:pt x="586" y="250"/>
                  </a:lnTo>
                  <a:lnTo>
                    <a:pt x="598" y="224"/>
                  </a:lnTo>
                  <a:lnTo>
                    <a:pt x="608" y="198"/>
                  </a:lnTo>
                  <a:lnTo>
                    <a:pt x="616" y="172"/>
                  </a:lnTo>
                  <a:lnTo>
                    <a:pt x="620" y="142"/>
                  </a:lnTo>
                  <a:lnTo>
                    <a:pt x="678" y="142"/>
                  </a:lnTo>
                  <a:lnTo>
                    <a:pt x="568" y="0"/>
                  </a:lnTo>
                  <a:lnTo>
                    <a:pt x="460" y="144"/>
                  </a:lnTo>
                  <a:lnTo>
                    <a:pt x="526" y="144"/>
                  </a:lnTo>
                  <a:lnTo>
                    <a:pt x="526" y="144"/>
                  </a:lnTo>
                  <a:lnTo>
                    <a:pt x="522" y="164"/>
                  </a:lnTo>
                  <a:lnTo>
                    <a:pt x="516" y="186"/>
                  </a:lnTo>
                  <a:lnTo>
                    <a:pt x="508" y="204"/>
                  </a:lnTo>
                  <a:lnTo>
                    <a:pt x="498" y="224"/>
                  </a:lnTo>
                  <a:lnTo>
                    <a:pt x="488" y="242"/>
                  </a:lnTo>
                  <a:lnTo>
                    <a:pt x="476" y="260"/>
                  </a:lnTo>
                  <a:lnTo>
                    <a:pt x="462" y="276"/>
                  </a:lnTo>
                  <a:lnTo>
                    <a:pt x="448" y="290"/>
                  </a:lnTo>
                  <a:lnTo>
                    <a:pt x="432" y="304"/>
                  </a:lnTo>
                  <a:lnTo>
                    <a:pt x="416" y="316"/>
                  </a:lnTo>
                  <a:lnTo>
                    <a:pt x="398" y="328"/>
                  </a:lnTo>
                  <a:lnTo>
                    <a:pt x="378" y="338"/>
                  </a:lnTo>
                  <a:lnTo>
                    <a:pt x="360" y="346"/>
                  </a:lnTo>
                  <a:lnTo>
                    <a:pt x="338" y="352"/>
                  </a:lnTo>
                  <a:lnTo>
                    <a:pt x="318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70" y="362"/>
                  </a:lnTo>
                  <a:lnTo>
                    <a:pt x="270" y="362"/>
                  </a:lnTo>
                  <a:lnTo>
                    <a:pt x="246" y="360"/>
                  </a:lnTo>
                  <a:lnTo>
                    <a:pt x="224" y="358"/>
                  </a:lnTo>
                  <a:lnTo>
                    <a:pt x="202" y="352"/>
                  </a:lnTo>
                  <a:lnTo>
                    <a:pt x="180" y="346"/>
                  </a:lnTo>
                  <a:lnTo>
                    <a:pt x="160" y="338"/>
                  </a:lnTo>
                  <a:lnTo>
                    <a:pt x="140" y="328"/>
                  </a:lnTo>
                  <a:lnTo>
                    <a:pt x="122" y="316"/>
                  </a:lnTo>
                  <a:lnTo>
                    <a:pt x="104" y="302"/>
                  </a:lnTo>
                  <a:lnTo>
                    <a:pt x="88" y="288"/>
                  </a:lnTo>
                  <a:lnTo>
                    <a:pt x="72" y="272"/>
                  </a:lnTo>
                  <a:lnTo>
                    <a:pt x="58" y="254"/>
                  </a:lnTo>
                  <a:lnTo>
                    <a:pt x="46" y="236"/>
                  </a:lnTo>
                  <a:lnTo>
                    <a:pt x="36" y="218"/>
                  </a:lnTo>
                  <a:lnTo>
                    <a:pt x="28" y="196"/>
                  </a:lnTo>
                  <a:lnTo>
                    <a:pt x="20" y="176"/>
                  </a:lnTo>
                  <a:lnTo>
                    <a:pt x="14" y="154"/>
                  </a:lnTo>
                  <a:lnTo>
                    <a:pt x="0" y="136"/>
                  </a:ln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18000">
                  <a:srgbClr val="FFC000"/>
                </a:gs>
              </a:gsLst>
              <a:lin ang="2700000" scaled="0"/>
            </a:gradFill>
            <a:ln w="254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26" name="Picture 2"/>
          <p:cNvPicPr>
            <a:picLocks noChangeAspect="1" noChangeArrowheads="1"/>
          </p:cNvPicPr>
          <p:nvPr/>
        </p:nvPicPr>
        <p:blipFill>
          <a:blip r:embed="rId4" cstate="print"/>
          <a:srcRect l="8839"/>
          <a:stretch>
            <a:fillRect/>
          </a:stretch>
        </p:blipFill>
        <p:spPr bwMode="auto">
          <a:xfrm rot="16200000">
            <a:off x="7031786" y="4969744"/>
            <a:ext cx="1724164" cy="135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7" name="Freeform 29"/>
          <p:cNvSpPr>
            <a:spLocks/>
          </p:cNvSpPr>
          <p:nvPr/>
        </p:nvSpPr>
        <p:spPr bwMode="auto">
          <a:xfrm rot="10459094" flipH="1">
            <a:off x="7878092" y="4836327"/>
            <a:ext cx="756998" cy="440498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코딩 블록 </a:t>
            </a:r>
            <a:r>
              <a:rPr lang="ko-KR" altLang="en-US" dirty="0" smtClean="0"/>
              <a:t>쌓기</a:t>
            </a:r>
            <a:r>
              <a:rPr lang="en-US" altLang="ko-KR" dirty="0" smtClean="0"/>
              <a:t>(1)</a:t>
            </a:r>
            <a:endParaRPr lang="ko-KR" altLang="en-US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011382"/>
            <a:ext cx="5072066" cy="584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코딩 블록 </a:t>
            </a:r>
            <a:r>
              <a:rPr lang="ko-KR" altLang="en-US" dirty="0" smtClean="0"/>
              <a:t>쌓기</a:t>
            </a:r>
            <a:r>
              <a:rPr lang="en-US" altLang="ko-KR" dirty="0" smtClean="0"/>
              <a:t>(2)-</a:t>
            </a:r>
            <a:r>
              <a:rPr lang="ko-KR" altLang="en-US" dirty="0" smtClean="0"/>
              <a:t>함수편</a:t>
            </a:r>
            <a:endParaRPr lang="ko-KR" alt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57245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210050"/>
            <a:ext cx="28384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 smtClean="0"/>
              <a:t>Thank</a:t>
            </a:r>
            <a:r>
              <a:rPr lang="ko-KR" altLang="en-US" sz="5000" dirty="0" smtClean="0"/>
              <a:t> </a:t>
            </a:r>
            <a:r>
              <a:rPr lang="en-US" altLang="ko-KR" sz="5000" dirty="0" smtClean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Freeform 292"/>
          <p:cNvSpPr>
            <a:spLocks/>
          </p:cNvSpPr>
          <p:nvPr/>
        </p:nvSpPr>
        <p:spPr bwMode="auto">
          <a:xfrm flipH="1">
            <a:off x="4857752" y="4714884"/>
            <a:ext cx="3429024" cy="1684984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72066" y="5072074"/>
            <a:ext cx="3000396" cy="1046440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준비하기 상세 설명은</a:t>
            </a:r>
            <a:endParaRPr b="1" dirty="0" smtClean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  <a:p>
            <a:pPr marL="0" indent="0" algn="ctr">
              <a:defRPr/>
            </a:pPr>
            <a:r>
              <a:rPr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"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스크래치 설정</a:t>
            </a:r>
            <a:r>
              <a:rPr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"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문서를 </a:t>
            </a:r>
            <a:endParaRPr b="1" dirty="0" smtClean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  <a:p>
            <a:pPr marL="0" indent="0" algn="ctr">
              <a:defRPr/>
            </a:pP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참고하세요</a:t>
            </a:r>
            <a:r>
              <a:rPr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.</a:t>
            </a:r>
            <a:endParaRPr lang="en-US" altLang="ko-KR" b="1" dirty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</p:txBody>
      </p:sp>
      <p:grpSp>
        <p:nvGrpSpPr>
          <p:cNvPr id="2" name="그룹 6"/>
          <p:cNvGrpSpPr/>
          <p:nvPr/>
        </p:nvGrpSpPr>
        <p:grpSpPr>
          <a:xfrm flipH="1">
            <a:off x="7858148" y="5803403"/>
            <a:ext cx="928694" cy="1054597"/>
            <a:chOff x="446088" y="5724525"/>
            <a:chExt cx="1089025" cy="1236663"/>
          </a:xfrm>
        </p:grpSpPr>
        <p:sp>
          <p:nvSpPr>
            <p:cNvPr id="8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텍스트 개체 틀 2"/>
          <p:cNvSpPr txBox="1">
            <a:spLocks/>
          </p:cNvSpPr>
          <p:nvPr/>
        </p:nvSpPr>
        <p:spPr>
          <a:xfrm>
            <a:off x="4104042" y="178592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5" name="텍스트 개체 틀 15"/>
          <p:cNvSpPr txBox="1">
            <a:spLocks/>
          </p:cNvSpPr>
          <p:nvPr/>
        </p:nvSpPr>
        <p:spPr>
          <a:xfrm>
            <a:off x="4104042" y="2979113"/>
            <a:ext cx="4968552" cy="58416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 smtClean="0">
                <a:latin typeface="Calibri" pitchFamily="34" charset="0"/>
                <a:cs typeface="Tahoma" pitchFamily="34" charset="0"/>
              </a:rPr>
              <a:t>준비하기</a:t>
            </a:r>
            <a:endParaRPr lang="ko-KR" altLang="en-US" sz="3900" b="1" dirty="0">
              <a:latin typeface="Calibri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직사각형 57"/>
          <p:cNvSpPr/>
          <p:nvPr/>
        </p:nvSpPr>
        <p:spPr>
          <a:xfrm>
            <a:off x="1142976" y="1357298"/>
            <a:ext cx="7358114" cy="477054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1. USB 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동글을 컴퓨터에 연결한다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59" name="직사각형 58"/>
          <p:cNvSpPr/>
          <p:nvPr/>
        </p:nvSpPr>
        <p:spPr>
          <a:xfrm>
            <a:off x="1142976" y="2000240"/>
            <a:ext cx="7358114" cy="477054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2.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 어글리봇 단말기 전원을 켠다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</p:txBody>
      </p:sp>
      <p:sp>
        <p:nvSpPr>
          <p:cNvPr id="60" name="직사각형 59"/>
          <p:cNvSpPr/>
          <p:nvPr/>
        </p:nvSpPr>
        <p:spPr>
          <a:xfrm>
            <a:off x="1142976" y="2643182"/>
            <a:ext cx="7358114" cy="192882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3. </a:t>
            </a:r>
            <a:r>
              <a:rPr lang="en-US" altLang="ko-KR" sz="2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JuniLink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 COM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포트에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연결한다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</p:txBody>
      </p:sp>
      <p:sp>
        <p:nvSpPr>
          <p:cNvPr id="62" name="직사각형 61"/>
          <p:cNvSpPr/>
          <p:nvPr/>
        </p:nvSpPr>
        <p:spPr>
          <a:xfrm>
            <a:off x="1142976" y="4660952"/>
            <a:ext cx="7358114" cy="1768444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4. Scratch3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을 실행한다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6722" y="3214686"/>
            <a:ext cx="229717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5272505"/>
            <a:ext cx="857256" cy="871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214686"/>
            <a:ext cx="857256" cy="860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71" name="꺾인 연결선 70"/>
          <p:cNvCxnSpPr/>
          <p:nvPr/>
        </p:nvCxnSpPr>
        <p:spPr>
          <a:xfrm>
            <a:off x="5072066" y="3500438"/>
            <a:ext cx="785818" cy="142876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타원 74"/>
          <p:cNvSpPr/>
          <p:nvPr/>
        </p:nvSpPr>
        <p:spPr>
          <a:xfrm>
            <a:off x="6858016" y="3407569"/>
            <a:ext cx="500066" cy="45005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929198"/>
            <a:ext cx="22193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8" name="꺾인 연결선 77"/>
          <p:cNvCxnSpPr>
            <a:stCxn id="66" idx="3"/>
            <a:endCxn id="77" idx="1"/>
          </p:cNvCxnSpPr>
          <p:nvPr/>
        </p:nvCxnSpPr>
        <p:spPr>
          <a:xfrm flipV="1">
            <a:off x="5072066" y="5607859"/>
            <a:ext cx="857256" cy="100216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</a:t>
            </a:r>
            <a:r>
              <a:rPr kumimoji="0" lang="en-US" altLang="ko-KR" sz="3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준비하기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071546"/>
            <a:ext cx="584035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직사각형 40"/>
          <p:cNvSpPr/>
          <p:nvPr/>
        </p:nvSpPr>
        <p:spPr>
          <a:xfrm>
            <a:off x="6572264" y="1571613"/>
            <a:ext cx="2284944" cy="1714512"/>
          </a:xfrm>
          <a:prstGeom prst="rect">
            <a:avLst/>
          </a:prstGeom>
          <a:noFill/>
          <a:ln w="317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2" name="직사각형 41"/>
          <p:cNvSpPr/>
          <p:nvPr/>
        </p:nvSpPr>
        <p:spPr>
          <a:xfrm>
            <a:off x="2999931" y="1643050"/>
            <a:ext cx="286186" cy="2143140"/>
          </a:xfrm>
          <a:prstGeom prst="rect">
            <a:avLst/>
          </a:prstGeom>
          <a:noFill/>
          <a:ln w="3175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3" name="직사각형 42"/>
          <p:cNvSpPr/>
          <p:nvPr/>
        </p:nvSpPr>
        <p:spPr>
          <a:xfrm>
            <a:off x="3357555" y="1643050"/>
            <a:ext cx="1000132" cy="3000396"/>
          </a:xfrm>
          <a:prstGeom prst="rect">
            <a:avLst/>
          </a:prstGeom>
          <a:noFill/>
          <a:ln w="3175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4" name="직사각형 43"/>
          <p:cNvSpPr/>
          <p:nvPr/>
        </p:nvSpPr>
        <p:spPr>
          <a:xfrm>
            <a:off x="3000364" y="1857364"/>
            <a:ext cx="277590" cy="954954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smtClean="0"/>
              <a:t>파레트</a:t>
            </a:r>
            <a:endParaRPr lang="ko-KR" altLang="en-US" sz="1000" b="1"/>
          </a:p>
        </p:txBody>
      </p:sp>
      <p:sp>
        <p:nvSpPr>
          <p:cNvPr id="45" name="직사각형 44"/>
          <p:cNvSpPr/>
          <p:nvPr/>
        </p:nvSpPr>
        <p:spPr>
          <a:xfrm>
            <a:off x="7072330" y="1857364"/>
            <a:ext cx="1128787" cy="256077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무대</a:t>
            </a:r>
            <a:endParaRPr lang="ko-KR" altLang="en-US" sz="1000" b="1" dirty="0"/>
          </a:p>
        </p:txBody>
      </p:sp>
      <p:sp>
        <p:nvSpPr>
          <p:cNvPr id="50" name="직사각형 49"/>
          <p:cNvSpPr/>
          <p:nvPr/>
        </p:nvSpPr>
        <p:spPr>
          <a:xfrm>
            <a:off x="4857752" y="2786058"/>
            <a:ext cx="1199336" cy="343443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스크립트</a:t>
            </a:r>
            <a:endParaRPr lang="en-US" altLang="ko-KR" sz="1000" b="1" dirty="0" smtClean="0"/>
          </a:p>
          <a:p>
            <a:pPr algn="ctr"/>
            <a:r>
              <a:rPr lang="en-US" altLang="ko-KR" sz="1000" b="1" dirty="0" smtClean="0"/>
              <a:t>(</a:t>
            </a:r>
            <a:r>
              <a:rPr lang="ko-KR" altLang="en-US" sz="1000" b="1" dirty="0" smtClean="0"/>
              <a:t>코딩 편집</a:t>
            </a:r>
            <a:r>
              <a:rPr lang="en-US" altLang="ko-KR" sz="1000" b="1" dirty="0" smtClean="0"/>
              <a:t>)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3571868" y="2643182"/>
            <a:ext cx="571504" cy="240574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블록</a:t>
            </a:r>
            <a:endParaRPr lang="ko-KR" altLang="en-US" sz="1000" b="1" dirty="0"/>
          </a:p>
        </p:txBody>
      </p:sp>
      <p:sp>
        <p:nvSpPr>
          <p:cNvPr id="55" name="타원 54"/>
          <p:cNvSpPr/>
          <p:nvPr/>
        </p:nvSpPr>
        <p:spPr>
          <a:xfrm>
            <a:off x="2928926" y="4286256"/>
            <a:ext cx="428628" cy="428628"/>
          </a:xfrm>
          <a:prstGeom prst="ellipse">
            <a:avLst/>
          </a:prstGeom>
          <a:noFill/>
          <a:ln w="317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r="22933"/>
          <a:stretch>
            <a:fillRect/>
          </a:stretch>
        </p:blipFill>
        <p:spPr bwMode="auto">
          <a:xfrm>
            <a:off x="285720" y="4914911"/>
            <a:ext cx="2000264" cy="168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꺾인 연결선 14"/>
          <p:cNvCxnSpPr>
            <a:stCxn id="55" idx="2"/>
            <a:endCxn id="2050" idx="0"/>
          </p:cNvCxnSpPr>
          <p:nvPr/>
        </p:nvCxnSpPr>
        <p:spPr>
          <a:xfrm rot="10800000" flipV="1">
            <a:off x="1285852" y="4500569"/>
            <a:ext cx="1643074" cy="414341"/>
          </a:xfrm>
          <a:prstGeom prst="bentConnector2">
            <a:avLst/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타원 18"/>
          <p:cNvSpPr/>
          <p:nvPr/>
        </p:nvSpPr>
        <p:spPr>
          <a:xfrm>
            <a:off x="1571604" y="5129225"/>
            <a:ext cx="635005" cy="57150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" name="꺾인 연결선 14"/>
          <p:cNvCxnSpPr>
            <a:stCxn id="19" idx="6"/>
            <a:endCxn id="2052" idx="1"/>
          </p:cNvCxnSpPr>
          <p:nvPr/>
        </p:nvCxnSpPr>
        <p:spPr>
          <a:xfrm>
            <a:off x="2206609" y="5414977"/>
            <a:ext cx="365127" cy="374428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992261"/>
            <a:ext cx="2143140" cy="15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타원 26"/>
          <p:cNvSpPr/>
          <p:nvPr/>
        </p:nvSpPr>
        <p:spPr>
          <a:xfrm>
            <a:off x="4143372" y="5129225"/>
            <a:ext cx="571504" cy="51435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986349"/>
            <a:ext cx="2142554" cy="161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2" name="꺾인 연결선 14"/>
          <p:cNvCxnSpPr>
            <a:stCxn id="27" idx="6"/>
            <a:endCxn id="2053" idx="1"/>
          </p:cNvCxnSpPr>
          <p:nvPr/>
        </p:nvCxnSpPr>
        <p:spPr>
          <a:xfrm>
            <a:off x="4714876" y="5386402"/>
            <a:ext cx="285752" cy="408334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타원 34"/>
          <p:cNvSpPr/>
          <p:nvPr/>
        </p:nvSpPr>
        <p:spPr>
          <a:xfrm>
            <a:off x="6449070" y="6129357"/>
            <a:ext cx="571504" cy="51435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30" y="4986349"/>
            <a:ext cx="1428750" cy="158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0" name="꺾인 연결선 14"/>
          <p:cNvCxnSpPr>
            <a:stCxn id="35" idx="6"/>
            <a:endCxn id="2054" idx="1"/>
          </p:cNvCxnSpPr>
          <p:nvPr/>
        </p:nvCxnSpPr>
        <p:spPr>
          <a:xfrm flipV="1">
            <a:off x="7020574" y="5778829"/>
            <a:ext cx="408956" cy="607705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직사각형 64"/>
          <p:cNvSpPr/>
          <p:nvPr/>
        </p:nvSpPr>
        <p:spPr>
          <a:xfrm>
            <a:off x="2000232" y="4160632"/>
            <a:ext cx="842146" cy="343443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확장 버튼</a:t>
            </a:r>
            <a:endParaRPr lang="en-US" altLang="ko-KR" sz="1000" b="1" dirty="0" smtClean="0"/>
          </a:p>
        </p:txBody>
      </p:sp>
      <p:sp>
        <p:nvSpPr>
          <p:cNvPr id="66" name="직사각형 65"/>
          <p:cNvSpPr/>
          <p:nvPr/>
        </p:nvSpPr>
        <p:spPr>
          <a:xfrm>
            <a:off x="7520640" y="5143512"/>
            <a:ext cx="571504" cy="1428760"/>
          </a:xfrm>
          <a:prstGeom prst="rect">
            <a:avLst/>
          </a:prstGeom>
          <a:noFill/>
          <a:ln w="317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25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어글리봇 불러오기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052770"/>
            <a:ext cx="3987529" cy="337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직사각형 19"/>
          <p:cNvSpPr/>
          <p:nvPr/>
        </p:nvSpPr>
        <p:spPr>
          <a:xfrm>
            <a:off x="7786710" y="4323123"/>
            <a:ext cx="1017376" cy="553998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  <a:sym typeface="Wingdings 2"/>
              </a:rPr>
              <a:t>부저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5500694" y="6068698"/>
            <a:ext cx="290679" cy="273916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31" name="타원 30"/>
          <p:cNvSpPr/>
          <p:nvPr/>
        </p:nvSpPr>
        <p:spPr>
          <a:xfrm>
            <a:off x="6643702" y="5711508"/>
            <a:ext cx="285752" cy="273916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36" name="직사각형 35"/>
          <p:cNvSpPr/>
          <p:nvPr/>
        </p:nvSpPr>
        <p:spPr>
          <a:xfrm>
            <a:off x="1411484" y="4465999"/>
            <a:ext cx="1357322" cy="1015663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오른쪽</a:t>
            </a:r>
            <a:r>
              <a:rPr lang="en-US" altLang="ko-KR" sz="2500" b="1" dirty="0" smtClean="0">
                <a:solidFill>
                  <a:schemeClr val="bg1"/>
                </a:solidFill>
                <a:latin typeface="Calibri" pitchFamily="34" charset="0"/>
              </a:rPr>
              <a:t>LED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7858148" y="5180379"/>
            <a:ext cx="1000132" cy="1015663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왼쪽</a:t>
            </a:r>
            <a:r>
              <a:rPr lang="en-US" altLang="ko-KR" sz="2500" b="1" dirty="0" smtClean="0">
                <a:solidFill>
                  <a:schemeClr val="bg1"/>
                </a:solidFill>
                <a:latin typeface="Calibri" pitchFamily="34" charset="0"/>
              </a:rPr>
              <a:t>LED</a:t>
            </a:r>
          </a:p>
        </p:txBody>
      </p:sp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어글리봇 살펴보기</a:t>
            </a:r>
          </a:p>
        </p:txBody>
      </p:sp>
      <p:cxnSp>
        <p:nvCxnSpPr>
          <p:cNvPr id="14" name="꺾인 연결선 13"/>
          <p:cNvCxnSpPr>
            <a:stCxn id="31" idx="6"/>
            <a:endCxn id="37" idx="1"/>
          </p:cNvCxnSpPr>
          <p:nvPr/>
        </p:nvCxnSpPr>
        <p:spPr>
          <a:xfrm flipV="1">
            <a:off x="6929454" y="5688211"/>
            <a:ext cx="928694" cy="160255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꺾인 연결선 17"/>
          <p:cNvCxnSpPr>
            <a:stCxn id="29" idx="2"/>
            <a:endCxn id="36" idx="3"/>
          </p:cNvCxnSpPr>
          <p:nvPr/>
        </p:nvCxnSpPr>
        <p:spPr>
          <a:xfrm rot="10800000">
            <a:off x="2768806" y="4973832"/>
            <a:ext cx="2731888" cy="1231825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꺾인 연결선 31"/>
          <p:cNvCxnSpPr>
            <a:stCxn id="63" idx="6"/>
            <a:endCxn id="20" idx="1"/>
          </p:cNvCxnSpPr>
          <p:nvPr/>
        </p:nvCxnSpPr>
        <p:spPr>
          <a:xfrm flipV="1">
            <a:off x="6985361" y="4600122"/>
            <a:ext cx="801349" cy="674992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타원 62"/>
          <p:cNvSpPr/>
          <p:nvPr/>
        </p:nvSpPr>
        <p:spPr>
          <a:xfrm>
            <a:off x="6715140" y="5140003"/>
            <a:ext cx="270221" cy="270221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64" name="직사각형 63"/>
          <p:cNvSpPr/>
          <p:nvPr/>
        </p:nvSpPr>
        <p:spPr>
          <a:xfrm>
            <a:off x="7786710" y="3180115"/>
            <a:ext cx="1017376" cy="928694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왼쪽모터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65" name="꺾인 연결선 64"/>
          <p:cNvCxnSpPr>
            <a:stCxn id="66" idx="6"/>
            <a:endCxn id="64" idx="1"/>
          </p:cNvCxnSpPr>
          <p:nvPr/>
        </p:nvCxnSpPr>
        <p:spPr>
          <a:xfrm flipV="1">
            <a:off x="6572264" y="3644462"/>
            <a:ext cx="1214446" cy="138219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타원 65"/>
          <p:cNvSpPr/>
          <p:nvPr/>
        </p:nvSpPr>
        <p:spPr>
          <a:xfrm>
            <a:off x="6286512" y="3639805"/>
            <a:ext cx="285752" cy="285752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70" name="직사각형 69"/>
          <p:cNvSpPr/>
          <p:nvPr/>
        </p:nvSpPr>
        <p:spPr>
          <a:xfrm>
            <a:off x="1411484" y="3267084"/>
            <a:ext cx="1374566" cy="928694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오른쪽모터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71" name="꺾인 연결선 70"/>
          <p:cNvCxnSpPr>
            <a:stCxn id="77" idx="2"/>
            <a:endCxn id="70" idx="3"/>
          </p:cNvCxnSpPr>
          <p:nvPr/>
        </p:nvCxnSpPr>
        <p:spPr>
          <a:xfrm rot="10800000">
            <a:off x="2786050" y="3731431"/>
            <a:ext cx="785818" cy="479878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타원 76"/>
          <p:cNvSpPr/>
          <p:nvPr/>
        </p:nvSpPr>
        <p:spPr>
          <a:xfrm>
            <a:off x="3571868" y="4068433"/>
            <a:ext cx="285752" cy="285752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91" name="타원 90"/>
          <p:cNvSpPr/>
          <p:nvPr/>
        </p:nvSpPr>
        <p:spPr>
          <a:xfrm>
            <a:off x="6000760" y="5553100"/>
            <a:ext cx="285752" cy="273916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92" name="직사각형 91"/>
          <p:cNvSpPr/>
          <p:nvPr/>
        </p:nvSpPr>
        <p:spPr>
          <a:xfrm>
            <a:off x="1428728" y="5695977"/>
            <a:ext cx="1928826" cy="642942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초음파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1" name="꺾인 연결선 100"/>
          <p:cNvCxnSpPr>
            <a:stCxn id="91" idx="4"/>
            <a:endCxn id="92" idx="2"/>
          </p:cNvCxnSpPr>
          <p:nvPr/>
        </p:nvCxnSpPr>
        <p:spPr>
          <a:xfrm rot="5400000">
            <a:off x="4012438" y="4207720"/>
            <a:ext cx="511903" cy="3750495"/>
          </a:xfrm>
          <a:prstGeom prst="bentConnector3">
            <a:avLst>
              <a:gd name="adj1" fmla="val 144657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8" name="Picture 4" descr="D:\backup\191111_창업지원자료\기획\디자인\UglyBot\제품사진\ugly_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4039" y="1571611"/>
            <a:ext cx="2087895" cy="1043948"/>
          </a:xfrm>
          <a:prstGeom prst="rect">
            <a:avLst/>
          </a:prstGeom>
          <a:noFill/>
        </p:spPr>
      </p:pic>
      <p:sp>
        <p:nvSpPr>
          <p:cNvPr id="105" name="타원 104"/>
          <p:cNvSpPr/>
          <p:nvPr/>
        </p:nvSpPr>
        <p:spPr>
          <a:xfrm>
            <a:off x="2055477" y="2143115"/>
            <a:ext cx="285752" cy="285752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직사각형 105"/>
          <p:cNvSpPr/>
          <p:nvPr/>
        </p:nvSpPr>
        <p:spPr>
          <a:xfrm>
            <a:off x="142844" y="1857363"/>
            <a:ext cx="1374566" cy="571504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버튼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7" name="꺾인 연결선 106"/>
          <p:cNvCxnSpPr>
            <a:stCxn id="105" idx="2"/>
            <a:endCxn id="106" idx="3"/>
          </p:cNvCxnSpPr>
          <p:nvPr/>
        </p:nvCxnSpPr>
        <p:spPr>
          <a:xfrm rot="10800000">
            <a:off x="1517411" y="2143115"/>
            <a:ext cx="538067" cy="142876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13636"/>
          <a:stretch>
            <a:fillRect/>
          </a:stretch>
        </p:blipFill>
        <p:spPr bwMode="auto">
          <a:xfrm rot="5400000">
            <a:off x="4529439" y="1294441"/>
            <a:ext cx="1143008" cy="169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113"/>
          <p:cNvGrpSpPr/>
          <p:nvPr/>
        </p:nvGrpSpPr>
        <p:grpSpPr>
          <a:xfrm>
            <a:off x="5326385" y="1643049"/>
            <a:ext cx="250865" cy="935888"/>
            <a:chOff x="6650459" y="1432498"/>
            <a:chExt cx="295275" cy="1101565"/>
          </a:xfrm>
        </p:grpSpPr>
        <p:sp>
          <p:nvSpPr>
            <p:cNvPr id="111" name="타원 110"/>
            <p:cNvSpPr/>
            <p:nvPr/>
          </p:nvSpPr>
          <p:spPr>
            <a:xfrm>
              <a:off x="6650459" y="1432498"/>
              <a:ext cx="285752" cy="285751"/>
            </a:xfrm>
            <a:prstGeom prst="ellipse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타원 111"/>
            <p:cNvSpPr/>
            <p:nvPr/>
          </p:nvSpPr>
          <p:spPr>
            <a:xfrm>
              <a:off x="6659982" y="1852919"/>
              <a:ext cx="285752" cy="285751"/>
            </a:xfrm>
            <a:prstGeom prst="ellipse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타원 112"/>
            <p:cNvSpPr/>
            <p:nvPr/>
          </p:nvSpPr>
          <p:spPr>
            <a:xfrm>
              <a:off x="6658096" y="2248312"/>
              <a:ext cx="285752" cy="285751"/>
            </a:xfrm>
            <a:prstGeom prst="ellipse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5" name="직사각형 114"/>
          <p:cNvSpPr/>
          <p:nvPr/>
        </p:nvSpPr>
        <p:spPr>
          <a:xfrm>
            <a:off x="6252533" y="1785925"/>
            <a:ext cx="1214446" cy="857256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적외선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센서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16" name="꺾인 연결선 106"/>
          <p:cNvCxnSpPr>
            <a:endCxn id="115" idx="1"/>
          </p:cNvCxnSpPr>
          <p:nvPr/>
        </p:nvCxnSpPr>
        <p:spPr>
          <a:xfrm>
            <a:off x="5577250" y="2121625"/>
            <a:ext cx="675283" cy="92928"/>
          </a:xfrm>
          <a:prstGeom prst="bentConnector3">
            <a:avLst>
              <a:gd name="adj1" fmla="val 68895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2" name="Picture 8" descr="D:\backup\191111_창업지원자료\기획\디자인\UglyBot\제품사진\ugly_08.png"/>
          <p:cNvPicPr>
            <a:picLocks noChangeAspect="1" noChangeArrowheads="1"/>
          </p:cNvPicPr>
          <p:nvPr/>
        </p:nvPicPr>
        <p:blipFill>
          <a:blip r:embed="rId6" cstate="print"/>
          <a:srcRect b="17866"/>
          <a:stretch>
            <a:fillRect/>
          </a:stretch>
        </p:blipFill>
        <p:spPr bwMode="auto">
          <a:xfrm rot="20653416">
            <a:off x="5557404" y="4997445"/>
            <a:ext cx="1106575" cy="57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적외선으로 선찾기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라인 따라가기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191"/>
          <a:stretch>
            <a:fillRect/>
          </a:stretch>
        </p:blipFill>
        <p:spPr bwMode="auto">
          <a:xfrm rot="16200000">
            <a:off x="2627132" y="1159026"/>
            <a:ext cx="4214842" cy="66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pSp>
        <p:nvGrpSpPr>
          <p:cNvPr id="49" name="그룹 48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88560" y="1571612"/>
            <a:ext cx="768403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적외선을 이용하여 선을 따라서 움직입니다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그룹 94"/>
          <p:cNvGrpSpPr/>
          <p:nvPr/>
        </p:nvGrpSpPr>
        <p:grpSpPr>
          <a:xfrm rot="5400000">
            <a:off x="1945749" y="3025801"/>
            <a:ext cx="3815268" cy="3563425"/>
            <a:chOff x="2581261" y="2849418"/>
            <a:chExt cx="4134853" cy="3861914"/>
          </a:xfrm>
        </p:grpSpPr>
        <p:pic>
          <p:nvPicPr>
            <p:cNvPr id="27651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0" name="타원 79"/>
            <p:cNvSpPr/>
            <p:nvPr/>
          </p:nvSpPr>
          <p:spPr>
            <a:xfrm>
              <a:off x="3571868" y="4429132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타원 92"/>
            <p:cNvSpPr/>
            <p:nvPr/>
          </p:nvSpPr>
          <p:spPr>
            <a:xfrm>
              <a:off x="3571868" y="3571876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타원 93"/>
            <p:cNvSpPr/>
            <p:nvPr/>
          </p:nvSpPr>
          <p:spPr>
            <a:xfrm>
              <a:off x="3571868" y="5214950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</a:t>
            </a:r>
            <a:r>
              <a:rPr lang="en-US" altLang="ko-KR" dirty="0" smtClean="0"/>
              <a:t>(IR)</a:t>
            </a:r>
            <a:r>
              <a:rPr lang="ko-KR" altLang="en-US" dirty="0" smtClean="0"/>
              <a:t>이 선을 찾아줍니다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357298"/>
            <a:ext cx="7715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빛의 성질을 이용해 적외선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altLang="ko-KR" sz="2800" b="1" spc="-150" dirty="0" err="1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IR,Infrared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Sensor)</a:t>
            </a:r>
            <a:r>
              <a:rPr lang="ko-KR" altLang="en-US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송수신으로 흰색과 검정색 등의 선을 구분하여 길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선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을 찾게 도와준다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55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6" name="그룹 95"/>
          <p:cNvGrpSpPr/>
          <p:nvPr/>
        </p:nvGrpSpPr>
        <p:grpSpPr>
          <a:xfrm>
            <a:off x="4764193" y="3541382"/>
            <a:ext cx="928693" cy="494908"/>
            <a:chOff x="3613656" y="4149080"/>
            <a:chExt cx="4498469" cy="277169"/>
          </a:xfrm>
        </p:grpSpPr>
        <p:cxnSp>
          <p:nvCxnSpPr>
            <p:cNvPr id="97" name="직선 화살표 연결선 96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연결선 97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그룹 102"/>
          <p:cNvGrpSpPr/>
          <p:nvPr/>
        </p:nvGrpSpPr>
        <p:grpSpPr>
          <a:xfrm flipV="1">
            <a:off x="4634965" y="4148538"/>
            <a:ext cx="1071570" cy="494908"/>
            <a:chOff x="3613656" y="4149080"/>
            <a:chExt cx="4498469" cy="277169"/>
          </a:xfrm>
        </p:grpSpPr>
        <p:cxnSp>
          <p:nvCxnSpPr>
            <p:cNvPr id="104" name="직선 화살표 연결선 103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TextBox 106"/>
          <p:cNvSpPr txBox="1"/>
          <p:nvPr/>
        </p:nvSpPr>
        <p:spPr>
          <a:xfrm>
            <a:off x="5777972" y="4500570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파랑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송신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777972" y="3366315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검정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수신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적외선이 어떻게 선을 찾을까요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500174"/>
            <a:ext cx="735811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검정색은 빛을 흡수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그 외 색상은 빛을 반사하여 눈을 통해 고유의 색으로 구분하게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endParaRPr lang="en-US" altLang="ko-KR" sz="25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이런 빛의 특성을 이용하여 적외선의 송수신 으로 빛의 반사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흡수를 통해 라인을 찾아 주행하게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258591" y="3714753"/>
            <a:ext cx="8742565" cy="2796342"/>
            <a:chOff x="785786" y="3929065"/>
            <a:chExt cx="6052548" cy="1935930"/>
          </a:xfrm>
        </p:grpSpPr>
        <p:pic>
          <p:nvPicPr>
            <p:cNvPr id="27" name="Picture 4" descr="Concept of White Line Follower Robot"/>
            <p:cNvPicPr>
              <a:picLocks noChangeAspect="1" noChangeArrowheads="1"/>
            </p:cNvPicPr>
            <p:nvPr/>
          </p:nvPicPr>
          <p:blipFill>
            <a:blip r:embed="rId3"/>
            <a:srcRect r="6214" b="14286"/>
            <a:stretch>
              <a:fillRect/>
            </a:stretch>
          </p:blipFill>
          <p:spPr bwMode="auto">
            <a:xfrm>
              <a:off x="785786" y="3966000"/>
              <a:ext cx="2786082" cy="1714512"/>
            </a:xfrm>
            <a:prstGeom prst="rect">
              <a:avLst/>
            </a:prstGeom>
            <a:noFill/>
          </p:spPr>
        </p:pic>
        <p:pic>
          <p:nvPicPr>
            <p:cNvPr id="28" name="Picture 6" descr="Concept of Black Line Follower Robot"/>
            <p:cNvPicPr>
              <a:picLocks noChangeAspect="1" noChangeArrowheads="1"/>
            </p:cNvPicPr>
            <p:nvPr/>
          </p:nvPicPr>
          <p:blipFill>
            <a:blip r:embed="rId4"/>
            <a:srcRect b="10912"/>
            <a:stretch>
              <a:fillRect/>
            </a:stretch>
          </p:blipFill>
          <p:spPr bwMode="auto">
            <a:xfrm>
              <a:off x="3837938" y="3929065"/>
              <a:ext cx="2928958" cy="1785951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/>
            <p:nvPr/>
          </p:nvSpPr>
          <p:spPr>
            <a:xfrm>
              <a:off x="2285984" y="4440188"/>
              <a:ext cx="1000132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 </a:t>
              </a:r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light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반사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00298" y="5101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81012" y="5056163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 light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09574" y="4315905"/>
              <a:ext cx="928694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 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흡수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3" name="직선 화살표 연결선 32"/>
            <p:cNvCxnSpPr/>
            <p:nvPr/>
          </p:nvCxnSpPr>
          <p:spPr>
            <a:xfrm rot="10800000">
              <a:off x="5123822" y="4530219"/>
              <a:ext cx="1214446" cy="21431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덧셈 기호 33"/>
            <p:cNvSpPr/>
            <p:nvPr/>
          </p:nvSpPr>
          <p:spPr>
            <a:xfrm rot="2501276">
              <a:off x="5579755" y="4530219"/>
              <a:ext cx="214314" cy="214314"/>
            </a:xfrm>
            <a:prstGeom prst="mathPlus">
              <a:avLst>
                <a:gd name="adj1" fmla="val 0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85786" y="45005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96842" y="50844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877302" y="44908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88358" y="50747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000364" y="5673226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흰색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52516" y="5638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검정색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09574" y="4769070"/>
              <a:ext cx="928694" cy="1917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8710</TotalTime>
  <Words>388</Words>
  <Application>Microsoft Office PowerPoint</Application>
  <PresentationFormat>화면 슬라이드 쇼(4:3)</PresentationFormat>
  <Paragraphs>100</Paragraphs>
  <Slides>18</Slides>
  <Notes>9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18</vt:i4>
      </vt:variant>
    </vt:vector>
  </HeadingPairs>
  <TitlesOfParts>
    <vt:vector size="20" baseType="lpstr">
      <vt:lpstr>Office 테마</vt:lpstr>
      <vt:lpstr>디자인 사용자 지정</vt:lpstr>
      <vt:lpstr>슬라이드 1</vt:lpstr>
      <vt:lpstr>슬라이드 2</vt:lpstr>
      <vt:lpstr>슬라이드 3</vt:lpstr>
      <vt:lpstr>슬라이드 4</vt:lpstr>
      <vt:lpstr>슬라이드 5</vt:lpstr>
      <vt:lpstr>Contents Subtitle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1982</cp:revision>
  <dcterms:created xsi:type="dcterms:W3CDTF">2012-05-30T12:36:11Z</dcterms:created>
  <dcterms:modified xsi:type="dcterms:W3CDTF">2021-08-03T04:01:29Z</dcterms:modified>
</cp:coreProperties>
</file>